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1473758395" r:id="rId2"/>
    <p:sldId id="8929" r:id="rId3"/>
    <p:sldId id="2076136545" r:id="rId4"/>
    <p:sldId id="1519" r:id="rId5"/>
    <p:sldId id="13368" r:id="rId6"/>
    <p:sldId id="2076136554" r:id="rId7"/>
    <p:sldId id="2076136553" r:id="rId8"/>
    <p:sldId id="8940" r:id="rId9"/>
    <p:sldId id="2076136546" r:id="rId10"/>
    <p:sldId id="8939" r:id="rId11"/>
    <p:sldId id="13361" r:id="rId12"/>
    <p:sldId id="1334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E052EDE-6DC9-4385-BB21-2A66BF94F284}">
          <p14:sldIdLst>
            <p14:sldId id="1473758395"/>
            <p14:sldId id="8929"/>
            <p14:sldId id="2076136545"/>
            <p14:sldId id="1519"/>
            <p14:sldId id="13368"/>
            <p14:sldId id="2076136554"/>
            <p14:sldId id="2076136553"/>
            <p14:sldId id="8940"/>
            <p14:sldId id="2076136546"/>
            <p14:sldId id="8939"/>
          </p14:sldIdLst>
        </p14:section>
        <p14:section name="Appendix" id="{20A5A72D-5BF1-4636-B18C-83F5396C8642}">
          <p14:sldIdLst>
            <p14:sldId id="13361"/>
            <p14:sldId id="133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8" userDrawn="1">
          <p15:clr>
            <a:srgbClr val="A4A3A4"/>
          </p15:clr>
        </p15:guide>
        <p15:guide id="3" orient="horz" pos="1752" userDrawn="1">
          <p15:clr>
            <a:srgbClr val="A4A3A4"/>
          </p15:clr>
        </p15:guide>
        <p15:guide id="4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Sedgwick" initials="AS" lastIdx="26" clrIdx="0"/>
  <p:cmAuthor id="2" name="Constanza Cantrell" initials="CC" lastIdx="15" clrIdx="1"/>
  <p:cmAuthor id="3" name="Rachna Pawar" initials="RP" lastIdx="1" clrIdx="2"/>
  <p:cmAuthor id="4" name="Sarah Killeen" initials="SK" lastIdx="1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FFFFFF"/>
    <a:srgbClr val="009BD9"/>
    <a:srgbClr val="034182"/>
    <a:srgbClr val="FF33CC"/>
    <a:srgbClr val="969696"/>
    <a:srgbClr val="FFCC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7699BF-C223-4F48-87FA-384107316BE7}" v="8" dt="2022-05-19T16:27:07.6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79" autoAdjust="0"/>
    <p:restoredTop sz="95226" autoAdjust="0"/>
  </p:normalViewPr>
  <p:slideViewPr>
    <p:cSldViewPr snapToGrid="0">
      <p:cViewPr varScale="1">
        <p:scale>
          <a:sx n="85" d="100"/>
          <a:sy n="85" d="100"/>
        </p:scale>
        <p:origin x="77" y="77"/>
      </p:cViewPr>
      <p:guideLst>
        <p:guide orient="horz" pos="408"/>
        <p:guide orient="horz" pos="1752"/>
        <p:guide pos="3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4" d="100"/>
        <a:sy n="104" d="100"/>
      </p:scale>
      <p:origin x="0" y="-2616"/>
    </p:cViewPr>
  </p:sorter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 Abbott" userId="811e1c9c-a47d-4fdb-a828-1e083d9f00a0" providerId="ADAL" clId="{BA7699BF-C223-4F48-87FA-384107316BE7}"/>
    <pc:docChg chg="addSld delSld modSld sldOrd modSection">
      <pc:chgData name="Kristi Abbott" userId="811e1c9c-a47d-4fdb-a828-1e083d9f00a0" providerId="ADAL" clId="{BA7699BF-C223-4F48-87FA-384107316BE7}" dt="2022-05-19T16:27:07.679" v="23"/>
      <pc:docMkLst>
        <pc:docMk/>
      </pc:docMkLst>
      <pc:sldChg chg="ord">
        <pc:chgData name="Kristi Abbott" userId="811e1c9c-a47d-4fdb-a828-1e083d9f00a0" providerId="ADAL" clId="{BA7699BF-C223-4F48-87FA-384107316BE7}" dt="2022-05-19T15:35:04.543" v="3"/>
        <pc:sldMkLst>
          <pc:docMk/>
          <pc:sldMk cId="460209245" sldId="13348"/>
        </pc:sldMkLst>
      </pc:sldChg>
      <pc:sldChg chg="modSp mod">
        <pc:chgData name="Kristi Abbott" userId="811e1c9c-a47d-4fdb-a828-1e083d9f00a0" providerId="ADAL" clId="{BA7699BF-C223-4F48-87FA-384107316BE7}" dt="2022-05-19T16:27:07.679" v="23"/>
        <pc:sldMkLst>
          <pc:docMk/>
          <pc:sldMk cId="2969418562" sldId="13361"/>
        </pc:sldMkLst>
        <pc:graphicFrameChg chg="mod modGraphic">
          <ac:chgData name="Kristi Abbott" userId="811e1c9c-a47d-4fdb-a828-1e083d9f00a0" providerId="ADAL" clId="{BA7699BF-C223-4F48-87FA-384107316BE7}" dt="2022-05-19T16:27:07.679" v="23"/>
          <ac:graphicFrameMkLst>
            <pc:docMk/>
            <pc:sldMk cId="2969418562" sldId="13361"/>
            <ac:graphicFrameMk id="8" creationId="{00000000-0000-0000-0000-000000000000}"/>
          </ac:graphicFrameMkLst>
        </pc:graphicFrameChg>
      </pc:sldChg>
      <pc:sldChg chg="del">
        <pc:chgData name="Kristi Abbott" userId="811e1c9c-a47d-4fdb-a828-1e083d9f00a0" providerId="ADAL" clId="{BA7699BF-C223-4F48-87FA-384107316BE7}" dt="2022-05-19T15:34:52.867" v="1" actId="47"/>
        <pc:sldMkLst>
          <pc:docMk/>
          <pc:sldMk cId="2572956904" sldId="13393"/>
        </pc:sldMkLst>
      </pc:sldChg>
      <pc:sldChg chg="add">
        <pc:chgData name="Kristi Abbott" userId="811e1c9c-a47d-4fdb-a828-1e083d9f00a0" providerId="ADAL" clId="{BA7699BF-C223-4F48-87FA-384107316BE7}" dt="2022-05-19T15:34:39.306" v="0"/>
        <pc:sldMkLst>
          <pc:docMk/>
          <pc:sldMk cId="2706976594" sldId="207613655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78625E-3842-384F-92E3-3C87C4491895}" type="doc">
      <dgm:prSet loTypeId="urn:microsoft.com/office/officeart/2005/8/layout/radial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B8498A4-02A4-884B-9F5F-94B0F1E4E709}">
      <dgm:prSet phldrT="[Text]"/>
      <dgm:spPr>
        <a:noFill/>
      </dgm:spPr>
      <dgm:t>
        <a:bodyPr/>
        <a:lstStyle/>
        <a:p>
          <a:endParaRPr lang="en-US" dirty="0"/>
        </a:p>
      </dgm:t>
    </dgm:pt>
    <dgm:pt modelId="{DDB12FF4-C149-944D-8AB9-2D69A060DAD8}" type="parTrans" cxnId="{E600910D-1111-634C-850A-A669EF1AC3FA}">
      <dgm:prSet/>
      <dgm:spPr/>
      <dgm:t>
        <a:bodyPr/>
        <a:lstStyle/>
        <a:p>
          <a:endParaRPr lang="en-US"/>
        </a:p>
      </dgm:t>
    </dgm:pt>
    <dgm:pt modelId="{158C414A-94CA-A842-B9F3-2E58C536920C}" type="sibTrans" cxnId="{E600910D-1111-634C-850A-A669EF1AC3FA}">
      <dgm:prSet/>
      <dgm:spPr/>
      <dgm:t>
        <a:bodyPr/>
        <a:lstStyle/>
        <a:p>
          <a:endParaRPr lang="en-US"/>
        </a:p>
      </dgm:t>
    </dgm:pt>
    <dgm:pt modelId="{509CEE0B-FA3D-D54C-BD4B-8AAA90BD1351}">
      <dgm:prSet phldrT="[Text]"/>
      <dgm:spPr/>
      <dgm:t>
        <a:bodyPr/>
        <a:lstStyle/>
        <a:p>
          <a:r>
            <a:rPr lang="en-IN" b="1" cap="all" spc="113" dirty="0"/>
            <a:t>Payer Engagement</a:t>
          </a:r>
          <a:endParaRPr lang="en-US" b="1" dirty="0"/>
        </a:p>
      </dgm:t>
    </dgm:pt>
    <dgm:pt modelId="{63905AB0-A133-8B4C-8D08-1FD5F0826B16}" type="parTrans" cxnId="{707CA9B8-2215-824F-ACB6-92C1953A6D59}">
      <dgm:prSet/>
      <dgm:spPr/>
      <dgm:t>
        <a:bodyPr/>
        <a:lstStyle/>
        <a:p>
          <a:endParaRPr lang="en-US" dirty="0"/>
        </a:p>
      </dgm:t>
    </dgm:pt>
    <dgm:pt modelId="{86282C58-9533-2F4D-B8AF-05985079B3F2}" type="sibTrans" cxnId="{707CA9B8-2215-824F-ACB6-92C1953A6D59}">
      <dgm:prSet/>
      <dgm:spPr/>
      <dgm:t>
        <a:bodyPr/>
        <a:lstStyle/>
        <a:p>
          <a:endParaRPr lang="en-US"/>
        </a:p>
      </dgm:t>
    </dgm:pt>
    <dgm:pt modelId="{B0D7672D-E238-7948-B101-CFF39964AE0B}">
      <dgm:prSet phldrT="[Text]"/>
      <dgm:spPr>
        <a:solidFill>
          <a:srgbClr val="246892"/>
        </a:solidFill>
      </dgm:spPr>
      <dgm:t>
        <a:bodyPr/>
        <a:lstStyle/>
        <a:p>
          <a:r>
            <a:rPr lang="en-IN" b="1" cap="all" spc="113" dirty="0"/>
            <a:t>Provider awareness &amp; Education</a:t>
          </a:r>
          <a:endParaRPr lang="en-US" dirty="0"/>
        </a:p>
      </dgm:t>
    </dgm:pt>
    <dgm:pt modelId="{6DC2F3F6-FD56-0A43-81B8-16C27912E16B}" type="parTrans" cxnId="{5C4B0835-2D16-FD4C-A3DC-6973A02F2984}">
      <dgm:prSet/>
      <dgm:spPr/>
      <dgm:t>
        <a:bodyPr/>
        <a:lstStyle/>
        <a:p>
          <a:endParaRPr lang="en-US" dirty="0"/>
        </a:p>
      </dgm:t>
    </dgm:pt>
    <dgm:pt modelId="{5D59D7B5-643C-0946-B32F-2C2D5BD3C971}" type="sibTrans" cxnId="{5C4B0835-2D16-FD4C-A3DC-6973A02F2984}">
      <dgm:prSet/>
      <dgm:spPr/>
      <dgm:t>
        <a:bodyPr/>
        <a:lstStyle/>
        <a:p>
          <a:endParaRPr lang="en-US"/>
        </a:p>
      </dgm:t>
    </dgm:pt>
    <dgm:pt modelId="{E805FB03-ED08-E746-83CE-B1A871429D9A}">
      <dgm:prSet phldrT="[Text]"/>
      <dgm:spPr>
        <a:solidFill>
          <a:schemeClr val="accent1"/>
        </a:solidFill>
      </dgm:spPr>
      <dgm:t>
        <a:bodyPr/>
        <a:lstStyle/>
        <a:p>
          <a:r>
            <a:rPr lang="en-IN" b="1" cap="all" spc="113" dirty="0"/>
            <a:t>patient ADVOCACY &amp; Education</a:t>
          </a:r>
          <a:endParaRPr lang="en-US" dirty="0"/>
        </a:p>
      </dgm:t>
    </dgm:pt>
    <dgm:pt modelId="{1A3EFAFC-BB3E-9E40-83BA-0A32539AAA0A}" type="parTrans" cxnId="{486C0EDC-A0E6-6241-BEB2-2E7ADC8866ED}">
      <dgm:prSet/>
      <dgm:spPr/>
      <dgm:t>
        <a:bodyPr/>
        <a:lstStyle/>
        <a:p>
          <a:endParaRPr lang="en-US" dirty="0"/>
        </a:p>
      </dgm:t>
    </dgm:pt>
    <dgm:pt modelId="{4C888A98-71B5-1B45-AB10-1BA659D1F3AD}" type="sibTrans" cxnId="{486C0EDC-A0E6-6241-BEB2-2E7ADC8866ED}">
      <dgm:prSet/>
      <dgm:spPr/>
      <dgm:t>
        <a:bodyPr/>
        <a:lstStyle/>
        <a:p>
          <a:endParaRPr lang="en-US"/>
        </a:p>
      </dgm:t>
    </dgm:pt>
    <dgm:pt modelId="{4C2DB631-D6FE-BF4E-BBC2-FAB8A7147601}">
      <dgm:prSet phldrT="[Text]"/>
      <dgm:spPr/>
      <dgm:t>
        <a:bodyPr/>
        <a:lstStyle/>
        <a:p>
          <a:r>
            <a:rPr lang="en-IN" b="1" cap="all" spc="113" dirty="0"/>
            <a:t>RWE Generation &amp; Publications</a:t>
          </a:r>
          <a:endParaRPr lang="en-US" dirty="0"/>
        </a:p>
      </dgm:t>
    </dgm:pt>
    <dgm:pt modelId="{6B6440B7-B911-E34F-A35F-211864465F5F}" type="parTrans" cxnId="{ED3EC4A3-2CE6-634D-B46F-F94ECB03D181}">
      <dgm:prSet/>
      <dgm:spPr/>
      <dgm:t>
        <a:bodyPr/>
        <a:lstStyle/>
        <a:p>
          <a:endParaRPr lang="en-US" dirty="0"/>
        </a:p>
      </dgm:t>
    </dgm:pt>
    <dgm:pt modelId="{80DF82DF-5563-7841-B412-D00AA2FD7769}" type="sibTrans" cxnId="{ED3EC4A3-2CE6-634D-B46F-F94ECB03D181}">
      <dgm:prSet/>
      <dgm:spPr/>
      <dgm:t>
        <a:bodyPr/>
        <a:lstStyle/>
        <a:p>
          <a:endParaRPr lang="en-US"/>
        </a:p>
      </dgm:t>
    </dgm:pt>
    <dgm:pt modelId="{BC234254-0CAC-B64D-8014-55360E3E1C13}" type="pres">
      <dgm:prSet presAssocID="{5478625E-3842-384F-92E3-3C87C449189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AD2E89B-5023-2D43-8D0D-F9B89AD76D3B}" type="pres">
      <dgm:prSet presAssocID="{DB8498A4-02A4-884B-9F5F-94B0F1E4E709}" presName="centerShape" presStyleLbl="node0" presStyleIdx="0" presStyleCnt="1" custScaleX="78834" custScaleY="78834"/>
      <dgm:spPr/>
    </dgm:pt>
    <dgm:pt modelId="{9E25FC45-9AE6-F347-8740-A583F61CBFF6}" type="pres">
      <dgm:prSet presAssocID="{63905AB0-A133-8B4C-8D08-1FD5F0826B16}" presName="Name9" presStyleLbl="parChTrans1D2" presStyleIdx="0" presStyleCnt="4"/>
      <dgm:spPr/>
    </dgm:pt>
    <dgm:pt modelId="{4EDF4FE6-E179-CB48-8ACE-C5C9A2BFF36F}" type="pres">
      <dgm:prSet presAssocID="{63905AB0-A133-8B4C-8D08-1FD5F0826B16}" presName="connTx" presStyleLbl="parChTrans1D2" presStyleIdx="0" presStyleCnt="4"/>
      <dgm:spPr/>
    </dgm:pt>
    <dgm:pt modelId="{8A2BAAEB-6B48-584A-BF08-5E8E15AF6E82}" type="pres">
      <dgm:prSet presAssocID="{509CEE0B-FA3D-D54C-BD4B-8AAA90BD1351}" presName="node" presStyleLbl="node1" presStyleIdx="0" presStyleCnt="4">
        <dgm:presLayoutVars>
          <dgm:bulletEnabled val="1"/>
        </dgm:presLayoutVars>
      </dgm:prSet>
      <dgm:spPr/>
    </dgm:pt>
    <dgm:pt modelId="{AC741749-1871-FC41-B3CF-176A58694564}" type="pres">
      <dgm:prSet presAssocID="{6DC2F3F6-FD56-0A43-81B8-16C27912E16B}" presName="Name9" presStyleLbl="parChTrans1D2" presStyleIdx="1" presStyleCnt="4"/>
      <dgm:spPr/>
    </dgm:pt>
    <dgm:pt modelId="{A308F30E-5548-7049-88E1-C0A7FFCFB6DD}" type="pres">
      <dgm:prSet presAssocID="{6DC2F3F6-FD56-0A43-81B8-16C27912E16B}" presName="connTx" presStyleLbl="parChTrans1D2" presStyleIdx="1" presStyleCnt="4"/>
      <dgm:spPr/>
    </dgm:pt>
    <dgm:pt modelId="{8D82C757-53F1-FF4C-B5E4-B288D5133BF0}" type="pres">
      <dgm:prSet presAssocID="{B0D7672D-E238-7948-B101-CFF39964AE0B}" presName="node" presStyleLbl="node1" presStyleIdx="1" presStyleCnt="4" custRadScaleRad="101853">
        <dgm:presLayoutVars>
          <dgm:bulletEnabled val="1"/>
        </dgm:presLayoutVars>
      </dgm:prSet>
      <dgm:spPr/>
    </dgm:pt>
    <dgm:pt modelId="{F2711BD1-E507-B143-9552-03531BDA4CBD}" type="pres">
      <dgm:prSet presAssocID="{1A3EFAFC-BB3E-9E40-83BA-0A32539AAA0A}" presName="Name9" presStyleLbl="parChTrans1D2" presStyleIdx="2" presStyleCnt="4"/>
      <dgm:spPr/>
    </dgm:pt>
    <dgm:pt modelId="{84E55FA9-75D7-E043-87D7-76CEF158D716}" type="pres">
      <dgm:prSet presAssocID="{1A3EFAFC-BB3E-9E40-83BA-0A32539AAA0A}" presName="connTx" presStyleLbl="parChTrans1D2" presStyleIdx="2" presStyleCnt="4"/>
      <dgm:spPr/>
    </dgm:pt>
    <dgm:pt modelId="{725A9FFD-08CC-1E45-A5FB-C1B574C75CAB}" type="pres">
      <dgm:prSet presAssocID="{E805FB03-ED08-E746-83CE-B1A871429D9A}" presName="node" presStyleLbl="node1" presStyleIdx="2" presStyleCnt="4" custRadScaleRad="60889">
        <dgm:presLayoutVars>
          <dgm:bulletEnabled val="1"/>
        </dgm:presLayoutVars>
      </dgm:prSet>
      <dgm:spPr/>
    </dgm:pt>
    <dgm:pt modelId="{2DBFC246-5B89-E644-A8B7-4B8A51F830BB}" type="pres">
      <dgm:prSet presAssocID="{6B6440B7-B911-E34F-A35F-211864465F5F}" presName="Name9" presStyleLbl="parChTrans1D2" presStyleIdx="3" presStyleCnt="4"/>
      <dgm:spPr/>
    </dgm:pt>
    <dgm:pt modelId="{86530716-2D31-9A44-A679-919CF11E67F6}" type="pres">
      <dgm:prSet presAssocID="{6B6440B7-B911-E34F-A35F-211864465F5F}" presName="connTx" presStyleLbl="parChTrans1D2" presStyleIdx="3" presStyleCnt="4"/>
      <dgm:spPr/>
    </dgm:pt>
    <dgm:pt modelId="{B0B1C810-C33E-C64E-BA61-1E59C6F2A100}" type="pres">
      <dgm:prSet presAssocID="{4C2DB631-D6FE-BF4E-BBC2-FAB8A7147601}" presName="node" presStyleLbl="node1" presStyleIdx="3" presStyleCnt="4" custRadScaleRad="109705" custRadScaleInc="0">
        <dgm:presLayoutVars>
          <dgm:bulletEnabled val="1"/>
        </dgm:presLayoutVars>
      </dgm:prSet>
      <dgm:spPr/>
    </dgm:pt>
  </dgm:ptLst>
  <dgm:cxnLst>
    <dgm:cxn modelId="{E600910D-1111-634C-850A-A669EF1AC3FA}" srcId="{5478625E-3842-384F-92E3-3C87C4491895}" destId="{DB8498A4-02A4-884B-9F5F-94B0F1E4E709}" srcOrd="0" destOrd="0" parTransId="{DDB12FF4-C149-944D-8AB9-2D69A060DAD8}" sibTransId="{158C414A-94CA-A842-B9F3-2E58C536920C}"/>
    <dgm:cxn modelId="{87480A18-05AA-7647-BBA7-372FFB27C96A}" type="presOf" srcId="{509CEE0B-FA3D-D54C-BD4B-8AAA90BD1351}" destId="{8A2BAAEB-6B48-584A-BF08-5E8E15AF6E82}" srcOrd="0" destOrd="0" presId="urn:microsoft.com/office/officeart/2005/8/layout/radial1"/>
    <dgm:cxn modelId="{EF332C19-848E-EA40-8195-17AF9E5A6AD4}" type="presOf" srcId="{1A3EFAFC-BB3E-9E40-83BA-0A32539AAA0A}" destId="{84E55FA9-75D7-E043-87D7-76CEF158D716}" srcOrd="1" destOrd="0" presId="urn:microsoft.com/office/officeart/2005/8/layout/radial1"/>
    <dgm:cxn modelId="{E8A8DC1C-A0D2-944C-9224-E19CC4A4DF9C}" type="presOf" srcId="{5478625E-3842-384F-92E3-3C87C4491895}" destId="{BC234254-0CAC-B64D-8014-55360E3E1C13}" srcOrd="0" destOrd="0" presId="urn:microsoft.com/office/officeart/2005/8/layout/radial1"/>
    <dgm:cxn modelId="{3E4CC12C-DC3B-0E4A-86AD-7F678395EE87}" type="presOf" srcId="{E805FB03-ED08-E746-83CE-B1A871429D9A}" destId="{725A9FFD-08CC-1E45-A5FB-C1B574C75CAB}" srcOrd="0" destOrd="0" presId="urn:microsoft.com/office/officeart/2005/8/layout/radial1"/>
    <dgm:cxn modelId="{5C4B0835-2D16-FD4C-A3DC-6973A02F2984}" srcId="{DB8498A4-02A4-884B-9F5F-94B0F1E4E709}" destId="{B0D7672D-E238-7948-B101-CFF39964AE0B}" srcOrd="1" destOrd="0" parTransId="{6DC2F3F6-FD56-0A43-81B8-16C27912E16B}" sibTransId="{5D59D7B5-643C-0946-B32F-2C2D5BD3C971}"/>
    <dgm:cxn modelId="{F1033442-1B74-9840-98E6-AE7F2B992429}" type="presOf" srcId="{6DC2F3F6-FD56-0A43-81B8-16C27912E16B}" destId="{AC741749-1871-FC41-B3CF-176A58694564}" srcOrd="0" destOrd="0" presId="urn:microsoft.com/office/officeart/2005/8/layout/radial1"/>
    <dgm:cxn modelId="{1396BA58-DEC4-0947-A8FD-184BBEE4EF8F}" type="presOf" srcId="{4C2DB631-D6FE-BF4E-BBC2-FAB8A7147601}" destId="{B0B1C810-C33E-C64E-BA61-1E59C6F2A100}" srcOrd="0" destOrd="0" presId="urn:microsoft.com/office/officeart/2005/8/layout/radial1"/>
    <dgm:cxn modelId="{49F8C48B-E824-834A-A31B-49EDD35AB6DD}" type="presOf" srcId="{6B6440B7-B911-E34F-A35F-211864465F5F}" destId="{2DBFC246-5B89-E644-A8B7-4B8A51F830BB}" srcOrd="0" destOrd="0" presId="urn:microsoft.com/office/officeart/2005/8/layout/radial1"/>
    <dgm:cxn modelId="{AAA48E8D-DA23-8F4C-B3EE-343EBD45E852}" type="presOf" srcId="{6B6440B7-B911-E34F-A35F-211864465F5F}" destId="{86530716-2D31-9A44-A679-919CF11E67F6}" srcOrd="1" destOrd="0" presId="urn:microsoft.com/office/officeart/2005/8/layout/radial1"/>
    <dgm:cxn modelId="{ED3EC4A3-2CE6-634D-B46F-F94ECB03D181}" srcId="{DB8498A4-02A4-884B-9F5F-94B0F1E4E709}" destId="{4C2DB631-D6FE-BF4E-BBC2-FAB8A7147601}" srcOrd="3" destOrd="0" parTransId="{6B6440B7-B911-E34F-A35F-211864465F5F}" sibTransId="{80DF82DF-5563-7841-B412-D00AA2FD7769}"/>
    <dgm:cxn modelId="{818D5FB5-8FAB-794B-B185-21C460630D3C}" type="presOf" srcId="{63905AB0-A133-8B4C-8D08-1FD5F0826B16}" destId="{4EDF4FE6-E179-CB48-8ACE-C5C9A2BFF36F}" srcOrd="1" destOrd="0" presId="urn:microsoft.com/office/officeart/2005/8/layout/radial1"/>
    <dgm:cxn modelId="{707CA9B8-2215-824F-ACB6-92C1953A6D59}" srcId="{DB8498A4-02A4-884B-9F5F-94B0F1E4E709}" destId="{509CEE0B-FA3D-D54C-BD4B-8AAA90BD1351}" srcOrd="0" destOrd="0" parTransId="{63905AB0-A133-8B4C-8D08-1FD5F0826B16}" sibTransId="{86282C58-9533-2F4D-B8AF-05985079B3F2}"/>
    <dgm:cxn modelId="{7189E5BD-78A8-9442-8DC3-CFE48C21E297}" type="presOf" srcId="{1A3EFAFC-BB3E-9E40-83BA-0A32539AAA0A}" destId="{F2711BD1-E507-B143-9552-03531BDA4CBD}" srcOrd="0" destOrd="0" presId="urn:microsoft.com/office/officeart/2005/8/layout/radial1"/>
    <dgm:cxn modelId="{8BFBFBCE-322F-D24A-93C4-B68409F074C0}" type="presOf" srcId="{DB8498A4-02A4-884B-9F5F-94B0F1E4E709}" destId="{EAD2E89B-5023-2D43-8D0D-F9B89AD76D3B}" srcOrd="0" destOrd="0" presId="urn:microsoft.com/office/officeart/2005/8/layout/radial1"/>
    <dgm:cxn modelId="{486C0EDC-A0E6-6241-BEB2-2E7ADC8866ED}" srcId="{DB8498A4-02A4-884B-9F5F-94B0F1E4E709}" destId="{E805FB03-ED08-E746-83CE-B1A871429D9A}" srcOrd="2" destOrd="0" parTransId="{1A3EFAFC-BB3E-9E40-83BA-0A32539AAA0A}" sibTransId="{4C888A98-71B5-1B45-AB10-1BA659D1F3AD}"/>
    <dgm:cxn modelId="{82A509E1-FC9E-1E42-95F1-C328B1AD52D1}" type="presOf" srcId="{B0D7672D-E238-7948-B101-CFF39964AE0B}" destId="{8D82C757-53F1-FF4C-B5E4-B288D5133BF0}" srcOrd="0" destOrd="0" presId="urn:microsoft.com/office/officeart/2005/8/layout/radial1"/>
    <dgm:cxn modelId="{D0AE80F2-442C-0E4C-877C-96611F41CE27}" type="presOf" srcId="{6DC2F3F6-FD56-0A43-81B8-16C27912E16B}" destId="{A308F30E-5548-7049-88E1-C0A7FFCFB6DD}" srcOrd="1" destOrd="0" presId="urn:microsoft.com/office/officeart/2005/8/layout/radial1"/>
    <dgm:cxn modelId="{345EB5FB-CEDF-B943-A59E-1AE5728B4DFD}" type="presOf" srcId="{63905AB0-A133-8B4C-8D08-1FD5F0826B16}" destId="{9E25FC45-9AE6-F347-8740-A583F61CBFF6}" srcOrd="0" destOrd="0" presId="urn:microsoft.com/office/officeart/2005/8/layout/radial1"/>
    <dgm:cxn modelId="{9AB04B61-9548-DD44-B6E4-DB2BBB7619E9}" type="presParOf" srcId="{BC234254-0CAC-B64D-8014-55360E3E1C13}" destId="{EAD2E89B-5023-2D43-8D0D-F9B89AD76D3B}" srcOrd="0" destOrd="0" presId="urn:microsoft.com/office/officeart/2005/8/layout/radial1"/>
    <dgm:cxn modelId="{63DF5495-01DF-684C-920F-94B968A98EFB}" type="presParOf" srcId="{BC234254-0CAC-B64D-8014-55360E3E1C13}" destId="{9E25FC45-9AE6-F347-8740-A583F61CBFF6}" srcOrd="1" destOrd="0" presId="urn:microsoft.com/office/officeart/2005/8/layout/radial1"/>
    <dgm:cxn modelId="{93C3427A-91C6-A64A-8AE8-C76E687D03A0}" type="presParOf" srcId="{9E25FC45-9AE6-F347-8740-A583F61CBFF6}" destId="{4EDF4FE6-E179-CB48-8ACE-C5C9A2BFF36F}" srcOrd="0" destOrd="0" presId="urn:microsoft.com/office/officeart/2005/8/layout/radial1"/>
    <dgm:cxn modelId="{B7F8D1EF-FE68-2C44-929D-C5F69EB0D618}" type="presParOf" srcId="{BC234254-0CAC-B64D-8014-55360E3E1C13}" destId="{8A2BAAEB-6B48-584A-BF08-5E8E15AF6E82}" srcOrd="2" destOrd="0" presId="urn:microsoft.com/office/officeart/2005/8/layout/radial1"/>
    <dgm:cxn modelId="{63F6305B-79B9-4347-8251-C53A550610B5}" type="presParOf" srcId="{BC234254-0CAC-B64D-8014-55360E3E1C13}" destId="{AC741749-1871-FC41-B3CF-176A58694564}" srcOrd="3" destOrd="0" presId="urn:microsoft.com/office/officeart/2005/8/layout/radial1"/>
    <dgm:cxn modelId="{E93C53B5-5FFD-FF42-8E23-4CB26AEE7F22}" type="presParOf" srcId="{AC741749-1871-FC41-B3CF-176A58694564}" destId="{A308F30E-5548-7049-88E1-C0A7FFCFB6DD}" srcOrd="0" destOrd="0" presId="urn:microsoft.com/office/officeart/2005/8/layout/radial1"/>
    <dgm:cxn modelId="{5CF74694-2FBB-E340-ACFB-02ECEA8077F4}" type="presParOf" srcId="{BC234254-0CAC-B64D-8014-55360E3E1C13}" destId="{8D82C757-53F1-FF4C-B5E4-B288D5133BF0}" srcOrd="4" destOrd="0" presId="urn:microsoft.com/office/officeart/2005/8/layout/radial1"/>
    <dgm:cxn modelId="{0768E729-2B94-1245-B0D4-63E180D41C7A}" type="presParOf" srcId="{BC234254-0CAC-B64D-8014-55360E3E1C13}" destId="{F2711BD1-E507-B143-9552-03531BDA4CBD}" srcOrd="5" destOrd="0" presId="urn:microsoft.com/office/officeart/2005/8/layout/radial1"/>
    <dgm:cxn modelId="{2B3F5814-1C91-8143-869E-C7FB1030F0AD}" type="presParOf" srcId="{F2711BD1-E507-B143-9552-03531BDA4CBD}" destId="{84E55FA9-75D7-E043-87D7-76CEF158D716}" srcOrd="0" destOrd="0" presId="urn:microsoft.com/office/officeart/2005/8/layout/radial1"/>
    <dgm:cxn modelId="{D08BC3D1-85A3-4940-B09E-B10D01E3477D}" type="presParOf" srcId="{BC234254-0CAC-B64D-8014-55360E3E1C13}" destId="{725A9FFD-08CC-1E45-A5FB-C1B574C75CAB}" srcOrd="6" destOrd="0" presId="urn:microsoft.com/office/officeart/2005/8/layout/radial1"/>
    <dgm:cxn modelId="{2FF51447-15BD-4D46-B3A0-432C256A30BB}" type="presParOf" srcId="{BC234254-0CAC-B64D-8014-55360E3E1C13}" destId="{2DBFC246-5B89-E644-A8B7-4B8A51F830BB}" srcOrd="7" destOrd="0" presId="urn:microsoft.com/office/officeart/2005/8/layout/radial1"/>
    <dgm:cxn modelId="{F3CA2691-E2AC-2F4D-B3E0-EC80CF02F080}" type="presParOf" srcId="{2DBFC246-5B89-E644-A8B7-4B8A51F830BB}" destId="{86530716-2D31-9A44-A679-919CF11E67F6}" srcOrd="0" destOrd="0" presId="urn:microsoft.com/office/officeart/2005/8/layout/radial1"/>
    <dgm:cxn modelId="{1ECA1A16-0AD7-EE4E-9FF3-D0FD186067E0}" type="presParOf" srcId="{BC234254-0CAC-B64D-8014-55360E3E1C13}" destId="{B0B1C810-C33E-C64E-BA61-1E59C6F2A100}" srcOrd="8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2E89B-5023-2D43-8D0D-F9B89AD76D3B}">
      <dsp:nvSpPr>
        <dsp:cNvPr id="0" name=""/>
        <dsp:cNvSpPr/>
      </dsp:nvSpPr>
      <dsp:spPr>
        <a:xfrm>
          <a:off x="3475738" y="2121072"/>
          <a:ext cx="1176522" cy="1176522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700" kern="1200" dirty="0"/>
        </a:p>
      </dsp:txBody>
      <dsp:txXfrm>
        <a:off x="3648036" y="2293370"/>
        <a:ext cx="831926" cy="831926"/>
      </dsp:txXfrm>
    </dsp:sp>
    <dsp:sp modelId="{9E25FC45-9AE6-F347-8740-A583F61CBFF6}">
      <dsp:nvSpPr>
        <dsp:cNvPr id="0" name=""/>
        <dsp:cNvSpPr/>
      </dsp:nvSpPr>
      <dsp:spPr>
        <a:xfrm rot="16200000">
          <a:off x="3759396" y="1799943"/>
          <a:ext cx="609207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609207" y="1652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048769" y="1801238"/>
        <a:ext cx="30460" cy="30460"/>
      </dsp:txXfrm>
    </dsp:sp>
    <dsp:sp modelId="{8A2BAAEB-6B48-584A-BF08-5E8E15AF6E82}">
      <dsp:nvSpPr>
        <dsp:cNvPr id="0" name=""/>
        <dsp:cNvSpPr/>
      </dsp:nvSpPr>
      <dsp:spPr>
        <a:xfrm>
          <a:off x="3317797" y="19459"/>
          <a:ext cx="1492405" cy="14924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900" b="1" kern="1200" cap="all" spc="113" dirty="0"/>
            <a:t>Payer Engagement</a:t>
          </a:r>
          <a:endParaRPr lang="en-US" sz="900" b="1" kern="1200" dirty="0"/>
        </a:p>
      </dsp:txBody>
      <dsp:txXfrm>
        <a:off x="3536355" y="238017"/>
        <a:ext cx="1055289" cy="1055289"/>
      </dsp:txXfrm>
    </dsp:sp>
    <dsp:sp modelId="{AC741749-1871-FC41-B3CF-176A58694564}">
      <dsp:nvSpPr>
        <dsp:cNvPr id="0" name=""/>
        <dsp:cNvSpPr/>
      </dsp:nvSpPr>
      <dsp:spPr>
        <a:xfrm>
          <a:off x="4652261" y="2692808"/>
          <a:ext cx="645224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645224" y="1652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958742" y="2693202"/>
        <a:ext cx="32261" cy="32261"/>
      </dsp:txXfrm>
    </dsp:sp>
    <dsp:sp modelId="{8D82C757-53F1-FF4C-B5E4-B288D5133BF0}">
      <dsp:nvSpPr>
        <dsp:cNvPr id="0" name=""/>
        <dsp:cNvSpPr/>
      </dsp:nvSpPr>
      <dsp:spPr>
        <a:xfrm>
          <a:off x="5297485" y="1963130"/>
          <a:ext cx="1492405" cy="1492405"/>
        </a:xfrm>
        <a:prstGeom prst="ellipse">
          <a:avLst/>
        </a:prstGeom>
        <a:solidFill>
          <a:srgbClr val="24689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900" b="1" kern="1200" cap="all" spc="113" dirty="0"/>
            <a:t>Provider awareness &amp; Education</a:t>
          </a:r>
          <a:endParaRPr lang="en-US" sz="900" kern="1200" dirty="0"/>
        </a:p>
      </dsp:txBody>
      <dsp:txXfrm>
        <a:off x="5516043" y="2181688"/>
        <a:ext cx="1055289" cy="1055289"/>
      </dsp:txXfrm>
    </dsp:sp>
    <dsp:sp modelId="{F2711BD1-E507-B143-9552-03531BDA4CBD}">
      <dsp:nvSpPr>
        <dsp:cNvPr id="0" name=""/>
        <dsp:cNvSpPr/>
      </dsp:nvSpPr>
      <dsp:spPr>
        <a:xfrm rot="16200000">
          <a:off x="3988509" y="3205578"/>
          <a:ext cx="150981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50981" y="1652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060225" y="3218329"/>
        <a:ext cx="7549" cy="7549"/>
      </dsp:txXfrm>
    </dsp:sp>
    <dsp:sp modelId="{725A9FFD-08CC-1E45-A5FB-C1B574C75CAB}">
      <dsp:nvSpPr>
        <dsp:cNvPr id="0" name=""/>
        <dsp:cNvSpPr/>
      </dsp:nvSpPr>
      <dsp:spPr>
        <a:xfrm>
          <a:off x="3317797" y="3146613"/>
          <a:ext cx="1492405" cy="1492405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900" b="1" kern="1200" cap="all" spc="113" dirty="0"/>
            <a:t>patient ADVOCACY &amp; Education</a:t>
          </a:r>
          <a:endParaRPr lang="en-US" sz="900" kern="1200" dirty="0"/>
        </a:p>
      </dsp:txBody>
      <dsp:txXfrm>
        <a:off x="3536355" y="3365171"/>
        <a:ext cx="1055289" cy="1055289"/>
      </dsp:txXfrm>
    </dsp:sp>
    <dsp:sp modelId="{2DBFC246-5B89-E644-A8B7-4B8A51F830BB}">
      <dsp:nvSpPr>
        <dsp:cNvPr id="0" name=""/>
        <dsp:cNvSpPr/>
      </dsp:nvSpPr>
      <dsp:spPr>
        <a:xfrm rot="10800000">
          <a:off x="2677897" y="2692808"/>
          <a:ext cx="797841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797841" y="1652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 rot="10800000">
        <a:off x="3056872" y="2689387"/>
        <a:ext cx="39892" cy="39892"/>
      </dsp:txXfrm>
    </dsp:sp>
    <dsp:sp modelId="{B0B1C810-C33E-C64E-BA61-1E59C6F2A100}">
      <dsp:nvSpPr>
        <dsp:cNvPr id="0" name=""/>
        <dsp:cNvSpPr/>
      </dsp:nvSpPr>
      <dsp:spPr>
        <a:xfrm>
          <a:off x="1185492" y="1963130"/>
          <a:ext cx="1492405" cy="149240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900" b="1" kern="1200" cap="all" spc="113" dirty="0"/>
            <a:t>RWE Generation &amp; Publications</a:t>
          </a:r>
          <a:endParaRPr lang="en-US" sz="900" kern="1200" dirty="0"/>
        </a:p>
      </dsp:txBody>
      <dsp:txXfrm>
        <a:off x="1404050" y="2181688"/>
        <a:ext cx="1055289" cy="1055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36712-B58F-4361-8582-B557F58874B2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16013-7BD7-4BCF-9196-006649EC1B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63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16013-7BD7-4BCF-9196-006649EC1BA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302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16013-7BD7-4BCF-9196-006649EC1BA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415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Voice Over: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TKG is deeply informed and trusted to deliver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Deeply informed because we work with a variety of stakeholders to understand their needs, build relationships, and design strategies to help them achieve quadruple aligned care (quality, cost, provider wellbeing, patient satisfaction)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Trusted to deliver because TKG’s agency side of the business focuses on the execution of informed strategy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When asked to describe what I do in one sentence, I often say: I work with health systems to build out a population health infrastructure to help them succeed in value-based care arrangements in the future, meaning we’re designing strategies to help them to improve outcomes and decrease costs for patients with chronic conditions.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To achieve this work, we need to understand market dynamics, generate insights, and build out partnerships to test out solutions in the real-world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034C99-CEDB-4DAD-B7BA-4E94885A71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953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Work with a variety of stakeholders ranging from health systems to payers (commercial and public) to tech companies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16013-7BD7-4BCF-9196-006649EC1BA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03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Thanks to Mindy, TKG’s care delivery business has become more organized over the past couple years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4CE4C-AC5F-3F4B-A6E2-AFCF0D1240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123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Networks formed over the past few years recognizing emerging needs </a:t>
            </a:r>
          </a:p>
          <a:p>
            <a:endParaRPr lang="en-US" dirty="0"/>
          </a:p>
          <a:p>
            <a:r>
              <a:rPr lang="en-US" dirty="0"/>
              <a:t>The Why: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/>
              <a:t>When and how do we deliver value-engagement?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/>
              <a:t>How do we optimize our products and services within a changing market?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/>
              <a:t>How do we </a:t>
            </a:r>
            <a:r>
              <a:rPr lang="en-US" sz="1200" b="1" i="1" dirty="0"/>
              <a:t>lead with forward-thinking programs </a:t>
            </a:r>
            <a:r>
              <a:rPr lang="en-US" sz="1200" i="1" dirty="0"/>
              <a:t>and solutions?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16013-7BD7-4BCF-9196-006649EC1BA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60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16013-7BD7-4BCF-9196-006649EC1B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81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 access to every customer voice with over </a:t>
            </a:r>
            <a:r>
              <a:rPr lang="en-US" sz="1100" b="1" dirty="0">
                <a:ea typeface="Arial" charset="0"/>
                <a:cs typeface="Arial" charset="0"/>
                <a:sym typeface="Helvetica Light"/>
              </a:rPr>
              <a:t>350 KOL’s including C-suite and D-suite influencers that covers key decisions makers across the nation</a:t>
            </a:r>
            <a:endParaRPr lang="en-US" sz="1100" b="1" i="1" dirty="0"/>
          </a:p>
          <a:p>
            <a:pPr marL="0" indent="0">
              <a:buFontTx/>
              <a:buNone/>
            </a:pPr>
            <a:endParaRPr lang="en-US" sz="1100" b="1" i="1" dirty="0"/>
          </a:p>
          <a:p>
            <a:pPr marL="0" indent="0">
              <a:buFontTx/>
              <a:buNone/>
            </a:pPr>
            <a:r>
              <a:rPr lang="en-US" sz="1100" b="1" i="1" dirty="0"/>
              <a:t>Leverages unparalleled knowledge with access to and insight from multi-stakeholder decision makers to define and optimize healthcare transformation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Assessing unmet needs and understand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Promoting </a:t>
            </a:r>
            <a:r>
              <a:rPr lang="en-US" sz="1200" b="1" dirty="0"/>
              <a:t>direct insights/access to key stakeholders</a:t>
            </a:r>
            <a:r>
              <a:rPr lang="en-US" sz="1200" dirty="0"/>
              <a:t> to strengthen credibility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Sharing best practice by </a:t>
            </a:r>
            <a:r>
              <a:rPr lang="en-US" sz="1200" b="0" dirty="0"/>
              <a:t>focusing on </a:t>
            </a:r>
            <a:r>
              <a:rPr lang="en-US" sz="1200" b="1" dirty="0"/>
              <a:t>– our pillars of accelerating identification, appropriate assessment and referrals, optimal treatments and ongoing management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When EBG and protocols don’t exist, we work with </a:t>
            </a:r>
            <a:r>
              <a:rPr lang="en-US" sz="1200" b="1" dirty="0" err="1"/>
              <a:t>mutli</a:t>
            </a:r>
            <a:r>
              <a:rPr lang="en-US" sz="1200" b="1" dirty="0"/>
              <a:t>-stakeholders to </a:t>
            </a:r>
            <a:r>
              <a:rPr lang="en-US" sz="1200" dirty="0"/>
              <a:t>Building Real World Evidence (RWE) as part of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That is shared, scaled broadly to rise all 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i="1" dirty="0"/>
              <a:t>IF SPEAKING TO PHARMA – SAY THIS BULLET  AND CHANGE ACTIVATE TO COMMERCIALIZE  </a:t>
            </a:r>
            <a:r>
              <a:rPr lang="en-US" sz="1300" dirty="0"/>
              <a:t>Ability </a:t>
            </a:r>
            <a:r>
              <a:rPr lang="en-US" sz="1300" b="1" dirty="0"/>
              <a:t>to commercialize additional solutions </a:t>
            </a:r>
            <a:r>
              <a:rPr lang="en-US" sz="1300" dirty="0"/>
              <a:t>(Consider including in all NOE/WG/Products: MTM &amp; Patient Navigation)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16013-7BD7-4BCF-9196-006649EC1BA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363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16013-7BD7-4BCF-9196-006649EC1BA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118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16013-7BD7-4BCF-9196-006649EC1BA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327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USE TH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/>
        </p:nvSpPr>
        <p:spPr>
          <a:xfrm>
            <a:off x="10735733" y="6410326"/>
            <a:ext cx="54186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7EF1559-A0C7-634F-832C-E76A8C540C6D}" type="slidenum">
              <a:rPr lang="en-US" sz="1000" b="1" smtClean="0"/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534" y="128588"/>
            <a:ext cx="11578167" cy="9255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0694302" y="6327917"/>
            <a:ext cx="15987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D1E3EA-A8C1-414D-982B-0B2E76820D55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8146817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 USE TH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AE7BCC-F034-5945-A5B6-7A3F3F68AB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70823"/>
            <a:ext cx="12179300" cy="6248400"/>
          </a:xfrm>
          <a:prstGeom prst="rect">
            <a:avLst/>
          </a:prstGeom>
        </p:spPr>
      </p:pic>
      <p:sp>
        <p:nvSpPr>
          <p:cNvPr id="3" name="Slide Number Placeholder 5"/>
          <p:cNvSpPr txBox="1">
            <a:spLocks/>
          </p:cNvSpPr>
          <p:nvPr/>
        </p:nvSpPr>
        <p:spPr>
          <a:xfrm>
            <a:off x="10735733" y="6410326"/>
            <a:ext cx="54186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7EF1559-A0C7-634F-832C-E76A8C540C6D}" type="slidenum">
              <a:rPr lang="en-US" sz="1000" b="1" smtClean="0"/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67000"/>
            <a:ext cx="12191999" cy="1676401"/>
          </a:xfrm>
          <a:prstGeom prst="rect">
            <a:avLst/>
          </a:prstGeom>
          <a:solidFill>
            <a:schemeClr val="accent1">
              <a:alpha val="64000"/>
            </a:schemeClr>
          </a:solidFill>
        </p:spPr>
        <p:txBody>
          <a:bodyPr lIns="9144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0694302" y="6327917"/>
            <a:ext cx="15987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D1E3EA-A8C1-414D-982B-0B2E76820D55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2124413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6669741" y="4897675"/>
            <a:ext cx="5289176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 latinLnBrk="1" hangingPunct="0"/>
            <a:r>
              <a:rPr lang="en-US" altLang="ja-JP" sz="1600" kern="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sym typeface="Helvetica Light"/>
              </a:rPr>
              <a:t>AUGUST 28, 2017</a:t>
            </a:r>
            <a:endParaRPr lang="ja-JP" altLang="en-US" sz="1600" kern="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9525290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, no bullets PW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31997D-F798-495B-BC4D-1D548EBCDDE5}"/>
              </a:ext>
            </a:extLst>
          </p:cNvPr>
          <p:cNvSpPr/>
          <p:nvPr userDrawn="1"/>
        </p:nvSpPr>
        <p:spPr>
          <a:xfrm>
            <a:off x="5163694" y="6513607"/>
            <a:ext cx="186461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Confidential. Do Not Distribute</a:t>
            </a:r>
            <a:endParaRPr lang="en-US" sz="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60930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1F4CF5-E39A-4438-A489-8E671DDF78DB}"/>
              </a:ext>
            </a:extLst>
          </p:cNvPr>
          <p:cNvSpPr/>
          <p:nvPr userDrawn="1"/>
        </p:nvSpPr>
        <p:spPr>
          <a:xfrm>
            <a:off x="5163694" y="6513607"/>
            <a:ext cx="186461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Confidential. Do Not Distribute</a:t>
            </a:r>
            <a:endParaRPr lang="en-US" sz="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5007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36121" y="2340989"/>
            <a:ext cx="8519073" cy="1841619"/>
          </a:xfrm>
        </p:spPr>
        <p:txBody>
          <a:bodyPr anchor="ctr">
            <a:normAutofit/>
          </a:bodyPr>
          <a:lstStyle>
            <a:lvl1pPr algn="l">
              <a:defRPr sz="3400" b="0" i="0" cap="none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hape 48"/>
          <p:cNvSpPr/>
          <p:nvPr userDrawn="1"/>
        </p:nvSpPr>
        <p:spPr>
          <a:xfrm flipV="1">
            <a:off x="3147933" y="2340987"/>
            <a:ext cx="0" cy="1841620"/>
          </a:xfrm>
          <a:prstGeom prst="line">
            <a:avLst/>
          </a:prstGeom>
          <a:ln w="19050" cap="rnd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346694">
              <a:defRPr sz="3200"/>
            </a:pPr>
            <a:endParaRPr sz="3200" kern="0">
              <a:solidFill>
                <a:sysClr val="windowText" lastClr="000000"/>
              </a:solidFill>
              <a:sym typeface="Helvetica Light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3" y="6442620"/>
            <a:ext cx="647700" cy="29332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AFCBA9E9-8E14-3242-9976-E6EEDE20B189}" type="slidenum">
              <a:rPr lang="en-US" sz="1000" b="1" smtClean="0">
                <a:solidFill>
                  <a:srgbClr val="333333"/>
                </a:solidFill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500" b="1" dirty="0">
              <a:solidFill>
                <a:srgbClr val="333333"/>
              </a:solidFill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 txBox="1">
            <a:spLocks/>
          </p:cNvSpPr>
          <p:nvPr userDrawn="1"/>
        </p:nvSpPr>
        <p:spPr bwMode="auto">
          <a:xfrm>
            <a:off x="647700" y="6473861"/>
            <a:ext cx="3048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333333"/>
                </a:solidFill>
                <a:cs typeface="Arial" panose="020B0604020202020204" pitchFamily="34" charset="0"/>
              </a:rPr>
              <a:t>Confidential. Do not distribute.</a:t>
            </a:r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>
            <a:off x="647700" y="6457197"/>
            <a:ext cx="0" cy="264160"/>
          </a:xfrm>
          <a:prstGeom prst="line">
            <a:avLst/>
          </a:prstGeom>
          <a:solidFill>
            <a:schemeClr val="accent2"/>
          </a:solidFill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TKG_Logo-03.png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600" y="2451053"/>
            <a:ext cx="1689147" cy="168914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258402789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33" y="1073149"/>
            <a:ext cx="11578472" cy="519430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5"/>
                </a:solidFill>
              </a:defRPr>
            </a:lvl1pPr>
            <a:lvl2pPr marL="171450" indent="-171450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514350" indent="-228600">
              <a:buClr>
                <a:schemeClr val="accent5"/>
              </a:buClr>
              <a:buFont typeface="Georgia" panose="02040502050405020303" pitchFamily="18" charset="0"/>
              <a:buChar char="–"/>
              <a:defRPr sz="1600"/>
            </a:lvl3pPr>
            <a:lvl4pPr marL="800100" indent="-114300">
              <a:spcBef>
                <a:spcPts val="300"/>
              </a:spcBef>
              <a:buClr>
                <a:schemeClr val="accent5"/>
              </a:buClr>
              <a:defRPr sz="1400"/>
            </a:lvl4pPr>
            <a:lvl5pPr>
              <a:defRPr sz="1050"/>
            </a:lvl5pPr>
            <a:lvl6pPr>
              <a:defRPr sz="18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1212050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 USE TH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/>
        </p:nvSpPr>
        <p:spPr>
          <a:xfrm>
            <a:off x="10735733" y="6410326"/>
            <a:ext cx="54186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EF1559-A0C7-634F-832C-E76A8C540C6D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616" y="128588"/>
            <a:ext cx="11438085" cy="9255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0694302" y="6327917"/>
            <a:ext cx="15987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D1E3EA-A8C1-414D-982B-0B2E76820D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AC990F-FD61-4586-ADAA-DFCF02E3E5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9616" y="754063"/>
            <a:ext cx="11437937" cy="471487"/>
          </a:xfr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sz="2200" dirty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marL="0" lvl="0" latinLnBrk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54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 USE TH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D717ED-66D9-C147-A5AB-38984FDB67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82549"/>
            <a:ext cx="12179300" cy="6245368"/>
          </a:xfrm>
          <a:prstGeom prst="rect">
            <a:avLst/>
          </a:prstGeom>
        </p:spPr>
      </p:pic>
      <p:sp>
        <p:nvSpPr>
          <p:cNvPr id="3" name="Slide Number Placeholder 5"/>
          <p:cNvSpPr txBox="1">
            <a:spLocks/>
          </p:cNvSpPr>
          <p:nvPr/>
        </p:nvSpPr>
        <p:spPr>
          <a:xfrm>
            <a:off x="10735733" y="6410326"/>
            <a:ext cx="54186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7EF1559-A0C7-634F-832C-E76A8C540C6D}" type="slidenum">
              <a:rPr lang="en-US" sz="1000" b="1" smtClean="0"/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534" y="128588"/>
            <a:ext cx="11578167" cy="9255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0694302" y="6327917"/>
            <a:ext cx="15987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D1E3EA-A8C1-414D-982B-0B2E76820D55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5670770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 USE TH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D717ED-66D9-C147-A5AB-38984FDB67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82549"/>
            <a:ext cx="12179300" cy="6245368"/>
          </a:xfrm>
          <a:prstGeom prst="rect">
            <a:avLst/>
          </a:prstGeom>
        </p:spPr>
      </p:pic>
      <p:sp>
        <p:nvSpPr>
          <p:cNvPr id="3" name="Slide Number Placeholder 5"/>
          <p:cNvSpPr txBox="1">
            <a:spLocks/>
          </p:cNvSpPr>
          <p:nvPr/>
        </p:nvSpPr>
        <p:spPr>
          <a:xfrm>
            <a:off x="10735733" y="6410326"/>
            <a:ext cx="54186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7EF1559-A0C7-634F-832C-E76A8C540C6D}" type="slidenum">
              <a:rPr lang="en-US" sz="1000" b="1" smtClean="0"/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534" y="128588"/>
            <a:ext cx="11578167" cy="9255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0694302" y="6327917"/>
            <a:ext cx="15987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D1E3EA-A8C1-414D-982B-0B2E76820D5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BCBB5B8-7DB5-5648-A81B-530EF83B22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9533" y="857281"/>
            <a:ext cx="11578472" cy="497820"/>
          </a:xfrm>
        </p:spPr>
        <p:txBody>
          <a:bodyPr lIns="91440"/>
          <a:lstStyle>
            <a:lvl1pPr marL="0" indent="0">
              <a:buNone/>
              <a:defRPr lang="en-US" sz="1400" b="1" kern="1200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128588" indent="-128588"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/>
            </a:lvl2pPr>
            <a:lvl3pPr marL="385763" indent="-171450">
              <a:buClr>
                <a:schemeClr val="accent3"/>
              </a:buClr>
              <a:buFont typeface="Georgia" panose="02040502050405020303" pitchFamily="18" charset="0"/>
              <a:buChar char="–"/>
              <a:defRPr sz="1200"/>
            </a:lvl3pPr>
            <a:lvl4pPr marL="600075" indent="-85725">
              <a:spcBef>
                <a:spcPts val="225"/>
              </a:spcBef>
              <a:buClr>
                <a:schemeClr val="accent3"/>
              </a:buClr>
              <a:defRPr sz="1050"/>
            </a:lvl4pPr>
            <a:lvl5pPr>
              <a:defRPr sz="788"/>
            </a:lvl5pPr>
            <a:lvl6pPr>
              <a:defRPr sz="1350"/>
            </a:lvl6pPr>
          </a:lstStyle>
          <a:p>
            <a:pPr marL="0" lvl="0" indent="0" algn="l" defTabSz="342900" rtl="0" eaLnBrk="1" fontAlgn="base" hangingPunct="1">
              <a:lnSpc>
                <a:spcPct val="95000"/>
              </a:lnSpc>
              <a:spcBef>
                <a:spcPts val="135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</a:pPr>
            <a:r>
              <a:rPr lang="en-US" dirty="0"/>
              <a:t>Click to edit Sub-Head</a:t>
            </a:r>
          </a:p>
        </p:txBody>
      </p:sp>
    </p:spTree>
    <p:extLst>
      <p:ext uri="{BB962C8B-B14F-4D97-AF65-F5344CB8AC3E}">
        <p14:creationId xmlns:p14="http://schemas.microsoft.com/office/powerpoint/2010/main" val="5565737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USE TH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/>
        </p:nvSpPr>
        <p:spPr>
          <a:xfrm>
            <a:off x="10735733" y="6410326"/>
            <a:ext cx="54186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7EF1559-A0C7-634F-832C-E76A8C540C6D}" type="slidenum">
              <a:rPr lang="en-US" sz="1000" b="1" smtClean="0"/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534" y="128588"/>
            <a:ext cx="11578167" cy="925512"/>
          </a:xfrm>
          <a:prstGeom prst="rect">
            <a:avLst/>
          </a:prstGeom>
        </p:spPr>
        <p:txBody>
          <a:bodyPr l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0694302" y="6327917"/>
            <a:ext cx="15987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D1E3EA-A8C1-414D-982B-0B2E76820D5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437E54-6796-5E4B-BB5F-F2811311AB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9533" y="857281"/>
            <a:ext cx="11578472" cy="497820"/>
          </a:xfrm>
        </p:spPr>
        <p:txBody>
          <a:bodyPr lIns="91440"/>
          <a:lstStyle>
            <a:lvl1pPr marL="0" indent="0">
              <a:buNone/>
              <a:defRPr lang="en-US" sz="1400" b="1" kern="1200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128588" indent="-128588"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/>
            </a:lvl2pPr>
            <a:lvl3pPr marL="385763" indent="-171450">
              <a:buClr>
                <a:schemeClr val="accent3"/>
              </a:buClr>
              <a:buFont typeface="Georgia" panose="02040502050405020303" pitchFamily="18" charset="0"/>
              <a:buChar char="–"/>
              <a:defRPr sz="1200"/>
            </a:lvl3pPr>
            <a:lvl4pPr marL="600075" indent="-85725">
              <a:spcBef>
                <a:spcPts val="225"/>
              </a:spcBef>
              <a:buClr>
                <a:schemeClr val="accent3"/>
              </a:buClr>
              <a:defRPr sz="1050"/>
            </a:lvl4pPr>
            <a:lvl5pPr>
              <a:defRPr sz="788"/>
            </a:lvl5pPr>
            <a:lvl6pPr>
              <a:defRPr sz="1350"/>
            </a:lvl6pPr>
          </a:lstStyle>
          <a:p>
            <a:pPr marL="0" lvl="0" indent="0" algn="l" defTabSz="342900" rtl="0" eaLnBrk="1" fontAlgn="base" hangingPunct="1">
              <a:lnSpc>
                <a:spcPct val="95000"/>
              </a:lnSpc>
              <a:spcBef>
                <a:spcPts val="135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</a:pPr>
            <a:r>
              <a:rPr lang="en-US" dirty="0"/>
              <a:t>Click to edit Sub-Head</a:t>
            </a:r>
          </a:p>
        </p:txBody>
      </p:sp>
    </p:spTree>
    <p:extLst>
      <p:ext uri="{BB962C8B-B14F-4D97-AF65-F5344CB8AC3E}">
        <p14:creationId xmlns:p14="http://schemas.microsoft.com/office/powerpoint/2010/main" val="342907610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USE TH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/>
        </p:nvSpPr>
        <p:spPr>
          <a:xfrm>
            <a:off x="10735733" y="6410326"/>
            <a:ext cx="54186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7EF1559-A0C7-634F-832C-E76A8C540C6D}" type="slidenum">
              <a:rPr lang="en-US" sz="1000" b="1" smtClean="0"/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67000"/>
            <a:ext cx="12191999" cy="167640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9144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0694302" y="6327917"/>
            <a:ext cx="15987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D1E3EA-A8C1-414D-982B-0B2E76820D55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6623379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 USE TH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, man, indoor, wall&#10;&#10;Description automatically generated">
            <a:extLst>
              <a:ext uri="{FF2B5EF4-FFF2-40B4-BE49-F238E27FC236}">
                <a16:creationId xmlns:a16="http://schemas.microsoft.com/office/drawing/2014/main" id="{35AE7BCC-F034-5945-A5B6-7A3F3F68AB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70823"/>
            <a:ext cx="12179300" cy="6248400"/>
          </a:xfrm>
          <a:prstGeom prst="rect">
            <a:avLst/>
          </a:prstGeom>
        </p:spPr>
      </p:pic>
      <p:sp>
        <p:nvSpPr>
          <p:cNvPr id="3" name="Slide Number Placeholder 5"/>
          <p:cNvSpPr txBox="1">
            <a:spLocks/>
          </p:cNvSpPr>
          <p:nvPr/>
        </p:nvSpPr>
        <p:spPr>
          <a:xfrm>
            <a:off x="10735733" y="6410326"/>
            <a:ext cx="54186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7EF1559-A0C7-634F-832C-E76A8C540C6D}" type="slidenum">
              <a:rPr lang="en-US" sz="1000" b="1" smtClean="0"/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67000"/>
            <a:ext cx="12191999" cy="1676401"/>
          </a:xfrm>
          <a:prstGeom prst="rect">
            <a:avLst/>
          </a:prstGeom>
          <a:solidFill>
            <a:schemeClr val="accent1">
              <a:alpha val="64000"/>
            </a:schemeClr>
          </a:solidFill>
        </p:spPr>
        <p:txBody>
          <a:bodyPr lIns="9144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0694302" y="6327917"/>
            <a:ext cx="15987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D1E3EA-A8C1-414D-982B-0B2E76820D55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2828451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 USE TH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AE7BCC-F034-5945-A5B6-7A3F3F68AB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70823"/>
            <a:ext cx="12179300" cy="6248400"/>
          </a:xfrm>
          <a:prstGeom prst="rect">
            <a:avLst/>
          </a:prstGeom>
        </p:spPr>
      </p:pic>
      <p:sp>
        <p:nvSpPr>
          <p:cNvPr id="3" name="Slide Number Placeholder 5"/>
          <p:cNvSpPr txBox="1">
            <a:spLocks/>
          </p:cNvSpPr>
          <p:nvPr/>
        </p:nvSpPr>
        <p:spPr>
          <a:xfrm>
            <a:off x="10735733" y="6410326"/>
            <a:ext cx="54186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7EF1559-A0C7-634F-832C-E76A8C540C6D}" type="slidenum">
              <a:rPr lang="en-US" sz="1000" b="1" smtClean="0"/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67000"/>
            <a:ext cx="12191999" cy="1676401"/>
          </a:xfrm>
          <a:prstGeom prst="rect">
            <a:avLst/>
          </a:prstGeom>
          <a:solidFill>
            <a:schemeClr val="accent1">
              <a:alpha val="64000"/>
            </a:schemeClr>
          </a:solidFill>
        </p:spPr>
        <p:txBody>
          <a:bodyPr lIns="9144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0694302" y="6327917"/>
            <a:ext cx="15987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D1E3EA-A8C1-414D-982B-0B2E76820D55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2832805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 USE TH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AE7BCC-F034-5945-A5B6-7A3F3F68AB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70823"/>
            <a:ext cx="12179300" cy="6248400"/>
          </a:xfrm>
          <a:prstGeom prst="rect">
            <a:avLst/>
          </a:prstGeom>
        </p:spPr>
      </p:pic>
      <p:sp>
        <p:nvSpPr>
          <p:cNvPr id="3" name="Slide Number Placeholder 5"/>
          <p:cNvSpPr txBox="1">
            <a:spLocks/>
          </p:cNvSpPr>
          <p:nvPr/>
        </p:nvSpPr>
        <p:spPr>
          <a:xfrm>
            <a:off x="10735733" y="6410326"/>
            <a:ext cx="54186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7EF1559-A0C7-634F-832C-E76A8C540C6D}" type="slidenum">
              <a:rPr lang="en-US" sz="1000" b="1" smtClean="0"/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67000"/>
            <a:ext cx="12191999" cy="1676401"/>
          </a:xfrm>
          <a:prstGeom prst="rect">
            <a:avLst/>
          </a:prstGeom>
          <a:solidFill>
            <a:schemeClr val="accent1">
              <a:alpha val="64000"/>
            </a:schemeClr>
          </a:solidFill>
        </p:spPr>
        <p:txBody>
          <a:bodyPr lIns="9144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0694302" y="6327917"/>
            <a:ext cx="15987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D1E3EA-A8C1-414D-982B-0B2E76820D55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2608362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 USE TH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AE7BCC-F034-5945-A5B6-7A3F3F68AB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70823"/>
            <a:ext cx="12179300" cy="6248400"/>
          </a:xfrm>
          <a:prstGeom prst="rect">
            <a:avLst/>
          </a:prstGeom>
        </p:spPr>
      </p:pic>
      <p:sp>
        <p:nvSpPr>
          <p:cNvPr id="3" name="Slide Number Placeholder 5"/>
          <p:cNvSpPr txBox="1">
            <a:spLocks/>
          </p:cNvSpPr>
          <p:nvPr/>
        </p:nvSpPr>
        <p:spPr>
          <a:xfrm>
            <a:off x="10735733" y="6410326"/>
            <a:ext cx="54186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7EF1559-A0C7-634F-832C-E76A8C540C6D}" type="slidenum">
              <a:rPr lang="en-US" sz="1000" b="1" smtClean="0"/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67000"/>
            <a:ext cx="12191999" cy="1676401"/>
          </a:xfrm>
          <a:prstGeom prst="rect">
            <a:avLst/>
          </a:prstGeom>
          <a:solidFill>
            <a:schemeClr val="accent1">
              <a:alpha val="64000"/>
            </a:schemeClr>
          </a:solidFill>
        </p:spPr>
        <p:txBody>
          <a:bodyPr lIns="9144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0694302" y="6327917"/>
            <a:ext cx="15987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D1E3EA-A8C1-414D-982B-0B2E76820D55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7314506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9"/>
          <p:cNvGrpSpPr>
            <a:grpSpLocks/>
          </p:cNvGrpSpPr>
          <p:nvPr/>
        </p:nvGrpSpPr>
        <p:grpSpPr bwMode="auto">
          <a:xfrm>
            <a:off x="0" y="-7938"/>
            <a:ext cx="12192000" cy="82551"/>
            <a:chOff x="0" y="0"/>
            <a:chExt cx="9144000" cy="91440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960563" y="0"/>
              <a:ext cx="7183437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1920875" y="0"/>
              <a:ext cx="82550" cy="914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99534" y="128588"/>
            <a:ext cx="11578167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9534" y="1073150"/>
            <a:ext cx="11578167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1398251" y="6462714"/>
            <a:ext cx="696383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FCBA9E9-8E14-3242-9976-E6EEDE20B189}" type="slidenum">
              <a:rPr lang="en-US" sz="900" b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1" name="Group 23"/>
          <p:cNvGrpSpPr>
            <a:grpSpLocks/>
          </p:cNvGrpSpPr>
          <p:nvPr/>
        </p:nvGrpSpPr>
        <p:grpSpPr bwMode="auto">
          <a:xfrm>
            <a:off x="0" y="6318250"/>
            <a:ext cx="12192000" cy="82550"/>
            <a:chOff x="0" y="0"/>
            <a:chExt cx="9144000" cy="91440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4400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960563" y="0"/>
              <a:ext cx="7183437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1920875" y="0"/>
              <a:ext cx="82550" cy="914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6483350"/>
            <a:ext cx="17637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43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  <p:sldLayoutId id="2147483674" r:id="rId12"/>
    <p:sldLayoutId id="2147483683" r:id="rId13"/>
    <p:sldLayoutId id="2147483693" r:id="rId14"/>
    <p:sldLayoutId id="2147483695" r:id="rId15"/>
    <p:sldLayoutId id="2147483696" r:id="rId16"/>
  </p:sldLayoutIdLst>
  <p:transition>
    <p:fade/>
  </p:transition>
  <p:hf hdr="0" ftr="0" dt="0"/>
  <p:txStyles>
    <p:titleStyle>
      <a:lvl1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accent2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1pPr>
      <a:lvl2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  <a:ea typeface="ＭＳ Ｐゴシック" charset="0"/>
        </a:defRPr>
      </a:lvl2pPr>
      <a:lvl3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  <a:ea typeface="ＭＳ Ｐゴシック" charset="0"/>
        </a:defRPr>
      </a:lvl3pPr>
      <a:lvl4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  <a:ea typeface="ＭＳ Ｐゴシック" charset="0"/>
        </a:defRPr>
      </a:lvl4pPr>
      <a:lvl5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  <a:ea typeface="ＭＳ Ｐゴシック" charset="0"/>
        </a:defRPr>
      </a:lvl5pPr>
      <a:lvl6pPr marL="4572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  <a:ea typeface="ＭＳ Ｐゴシック" charset="0"/>
        </a:defRPr>
      </a:lvl9pPr>
    </p:titleStyle>
    <p:bodyStyle>
      <a:lvl1pPr marL="171450" indent="-171450" algn="l" defTabSz="457200" rtl="0" eaLnBrk="1" fontAlgn="base" hangingPunct="1">
        <a:lnSpc>
          <a:spcPct val="95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rgbClr val="333333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1pPr>
      <a:lvl2pPr marL="514350" indent="-228600" algn="l" defTabSz="457200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rgbClr val="888888"/>
        </a:buClr>
        <a:buFont typeface="Georgia" charset="0"/>
        <a:buChar char="–"/>
        <a:defRPr sz="1600" kern="1200">
          <a:solidFill>
            <a:srgbClr val="333333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2pPr>
      <a:lvl3pPr marL="800100" indent="-114300" algn="l" defTabSz="457200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888888"/>
        </a:buClr>
        <a:buFont typeface="Arial" charset="0"/>
        <a:buChar char="•"/>
        <a:defRPr sz="1400" kern="1200">
          <a:solidFill>
            <a:srgbClr val="333333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3pPr>
      <a:lvl4pPr marL="1600200" indent="-228600" algn="l" defTabSz="457200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rgbClr val="333333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4pPr>
      <a:lvl5pPr marL="2057400" indent="-228600" algn="l" defTabSz="457200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Font typeface="Arial" charset="0"/>
        <a:buChar char="•"/>
        <a:defRPr sz="1100" kern="1200">
          <a:solidFill>
            <a:srgbClr val="333333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5.tiff"/><Relationship Id="rId18" Type="http://schemas.openxmlformats.org/officeDocument/2006/relationships/image" Target="../media/image1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04.tiff"/><Relationship Id="rId17" Type="http://schemas.openxmlformats.org/officeDocument/2006/relationships/image" Target="../media/image109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microsoft.com/office/2007/relationships/hdphoto" Target="../media/hdphoto1.wdp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07.png"/><Relationship Id="rId10" Type="http://schemas.openxmlformats.org/officeDocument/2006/relationships/image" Target="../media/image103.png"/><Relationship Id="rId19" Type="http://schemas.openxmlformats.org/officeDocument/2006/relationships/image" Target="../media/image1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2.tiff"/><Relationship Id="rId14" Type="http://schemas.openxmlformats.org/officeDocument/2006/relationships/image" Target="../media/image10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18" Type="http://schemas.openxmlformats.org/officeDocument/2006/relationships/image" Target="../media/image37.jpeg"/><Relationship Id="rId26" Type="http://schemas.openxmlformats.org/officeDocument/2006/relationships/image" Target="../media/image45.png"/><Relationship Id="rId39" Type="http://schemas.openxmlformats.org/officeDocument/2006/relationships/image" Target="../media/image58.png"/><Relationship Id="rId21" Type="http://schemas.openxmlformats.org/officeDocument/2006/relationships/image" Target="../media/image40.jpeg"/><Relationship Id="rId34" Type="http://schemas.openxmlformats.org/officeDocument/2006/relationships/image" Target="../media/image53.png"/><Relationship Id="rId42" Type="http://schemas.openxmlformats.org/officeDocument/2006/relationships/image" Target="../media/image61.jpg"/><Relationship Id="rId47" Type="http://schemas.openxmlformats.org/officeDocument/2006/relationships/image" Target="../media/image66.png"/><Relationship Id="rId50" Type="http://schemas.openxmlformats.org/officeDocument/2006/relationships/image" Target="../media/image69.png"/><Relationship Id="rId55" Type="http://schemas.openxmlformats.org/officeDocument/2006/relationships/image" Target="../media/image74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5.png"/><Relationship Id="rId29" Type="http://schemas.openxmlformats.org/officeDocument/2006/relationships/image" Target="../media/image48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32" Type="http://schemas.openxmlformats.org/officeDocument/2006/relationships/image" Target="../media/image51.png"/><Relationship Id="rId37" Type="http://schemas.openxmlformats.org/officeDocument/2006/relationships/image" Target="../media/image56.tiff"/><Relationship Id="rId40" Type="http://schemas.openxmlformats.org/officeDocument/2006/relationships/image" Target="../media/image59.png"/><Relationship Id="rId45" Type="http://schemas.openxmlformats.org/officeDocument/2006/relationships/image" Target="../media/image64.png"/><Relationship Id="rId53" Type="http://schemas.openxmlformats.org/officeDocument/2006/relationships/image" Target="../media/image72.png"/><Relationship Id="rId58" Type="http://schemas.openxmlformats.org/officeDocument/2006/relationships/image" Target="../media/image77.png"/><Relationship Id="rId5" Type="http://schemas.openxmlformats.org/officeDocument/2006/relationships/image" Target="../media/image24.jpeg"/><Relationship Id="rId61" Type="http://schemas.openxmlformats.org/officeDocument/2006/relationships/image" Target="../media/image80.png"/><Relationship Id="rId19" Type="http://schemas.openxmlformats.org/officeDocument/2006/relationships/image" Target="../media/image38.png"/><Relationship Id="rId14" Type="http://schemas.openxmlformats.org/officeDocument/2006/relationships/image" Target="../media/image33.jpeg"/><Relationship Id="rId22" Type="http://schemas.openxmlformats.org/officeDocument/2006/relationships/image" Target="../media/image41.png"/><Relationship Id="rId27" Type="http://schemas.openxmlformats.org/officeDocument/2006/relationships/image" Target="../media/image46.gif"/><Relationship Id="rId30" Type="http://schemas.openxmlformats.org/officeDocument/2006/relationships/image" Target="../media/image49.png"/><Relationship Id="rId35" Type="http://schemas.openxmlformats.org/officeDocument/2006/relationships/image" Target="../media/image54.png"/><Relationship Id="rId43" Type="http://schemas.openxmlformats.org/officeDocument/2006/relationships/image" Target="../media/image62.png"/><Relationship Id="rId48" Type="http://schemas.openxmlformats.org/officeDocument/2006/relationships/image" Target="../media/image67.png"/><Relationship Id="rId56" Type="http://schemas.openxmlformats.org/officeDocument/2006/relationships/image" Target="../media/image75.png"/><Relationship Id="rId8" Type="http://schemas.openxmlformats.org/officeDocument/2006/relationships/image" Target="../media/image27.png"/><Relationship Id="rId51" Type="http://schemas.openxmlformats.org/officeDocument/2006/relationships/image" Target="../media/image70.png"/><Relationship Id="rId3" Type="http://schemas.openxmlformats.org/officeDocument/2006/relationships/notesSlide" Target="../notesSlides/notesSlide6.xml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33" Type="http://schemas.openxmlformats.org/officeDocument/2006/relationships/image" Target="../media/image52.jpg"/><Relationship Id="rId38" Type="http://schemas.openxmlformats.org/officeDocument/2006/relationships/image" Target="../media/image57.png"/><Relationship Id="rId46" Type="http://schemas.openxmlformats.org/officeDocument/2006/relationships/image" Target="../media/image65.png"/><Relationship Id="rId59" Type="http://schemas.openxmlformats.org/officeDocument/2006/relationships/image" Target="../media/image78.png"/><Relationship Id="rId20" Type="http://schemas.openxmlformats.org/officeDocument/2006/relationships/image" Target="../media/image39.png"/><Relationship Id="rId41" Type="http://schemas.openxmlformats.org/officeDocument/2006/relationships/image" Target="../media/image60.png"/><Relationship Id="rId54" Type="http://schemas.openxmlformats.org/officeDocument/2006/relationships/image" Target="../media/image73.png"/><Relationship Id="rId62" Type="http://schemas.openxmlformats.org/officeDocument/2006/relationships/image" Target="../media/image81.png"/><Relationship Id="rId1" Type="http://schemas.openxmlformats.org/officeDocument/2006/relationships/tags" Target="../tags/tag1.xml"/><Relationship Id="rId6" Type="http://schemas.openxmlformats.org/officeDocument/2006/relationships/image" Target="../media/image25.tiff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36" Type="http://schemas.openxmlformats.org/officeDocument/2006/relationships/image" Target="../media/image55.png"/><Relationship Id="rId49" Type="http://schemas.openxmlformats.org/officeDocument/2006/relationships/image" Target="../media/image68.png"/><Relationship Id="rId57" Type="http://schemas.openxmlformats.org/officeDocument/2006/relationships/image" Target="../media/image76.png"/><Relationship Id="rId10" Type="http://schemas.openxmlformats.org/officeDocument/2006/relationships/image" Target="../media/image29.jpeg"/><Relationship Id="rId31" Type="http://schemas.openxmlformats.org/officeDocument/2006/relationships/image" Target="../media/image50.png"/><Relationship Id="rId44" Type="http://schemas.openxmlformats.org/officeDocument/2006/relationships/image" Target="../media/image63.png"/><Relationship Id="rId52" Type="http://schemas.openxmlformats.org/officeDocument/2006/relationships/image" Target="../media/image71.png"/><Relationship Id="rId60" Type="http://schemas.openxmlformats.org/officeDocument/2006/relationships/image" Target="../media/image7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svg"/><Relationship Id="rId7" Type="http://schemas.openxmlformats.org/officeDocument/2006/relationships/image" Target="../media/image87.jpeg"/><Relationship Id="rId12" Type="http://schemas.openxmlformats.org/officeDocument/2006/relationships/image" Target="../media/image92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svg"/><Relationship Id="rId7" Type="http://schemas.openxmlformats.org/officeDocument/2006/relationships/image" Target="../media/image98.sv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7.png"/><Relationship Id="rId5" Type="http://schemas.openxmlformats.org/officeDocument/2006/relationships/image" Target="../media/image96.svg"/><Relationship Id="rId4" Type="http://schemas.openxmlformats.org/officeDocument/2006/relationships/image" Target="../media/image95.png"/><Relationship Id="rId9" Type="http://schemas.openxmlformats.org/officeDocument/2006/relationships/image" Target="../media/image100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A50B6-5F27-49E4-B760-D54160CE4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TKG Care Delivery Overview</a:t>
            </a:r>
          </a:p>
        </p:txBody>
      </p:sp>
    </p:spTree>
    <p:extLst>
      <p:ext uri="{BB962C8B-B14F-4D97-AF65-F5344CB8AC3E}">
        <p14:creationId xmlns:p14="http://schemas.microsoft.com/office/powerpoint/2010/main" val="320086732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956E69-6718-9C41-8D9A-8511C739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34" y="128588"/>
            <a:ext cx="10798385" cy="925512"/>
          </a:xfrm>
        </p:spPr>
        <p:txBody>
          <a:bodyPr/>
          <a:lstStyle/>
          <a:p>
            <a:r>
              <a:rPr lang="en-US" sz="2700" spc="-30" dirty="0">
                <a:latin typeface="+mj-lt"/>
                <a:ea typeface="+mj-ea"/>
                <a:cs typeface="+mj-cs"/>
              </a:rPr>
              <a:t>Examples of How Workgroups Produce Impactful Results and</a:t>
            </a:r>
            <a:br>
              <a:rPr lang="en-US" sz="2700" spc="-30" dirty="0">
                <a:latin typeface="+mj-lt"/>
                <a:ea typeface="+mj-ea"/>
                <a:cs typeface="+mj-cs"/>
              </a:rPr>
            </a:br>
            <a:r>
              <a:rPr lang="en-US" sz="2700" spc="-30" dirty="0">
                <a:latin typeface="+mj-lt"/>
                <a:ea typeface="+mj-ea"/>
                <a:cs typeface="+mj-cs"/>
              </a:rPr>
              <a:t>Best Practice Sharing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89F2054-4957-0B47-A732-118F24A830D5}"/>
              </a:ext>
            </a:extLst>
          </p:cNvPr>
          <p:cNvGraphicFramePr/>
          <p:nvPr/>
        </p:nvGraphicFramePr>
        <p:xfrm>
          <a:off x="2032000" y="70572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FDF10FC-491B-AB45-8687-1A0D276A22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956" y="3415061"/>
            <a:ext cx="1476086" cy="26241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6D2CE9-13F1-B749-A97F-F246657BC839}"/>
              </a:ext>
            </a:extLst>
          </p:cNvPr>
          <p:cNvSpPr/>
          <p:nvPr/>
        </p:nvSpPr>
        <p:spPr>
          <a:xfrm>
            <a:off x="9304192" y="2433520"/>
            <a:ext cx="26305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  <a:latin typeface="Arial" charset="0"/>
              </a:rPr>
              <a:t>Provider Education Podcast Series</a:t>
            </a:r>
            <a:endParaRPr lang="en-US" sz="1100" b="1" dirty="0"/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EB0537FC-06F3-1848-91BD-CE1B559A8978}"/>
              </a:ext>
            </a:extLst>
          </p:cNvPr>
          <p:cNvSpPr/>
          <p:nvPr/>
        </p:nvSpPr>
        <p:spPr>
          <a:xfrm rot="5400000">
            <a:off x="8631649" y="2935450"/>
            <a:ext cx="3904381" cy="2701722"/>
          </a:xfrm>
          <a:prstGeom prst="wedgeRectCallout">
            <a:avLst>
              <a:gd name="adj1" fmla="val -27524"/>
              <a:gd name="adj2" fmla="val 63099"/>
            </a:avLst>
          </a:prstGeom>
          <a:noFill/>
          <a:ln w="19050">
            <a:solidFill>
              <a:srgbClr val="24689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D4DC19-F8BC-BE4D-9871-9DE52739366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7206" y="2869917"/>
            <a:ext cx="638330" cy="625929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255F8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566DD4-D495-3044-8D78-305BA7EC3B6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455" b="98727" l="500" r="98000">
                        <a14:foregroundMark x1="66750" y1="88364" x2="66750" y2="88364"/>
                        <a14:foregroundMark x1="60250" y1="91091" x2="69500" y2="85455"/>
                        <a14:foregroundMark x1="30250" y1="11636" x2="55000" y2="9818"/>
                        <a14:foregroundMark x1="42000" y1="94000" x2="76000" y2="74182"/>
                        <a14:foregroundMark x1="70750" y1="76000" x2="95500" y2="88364"/>
                        <a14:foregroundMark x1="74500" y1="75091" x2="98000" y2="86364"/>
                        <a14:foregroundMark x1="73250" y1="72182" x2="98000" y2="83636"/>
                        <a14:foregroundMark x1="73250" y1="67455" x2="78500" y2="73273"/>
                        <a14:foregroundMark x1="72000" y1="68545" x2="79750" y2="70364"/>
                        <a14:foregroundMark x1="44750" y1="97818" x2="92000" y2="94000"/>
                        <a14:foregroundMark x1="92000" y1="94000" x2="55000" y2="93091"/>
                        <a14:foregroundMark x1="23750" y1="92182" x2="36750" y2="87455"/>
                        <a14:foregroundMark x1="34250" y1="97818" x2="29000" y2="88364"/>
                        <a14:foregroundMark x1="17250" y1="94909" x2="17250" y2="94909"/>
                        <a14:foregroundMark x1="17250" y1="94909" x2="17250" y2="94909"/>
                        <a14:foregroundMark x1="3000" y1="98727" x2="3000" y2="98727"/>
                        <a14:foregroundMark x1="3000" y1="98727" x2="3000" y2="98727"/>
                        <a14:foregroundMark x1="500" y1="98727" x2="500" y2="98727"/>
                        <a14:foregroundMark x1="500" y1="98727" x2="500" y2="98727"/>
                        <a14:foregroundMark x1="39500" y1="97818" x2="39500" y2="97818"/>
                        <a14:foregroundMark x1="35500" y1="97818" x2="35500" y2="97818"/>
                        <a14:foregroundMark x1="35500" y1="97818" x2="35500" y2="97818"/>
                        <a14:foregroundMark x1="35500" y1="97818" x2="39500" y2="98727"/>
                        <a14:foregroundMark x1="39500" y1="97818" x2="39500" y2="97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28171" t="-7786" r="-24832" b="-3489"/>
          <a:stretch/>
        </p:blipFill>
        <p:spPr>
          <a:xfrm>
            <a:off x="11087020" y="3700917"/>
            <a:ext cx="638330" cy="63833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255F8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EDDE11-8D2C-F041-BD34-30B95A7BD54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7205" y="5395352"/>
            <a:ext cx="638331" cy="638331"/>
          </a:xfrm>
          <a:prstGeom prst="ellipse">
            <a:avLst/>
          </a:prstGeom>
          <a:ln>
            <a:solidFill>
              <a:srgbClr val="255F8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FCD817B-1C97-9348-AA47-4E371C4D6C3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87020" y="4544318"/>
            <a:ext cx="638330" cy="638330"/>
          </a:xfrm>
          <a:prstGeom prst="ellipse">
            <a:avLst/>
          </a:prstGeom>
          <a:ln>
            <a:solidFill>
              <a:srgbClr val="255F81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F457338-7DC3-9E48-BBBC-5A73969EBF0E}"/>
              </a:ext>
            </a:extLst>
          </p:cNvPr>
          <p:cNvSpPr/>
          <p:nvPr/>
        </p:nvSpPr>
        <p:spPr>
          <a:xfrm>
            <a:off x="9304191" y="2818502"/>
            <a:ext cx="17930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 indent="-117475">
              <a:buFont typeface="Arial" panose="020B0604020202020204" pitchFamily="34" charset="0"/>
              <a:buChar char="•"/>
              <a:tabLst>
                <a:tab pos="104775" algn="l"/>
              </a:tabLst>
            </a:pPr>
            <a:r>
              <a:rPr lang="en-US" sz="1000" spc="-4" dirty="0">
                <a:latin typeface="Arial" panose="020B0604020202020204" pitchFamily="34" charset="0"/>
                <a:cs typeface="Arial" panose="020B0604020202020204" pitchFamily="34" charset="0"/>
              </a:rPr>
              <a:t>Burden of disease</a:t>
            </a:r>
          </a:p>
          <a:p>
            <a:pPr marL="117475" indent="-117475">
              <a:buFont typeface="Arial" panose="020B0604020202020204" pitchFamily="34" charset="0"/>
              <a:buChar char="•"/>
              <a:tabLst>
                <a:tab pos="104775" algn="l"/>
              </a:tabLst>
            </a:pPr>
            <a:r>
              <a:rPr lang="en-US" sz="1000" spc="-4" dirty="0">
                <a:latin typeface="Arial" panose="020B0604020202020204" pitchFamily="34" charset="0"/>
                <a:cs typeface="Arial" panose="020B0604020202020204" pitchFamily="34" charset="0"/>
              </a:rPr>
              <a:t>Emerging treatments</a:t>
            </a:r>
          </a:p>
          <a:p>
            <a:pPr marL="117475" indent="-117475">
              <a:buFont typeface="Arial" panose="020B0604020202020204" pitchFamily="34" charset="0"/>
              <a:buChar char="•"/>
              <a:tabLst>
                <a:tab pos="104775" algn="l"/>
              </a:tabLst>
            </a:pPr>
            <a:r>
              <a:rPr lang="en-US" sz="1000" spc="-4" dirty="0">
                <a:latin typeface="Arial" panose="020B0604020202020204" pitchFamily="34" charset="0"/>
                <a:cs typeface="Arial" panose="020B0604020202020204" pitchFamily="34" charset="0"/>
              </a:rPr>
              <a:t>The patient perspective</a:t>
            </a:r>
          </a:p>
        </p:txBody>
      </p:sp>
      <p:sp>
        <p:nvSpPr>
          <p:cNvPr id="21" name="Rectangular Callout 20">
            <a:extLst>
              <a:ext uri="{FF2B5EF4-FFF2-40B4-BE49-F238E27FC236}">
                <a16:creationId xmlns:a16="http://schemas.microsoft.com/office/drawing/2014/main" id="{FD79BC76-8443-A247-9DA8-E023E3C366E5}"/>
              </a:ext>
            </a:extLst>
          </p:cNvPr>
          <p:cNvSpPr/>
          <p:nvPr/>
        </p:nvSpPr>
        <p:spPr>
          <a:xfrm rot="5400000">
            <a:off x="8172905" y="-188690"/>
            <a:ext cx="1242134" cy="3362773"/>
          </a:xfrm>
          <a:prstGeom prst="wedgeRectCallout">
            <a:avLst>
              <a:gd name="adj1" fmla="val -10090"/>
              <a:gd name="adj2" fmla="val 55926"/>
            </a:avLst>
          </a:prstGeom>
          <a:noFill/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BA42DB-D5FA-7148-AC9F-E9CD32A9F30C}"/>
              </a:ext>
            </a:extLst>
          </p:cNvPr>
          <p:cNvSpPr/>
          <p:nvPr/>
        </p:nvSpPr>
        <p:spPr>
          <a:xfrm>
            <a:off x="7247782" y="895126"/>
            <a:ext cx="26305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  <a:latin typeface="Arial" charset="0"/>
              </a:rPr>
              <a:t>Payer Insights Network</a:t>
            </a:r>
            <a:endParaRPr lang="en-US" sz="11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E5746F-DA8A-E545-A0BF-67068FF6FC6C}"/>
              </a:ext>
            </a:extLst>
          </p:cNvPr>
          <p:cNvSpPr/>
          <p:nvPr/>
        </p:nvSpPr>
        <p:spPr>
          <a:xfrm>
            <a:off x="7247781" y="1133893"/>
            <a:ext cx="21741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 indent="-117475">
              <a:buFont typeface="Arial" panose="020B0604020202020204" pitchFamily="34" charset="0"/>
              <a:buChar char="•"/>
              <a:tabLst>
                <a:tab pos="104775" algn="l"/>
              </a:tabLst>
            </a:pPr>
            <a:r>
              <a:rPr lang="en-US" sz="1000" spc="-4" dirty="0">
                <a:latin typeface="Arial" panose="020B0604020202020204" pitchFamily="34" charset="0"/>
                <a:cs typeface="Arial" panose="020B0604020202020204" pitchFamily="34" charset="0"/>
              </a:rPr>
              <a:t>Routine surveys</a:t>
            </a:r>
          </a:p>
          <a:p>
            <a:pPr marL="117475" indent="-117475">
              <a:buFont typeface="Arial" panose="020B0604020202020204" pitchFamily="34" charset="0"/>
              <a:buChar char="•"/>
              <a:tabLst>
                <a:tab pos="104775" algn="l"/>
              </a:tabLst>
            </a:pPr>
            <a:r>
              <a:rPr lang="en-US" sz="1000" spc="-4" dirty="0">
                <a:latin typeface="Arial" panose="020B0604020202020204" pitchFamily="34" charset="0"/>
                <a:cs typeface="Arial" panose="020B0604020202020204" pitchFamily="34" charset="0"/>
              </a:rPr>
              <a:t>Coverage &amp; placement</a:t>
            </a:r>
          </a:p>
          <a:p>
            <a:pPr marL="117475" indent="-117475">
              <a:buFont typeface="Arial" panose="020B0604020202020204" pitchFamily="34" charset="0"/>
              <a:buChar char="•"/>
              <a:tabLst>
                <a:tab pos="104775" algn="l"/>
              </a:tabLst>
            </a:pPr>
            <a:r>
              <a:rPr lang="en-US" sz="1000" spc="-4" dirty="0">
                <a:latin typeface="Arial" panose="020B0604020202020204" pitchFamily="34" charset="0"/>
                <a:cs typeface="Arial" panose="020B0604020202020204" pitchFamily="34" charset="0"/>
              </a:rPr>
              <a:t>Prior authorization challenges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01971AB-6020-C94B-A0D0-9D3EDE99A44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7675" y="4826424"/>
            <a:ext cx="878895" cy="132447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D77F267-CCA7-584E-82C7-D7163361E179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340" y="1764621"/>
            <a:ext cx="974696" cy="2827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BE4F257-26BE-A447-8C9C-D2AE94760110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7172" y="1680162"/>
            <a:ext cx="1215078" cy="40502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AC206B8-EA3D-D749-9FFC-F47B2BC559C9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7053" y="1222235"/>
            <a:ext cx="1015520" cy="3931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9E1C105-09AD-8C45-A3AE-F39E62A948E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98" y="2853949"/>
            <a:ext cx="2047452" cy="1690369"/>
          </a:xfrm>
          <a:prstGeom prst="rect">
            <a:avLst/>
          </a:prstGeom>
        </p:spPr>
      </p:pic>
      <p:sp>
        <p:nvSpPr>
          <p:cNvPr id="35" name="Rectangular Callout 34">
            <a:extLst>
              <a:ext uri="{FF2B5EF4-FFF2-40B4-BE49-F238E27FC236}">
                <a16:creationId xmlns:a16="http://schemas.microsoft.com/office/drawing/2014/main" id="{5D770E6B-7D1F-D841-9C69-E9A58F29FABA}"/>
              </a:ext>
            </a:extLst>
          </p:cNvPr>
          <p:cNvSpPr/>
          <p:nvPr/>
        </p:nvSpPr>
        <p:spPr>
          <a:xfrm rot="16200000" flipH="1">
            <a:off x="73771" y="1509557"/>
            <a:ext cx="3272507" cy="2905450"/>
          </a:xfrm>
          <a:prstGeom prst="wedgeRectCallout">
            <a:avLst>
              <a:gd name="adj1" fmla="val -9303"/>
              <a:gd name="adj2" fmla="val 60238"/>
            </a:avLst>
          </a:prstGeom>
          <a:noFill/>
          <a:ln w="19050">
            <a:solidFill>
              <a:srgbClr val="24689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930DB62-F7BB-D147-9303-C0D1698FF4ED}"/>
              </a:ext>
            </a:extLst>
          </p:cNvPr>
          <p:cNvSpPr/>
          <p:nvPr/>
        </p:nvSpPr>
        <p:spPr>
          <a:xfrm>
            <a:off x="387826" y="1847266"/>
            <a:ext cx="26305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 indent="-117475">
              <a:buFont typeface="Arial" panose="020B0604020202020204" pitchFamily="34" charset="0"/>
              <a:buChar char="•"/>
              <a:tabLst>
                <a:tab pos="104775" algn="l"/>
              </a:tabLst>
            </a:pPr>
            <a:r>
              <a:rPr lang="en-US" sz="1000" spc="-4" dirty="0">
                <a:latin typeface="Arial" panose="020B0604020202020204" pitchFamily="34" charset="0"/>
                <a:cs typeface="Arial" panose="020B0604020202020204" pitchFamily="34" charset="0"/>
              </a:rPr>
              <a:t>Heavy Menstrual Bleeding Publication</a:t>
            </a:r>
            <a:r>
              <a:rPr lang="en-US" sz="1000" i="1" spc="-4" dirty="0">
                <a:latin typeface="Arial" panose="020B0604020202020204" pitchFamily="34" charset="0"/>
                <a:cs typeface="Arial" panose="020B0604020202020204" pitchFamily="34" charset="0"/>
              </a:rPr>
              <a:t> (in progress)</a:t>
            </a:r>
          </a:p>
          <a:p>
            <a:pPr marL="117475" indent="-117475">
              <a:buFont typeface="Arial" panose="020B0604020202020204" pitchFamily="34" charset="0"/>
              <a:buChar char="•"/>
              <a:tabLst>
                <a:tab pos="104775" algn="l"/>
              </a:tabLst>
            </a:pPr>
            <a:r>
              <a:rPr lang="en-US" sz="1000" spc="-4" dirty="0">
                <a:latin typeface="Arial" panose="020B0604020202020204" pitchFamily="34" charset="0"/>
                <a:cs typeface="Arial" panose="020B0604020202020204" pitchFamily="34" charset="0"/>
              </a:rPr>
              <a:t>Health System &amp; Pharma Value-based Arrangement Compendium </a:t>
            </a:r>
            <a:r>
              <a:rPr lang="en-US" sz="1000" i="1" spc="-4" dirty="0">
                <a:latin typeface="Arial" panose="020B0604020202020204" pitchFamily="34" charset="0"/>
                <a:cs typeface="Arial" panose="020B0604020202020204" pitchFamily="34" charset="0"/>
              </a:rPr>
              <a:t>(in progress)</a:t>
            </a:r>
          </a:p>
          <a:p>
            <a:pPr marL="117475" indent="-117475">
              <a:buFont typeface="Arial" panose="020B0604020202020204" pitchFamily="34" charset="0"/>
              <a:buChar char="•"/>
              <a:tabLst>
                <a:tab pos="104775" algn="l"/>
              </a:tabLst>
            </a:pPr>
            <a:r>
              <a:rPr lang="en-US" sz="1000" spc="-4" dirty="0">
                <a:latin typeface="Arial" panose="020B0604020202020204" pitchFamily="34" charset="0"/>
                <a:cs typeface="Arial" panose="020B0604020202020204" pitchFamily="34" charset="0"/>
              </a:rPr>
              <a:t>Cost Effectiveness Analysis Publication in GASTRO </a:t>
            </a:r>
            <a:r>
              <a:rPr lang="en-US" sz="1000" i="1" spc="-4" dirty="0">
                <a:latin typeface="Arial" panose="020B0604020202020204" pitchFamily="34" charset="0"/>
                <a:cs typeface="Arial" panose="020B0604020202020204" pitchFamily="34" charset="0"/>
              </a:rPr>
              <a:t>(below)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14E4BD9-7906-904B-8AB7-BF938B501013}"/>
              </a:ext>
            </a:extLst>
          </p:cNvPr>
          <p:cNvSpPr/>
          <p:nvPr/>
        </p:nvSpPr>
        <p:spPr>
          <a:xfrm>
            <a:off x="387826" y="1449376"/>
            <a:ext cx="26305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  <a:latin typeface="Arial" charset="0"/>
              </a:rPr>
              <a:t>Multiple Industry-Funded RWE Initiatives</a:t>
            </a:r>
            <a:endParaRPr lang="en-US" sz="1100" b="1" dirty="0"/>
          </a:p>
        </p:txBody>
      </p:sp>
      <p:sp>
        <p:nvSpPr>
          <p:cNvPr id="40" name="Rectangular Callout 39">
            <a:extLst>
              <a:ext uri="{FF2B5EF4-FFF2-40B4-BE49-F238E27FC236}">
                <a16:creationId xmlns:a16="http://schemas.microsoft.com/office/drawing/2014/main" id="{E30FEA6F-1D90-E941-8790-F798C398C8CE}"/>
              </a:ext>
            </a:extLst>
          </p:cNvPr>
          <p:cNvSpPr/>
          <p:nvPr/>
        </p:nvSpPr>
        <p:spPr>
          <a:xfrm rot="16200000" flipH="1">
            <a:off x="2910548" y="4229877"/>
            <a:ext cx="1539492" cy="2517570"/>
          </a:xfrm>
          <a:prstGeom prst="wedgeRectCallout">
            <a:avLst>
              <a:gd name="adj1" fmla="val -21645"/>
              <a:gd name="adj2" fmla="val 60238"/>
            </a:avLst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4590E30-2F3D-644C-864D-003039573292}"/>
              </a:ext>
            </a:extLst>
          </p:cNvPr>
          <p:cNvSpPr/>
          <p:nvPr/>
        </p:nvSpPr>
        <p:spPr>
          <a:xfrm>
            <a:off x="2486626" y="4826424"/>
            <a:ext cx="142600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  <a:latin typeface="Arial" charset="0"/>
              </a:rPr>
              <a:t>Patient Education Partnership with Univision</a:t>
            </a:r>
            <a:endParaRPr lang="en-US" sz="1100"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342B97-5BD4-8A45-B183-1CF368D11360}"/>
              </a:ext>
            </a:extLst>
          </p:cNvPr>
          <p:cNvSpPr/>
          <p:nvPr/>
        </p:nvSpPr>
        <p:spPr>
          <a:xfrm>
            <a:off x="2469108" y="5458407"/>
            <a:ext cx="14435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 indent="-117475">
              <a:buFont typeface="Arial" panose="020B0604020202020204" pitchFamily="34" charset="0"/>
              <a:buChar char="•"/>
              <a:tabLst>
                <a:tab pos="104775" algn="l"/>
              </a:tabLst>
            </a:pPr>
            <a:r>
              <a:rPr lang="en-US" sz="1000" spc="-4" dirty="0">
                <a:latin typeface="Arial" panose="020B0604020202020204" pitchFamily="34" charset="0"/>
                <a:cs typeface="Arial" panose="020B0604020202020204" pitchFamily="34" charset="0"/>
              </a:rPr>
              <a:t>Spotlight disease prevalence with network advisor</a:t>
            </a:r>
          </a:p>
        </p:txBody>
      </p:sp>
      <p:pic>
        <p:nvPicPr>
          <p:cNvPr id="31" name="Image" descr="Image">
            <a:extLst>
              <a:ext uri="{FF2B5EF4-FFF2-40B4-BE49-F238E27FC236}">
                <a16:creationId xmlns:a16="http://schemas.microsoft.com/office/drawing/2014/main" id="{E4654CB6-C0C1-4FE5-AEA9-C154257FB77C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392" y="3155622"/>
            <a:ext cx="2426520" cy="369870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3F208E6-3346-4DA8-BF9F-F1C05A6E5915}"/>
              </a:ext>
            </a:extLst>
          </p:cNvPr>
          <p:cNvSpPr/>
          <p:nvPr/>
        </p:nvSpPr>
        <p:spPr>
          <a:xfrm>
            <a:off x="9313348" y="2603004"/>
            <a:ext cx="26305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i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</a:rPr>
              <a:t>Advisor-led education </a:t>
            </a:r>
            <a:endParaRPr lang="en-US" sz="1100" b="1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C5B993-E514-4B07-AE5D-FCD1B663FC44}"/>
              </a:ext>
            </a:extLst>
          </p:cNvPr>
          <p:cNvCxnSpPr>
            <a:cxnSpLocks/>
          </p:cNvCxnSpPr>
          <p:nvPr/>
        </p:nvCxnSpPr>
        <p:spPr>
          <a:xfrm>
            <a:off x="6096000" y="3585681"/>
            <a:ext cx="0" cy="28781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1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Networks Overview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892316"/>
              </p:ext>
            </p:extLst>
          </p:nvPr>
        </p:nvGraphicFramePr>
        <p:xfrm>
          <a:off x="306916" y="1054100"/>
          <a:ext cx="11578167" cy="5029611"/>
        </p:xfrm>
        <a:graphic>
          <a:graphicData uri="http://schemas.openxmlformats.org/drawingml/2006/table">
            <a:tbl>
              <a:tblPr/>
              <a:tblGrid>
                <a:gridCol w="1301105">
                  <a:extLst>
                    <a:ext uri="{9D8B030D-6E8A-4147-A177-3AD203B41FA5}">
                      <a16:colId xmlns:a16="http://schemas.microsoft.com/office/drawing/2014/main" val="1609202024"/>
                    </a:ext>
                  </a:extLst>
                </a:gridCol>
                <a:gridCol w="12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1014">
                  <a:extLst>
                    <a:ext uri="{9D8B030D-6E8A-4147-A177-3AD203B41FA5}">
                      <a16:colId xmlns:a16="http://schemas.microsoft.com/office/drawing/2014/main" val="2014051526"/>
                    </a:ext>
                  </a:extLst>
                </a:gridCol>
                <a:gridCol w="392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6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MS PGothic" charset="-128"/>
                        <a:cs typeface="+mn-cs"/>
                      </a:endParaRPr>
                    </a:p>
                  </a:txBody>
                  <a:tcPr marT="45692" marB="45692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MS PGothic" charset="-128"/>
                          <a:cs typeface="+mn-cs"/>
                        </a:rPr>
                        <a:t>Business Line</a:t>
                      </a:r>
                    </a:p>
                  </a:txBody>
                  <a:tcPr marT="45692" marB="45692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MS PGothic" charset="-128"/>
                        </a:rPr>
                        <a:t>Description</a:t>
                      </a:r>
                    </a:p>
                  </a:txBody>
                  <a:tcPr marT="45692" marB="45692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MS PGothic" charset="-128"/>
                        </a:rPr>
                        <a:t>Teams Involved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S PGothic" charset="-128"/>
                      </a:endParaRPr>
                    </a:p>
                  </a:txBody>
                  <a:tcPr marT="45692" marB="45692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164">
                <a:tc rowSpan="4"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NETWORKS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NASHNET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rgbClr val="373737"/>
                          </a:solidFill>
                          <a:effectLst/>
                          <a:latin typeface="+mj-lt"/>
                        </a:rPr>
                        <a:t>A global network of thought leaders dedicated to advancing care pathways for nonalcoholic fatty liver disease (NAFLD) and nonalcoholic steatohepatitis (NASH)</a:t>
                      </a:r>
                      <a:endParaRPr lang="en-US" sz="1200" dirty="0">
                        <a:effectLst/>
                        <a:latin typeface="+mj-lt"/>
                        <a:ea typeface="ＭＳ 明朝"/>
                        <a:cs typeface="Gill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Co-Leads: Kristen Shea and Anna Thomas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Support: 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Kristi Abbott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595">
                <a:tc vMerge="1"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Population Health Leaders Network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j-lt"/>
                          <a:ea typeface="ＭＳ 明朝"/>
                          <a:cs typeface="Gill Sans"/>
                        </a:rPr>
                        <a:t>Connects healthcare leaders to promote and accelerate adoption of innovative population health models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Lead: Amanda Peterson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Support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Anna Thomas and Mindy Olivarez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595">
                <a:tc vMerge="1"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Women’s Health Research Collaborative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en-US" sz="1200" b="0" i="0" dirty="0" err="1">
                          <a:effectLst/>
                          <a:latin typeface="+mj-lt"/>
                        </a:rPr>
                        <a:t>WHrC</a:t>
                      </a:r>
                      <a:r>
                        <a:rPr lang="en-US" sz="1200" b="0" i="0" dirty="0">
                          <a:effectLst/>
                          <a:latin typeface="+mj-lt"/>
                        </a:rPr>
                        <a:t> is a multi-stakeholder led initiative to identify gaps in women’s health care and address unmet needs</a:t>
                      </a:r>
                      <a:br>
                        <a:rPr lang="en-US" sz="1200" b="0" i="0" dirty="0">
                          <a:effectLst/>
                          <a:latin typeface="+mj-lt"/>
                        </a:rPr>
                      </a:br>
                      <a:endParaRPr lang="en-US" sz="1200" baseline="0" dirty="0">
                        <a:effectLst/>
                        <a:latin typeface="+mj-lt"/>
                        <a:ea typeface="ＭＳ 明朝"/>
                        <a:cs typeface="Gill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Lead: Mindy Olivarez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Support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: Mac Munro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752521"/>
                  </a:ext>
                </a:extLst>
              </a:tr>
              <a:tr h="567933">
                <a:tc vMerge="1"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Hospital System Executive Board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/>
                        <a:buNone/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Brings C-suite level executives together to garner insights, identify research topics and sharing of best practice recommendations</a:t>
                      </a:r>
                      <a:endParaRPr lang="en-US" sz="1200" dirty="0">
                        <a:effectLst/>
                        <a:latin typeface="+mj-lt"/>
                        <a:ea typeface="ＭＳ 明朝"/>
                        <a:cs typeface="Gill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Lead: Warren Smedley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Support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Andrea Youngstrom, Sara Pugh, JP Strapp and Neal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Peyser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107517"/>
                  </a:ext>
                </a:extLst>
              </a:tr>
              <a:tr h="500129">
                <a:tc rowSpan="4"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WORKGROUPS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Senior/Healthy Aging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j-lt"/>
                          <a:ea typeface="ＭＳ 明朝"/>
                          <a:cs typeface="Gill Sans"/>
                        </a:rPr>
                        <a:t>Advancing healthy aging strategies to support physical, behavioral and well-being </a:t>
                      </a:r>
                      <a:endParaRPr lang="en-US" sz="1200" baseline="0" dirty="0">
                        <a:effectLst/>
                        <a:latin typeface="+mj-lt"/>
                        <a:ea typeface="ＭＳ 明朝"/>
                        <a:cs typeface="Gill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Lead: Kristen Shea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Support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Anna Thomas and Mindy Olivarez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253571"/>
                  </a:ext>
                </a:extLst>
              </a:tr>
              <a:tr h="567933">
                <a:tc vMerge="1"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Behavioral Health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j-lt"/>
                          <a:ea typeface="ＭＳ 明朝"/>
                          <a:cs typeface="Gill Sans"/>
                        </a:rPr>
                        <a:t>Advancing behavioral health strategies to support integrated, whole-person health and optimal outcomes for those with BH and SUD disorders  </a:t>
                      </a:r>
                      <a:endParaRPr lang="en-US" sz="1200" baseline="0" dirty="0">
                        <a:effectLst/>
                        <a:latin typeface="+mj-lt"/>
                        <a:ea typeface="ＭＳ 明朝"/>
                        <a:cs typeface="Gill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Lead: Mindy Olivarez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Support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: Merissa Oliver, Anna Thomas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110547"/>
                  </a:ext>
                </a:extLst>
              </a:tr>
              <a:tr h="428682">
                <a:tc vMerge="1"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Oncology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Workgroup formed t</a:t>
                      </a:r>
                      <a:r>
                        <a:rPr lang="en-US" sz="12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 leverage strategies, partnerships, and tools that align cancer care to the Quadruple Aim: improve the patient care experience, improve the health of a population, improve clinical experience, and reduce per capita health care costs</a:t>
                      </a:r>
                      <a:endParaRPr lang="en-US" sz="1200" dirty="0">
                        <a:highlight>
                          <a:srgbClr val="FF00FF"/>
                        </a:highlight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Lead: Warren Smedley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Support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: Andrea Youngstrom, Sara Pugh and JP Strapp</a:t>
                      </a:r>
                      <a:endParaRPr lang="en-US" sz="1200" b="0" i="1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4188">
                <a:tc vMerge="1"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Chronic Kidney Disease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333333"/>
                          </a:solidFill>
                          <a:latin typeface="+mj-lt"/>
                          <a:cs typeface="Calibri Light" panose="020F0302020204030204" pitchFamily="34" charset="0"/>
                        </a:rPr>
                        <a:t>Network of healthcare organizations </a:t>
                      </a:r>
                      <a:r>
                        <a:rPr lang="en-US" sz="1200" b="0" dirty="0">
                          <a:solidFill>
                            <a:srgbClr val="333333"/>
                          </a:solidFill>
                          <a:latin typeface="+mj-lt"/>
                          <a:cs typeface="Calibri Light" panose="020F0302020204030204" pitchFamily="34" charset="0"/>
                        </a:rPr>
                        <a:t>committed to CKD care delivery innovation, striving to develop novel scalable solutions </a:t>
                      </a:r>
                      <a:r>
                        <a:rPr lang="en-US" sz="1200" dirty="0">
                          <a:solidFill>
                            <a:srgbClr val="333333"/>
                          </a:solidFill>
                          <a:latin typeface="+mj-lt"/>
                          <a:cs typeface="Calibri Light" panose="020F0302020204030204" pitchFamily="34" charset="0"/>
                        </a:rPr>
                        <a:t>to improve education, patient identification and stratification, and service line management</a:t>
                      </a:r>
                      <a:endParaRPr lang="en-IN" sz="1200" dirty="0">
                        <a:solidFill>
                          <a:srgbClr val="333333"/>
                        </a:solidFill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Co-Leads: Kristen Shea and Anna Thomas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Support</a:t>
                      </a:r>
                      <a:r>
                        <a:rPr lang="en-US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Kristi</a:t>
                      </a:r>
                      <a:endParaRPr lang="en-US" sz="1200" b="0" i="1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41856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956E69-6718-9C41-8D9A-8511C739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35" y="128588"/>
            <a:ext cx="10176884" cy="925512"/>
          </a:xfrm>
        </p:spPr>
        <p:txBody>
          <a:bodyPr/>
          <a:lstStyle/>
          <a:p>
            <a:r>
              <a:rPr lang="en-US" sz="2700" spc="-30" dirty="0">
                <a:latin typeface="+mj-lt"/>
                <a:ea typeface="+mj-ea"/>
                <a:cs typeface="+mj-cs"/>
              </a:rPr>
              <a:t>Networks of Excellence Produce Scalable Platforms and Tactics Aligned to the Quadruple Aim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5399606-4AA1-4074-8F33-7B4980C2683E}"/>
              </a:ext>
            </a:extLst>
          </p:cNvPr>
          <p:cNvSpPr/>
          <p:nvPr/>
        </p:nvSpPr>
        <p:spPr>
          <a:xfrm>
            <a:off x="934098" y="1832902"/>
            <a:ext cx="5194676" cy="1737360"/>
          </a:xfrm>
          <a:prstGeom prst="rect">
            <a:avLst/>
          </a:prstGeom>
          <a:solidFill>
            <a:srgbClr val="D9D9D9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634D3EF-DF56-4A6D-B8E3-08AD06ABF177}"/>
              </a:ext>
            </a:extLst>
          </p:cNvPr>
          <p:cNvSpPr/>
          <p:nvPr/>
        </p:nvSpPr>
        <p:spPr>
          <a:xfrm>
            <a:off x="934098" y="3585502"/>
            <a:ext cx="5194676" cy="1737360"/>
          </a:xfrm>
          <a:prstGeom prst="rect">
            <a:avLst/>
          </a:prstGeom>
          <a:solidFill>
            <a:srgbClr val="F58C6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303F793-7263-45FB-8B90-C16ACCAF0875}"/>
              </a:ext>
            </a:extLst>
          </p:cNvPr>
          <p:cNvSpPr/>
          <p:nvPr/>
        </p:nvSpPr>
        <p:spPr>
          <a:xfrm>
            <a:off x="6128774" y="3585501"/>
            <a:ext cx="5194676" cy="1737360"/>
          </a:xfrm>
          <a:prstGeom prst="rect">
            <a:avLst/>
          </a:prstGeom>
          <a:solidFill>
            <a:srgbClr val="A6A6A6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07B91B6-0BC7-4D53-A3A3-997A3C40B6EE}"/>
              </a:ext>
            </a:extLst>
          </p:cNvPr>
          <p:cNvSpPr/>
          <p:nvPr/>
        </p:nvSpPr>
        <p:spPr>
          <a:xfrm>
            <a:off x="6139542" y="1832902"/>
            <a:ext cx="5181600" cy="1737360"/>
          </a:xfrm>
          <a:prstGeom prst="rect">
            <a:avLst/>
          </a:prstGeom>
          <a:solidFill>
            <a:srgbClr val="C73F34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0559CDB-FDA1-4A22-A009-D131F3AC06D2}"/>
              </a:ext>
            </a:extLst>
          </p:cNvPr>
          <p:cNvSpPr txBox="1"/>
          <p:nvPr/>
        </p:nvSpPr>
        <p:spPr>
          <a:xfrm>
            <a:off x="7730188" y="2697376"/>
            <a:ext cx="35954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RWE Generation</a:t>
            </a:r>
          </a:p>
          <a:p>
            <a:pPr marL="176213" indent="-114300">
              <a:buFont typeface="Arial" panose="020B0604020202020204" pitchFamily="34" charset="0"/>
              <a:buChar char="•"/>
            </a:pPr>
            <a:r>
              <a:rPr lang="en-US" sz="1200" dirty="0"/>
              <a:t>Physicians can generate data based on their original ideas with analytic and project management support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A4245A0-E18A-4254-9D5A-A35D3ABBF8B4}"/>
              </a:ext>
            </a:extLst>
          </p:cNvPr>
          <p:cNvSpPr txBox="1"/>
          <p:nvPr/>
        </p:nvSpPr>
        <p:spPr>
          <a:xfrm>
            <a:off x="1199527" y="1923408"/>
            <a:ext cx="39551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Patient Advocacy &amp; Education </a:t>
            </a:r>
          </a:p>
          <a:p>
            <a:pPr marL="176213" indent="-114300">
              <a:buFont typeface="Arial" panose="020B0604020202020204" pitchFamily="34" charset="0"/>
              <a:buChar char="•"/>
            </a:pPr>
            <a:r>
              <a:rPr lang="en-US" sz="1200" dirty="0"/>
              <a:t>Sharing resources in a language and reading level to help patients understand their disease and how it may progress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390AA8F-B724-402D-9DB5-59076044C62D}"/>
              </a:ext>
            </a:extLst>
          </p:cNvPr>
          <p:cNvSpPr txBox="1"/>
          <p:nvPr/>
        </p:nvSpPr>
        <p:spPr>
          <a:xfrm>
            <a:off x="1199527" y="2799319"/>
            <a:ext cx="3623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Payer Engagement</a:t>
            </a:r>
            <a:endParaRPr lang="en-US" sz="1400" dirty="0"/>
          </a:p>
          <a:p>
            <a:pPr marL="176213" indent="-114300">
              <a:buFont typeface="Arial" panose="020B0604020202020204" pitchFamily="34" charset="0"/>
              <a:buChar char="•"/>
            </a:pPr>
            <a:r>
              <a:rPr lang="en-US" sz="1200" dirty="0"/>
              <a:t>Reduce hurdles for patients to receive care by optimizing care processes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01134DE-AFB3-4ACC-A303-7D51F4A2B3AB}"/>
              </a:ext>
            </a:extLst>
          </p:cNvPr>
          <p:cNvSpPr txBox="1"/>
          <p:nvPr/>
        </p:nvSpPr>
        <p:spPr>
          <a:xfrm>
            <a:off x="7730188" y="3680902"/>
            <a:ext cx="3527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Provider Awareness &amp; Education</a:t>
            </a:r>
          </a:p>
          <a:p>
            <a:pPr marL="176213" indent="-114300">
              <a:buFont typeface="Arial" panose="020B0604020202020204" pitchFamily="34" charset="0"/>
              <a:buChar char="•"/>
            </a:pPr>
            <a:r>
              <a:rPr lang="en-US" sz="1200" dirty="0"/>
              <a:t>Creating more awareness of disease states beyond it’s typical specialty care setting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0B8052A-84AB-45F8-9A53-38F6EBE43C2C}"/>
              </a:ext>
            </a:extLst>
          </p:cNvPr>
          <p:cNvSpPr txBox="1"/>
          <p:nvPr/>
        </p:nvSpPr>
        <p:spPr>
          <a:xfrm>
            <a:off x="7306292" y="1868714"/>
            <a:ext cx="39135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Provider Awareness &amp; Education</a:t>
            </a:r>
          </a:p>
          <a:p>
            <a:pPr marL="176213" indent="-114300">
              <a:buFont typeface="Arial" panose="020B0604020202020204" pitchFamily="34" charset="0"/>
              <a:buChar char="•"/>
            </a:pPr>
            <a:r>
              <a:rPr lang="en-US" sz="1200" dirty="0"/>
              <a:t>Sharing best practices and educating front-line on disease states that are affecting downstream resource utilization – through podcasts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02F29DA-8A92-4E4B-9ADE-E5E385C0F3C5}"/>
              </a:ext>
            </a:extLst>
          </p:cNvPr>
          <p:cNvSpPr txBox="1"/>
          <p:nvPr/>
        </p:nvSpPr>
        <p:spPr>
          <a:xfrm>
            <a:off x="1226341" y="3637590"/>
            <a:ext cx="33950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Payer Engagement</a:t>
            </a:r>
          </a:p>
          <a:p>
            <a:pPr marL="176213" indent="-114300">
              <a:buFont typeface="Arial" panose="020B0604020202020204" pitchFamily="34" charset="0"/>
              <a:buChar char="•"/>
            </a:pPr>
            <a:r>
              <a:rPr lang="en-US" sz="1200" dirty="0"/>
              <a:t>Coverage considerations for new diagnostics and therapeutics to identify patients earlier in disease progression 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F0A4041-8D19-46BA-8883-505BEC6A4378}"/>
              </a:ext>
            </a:extLst>
          </p:cNvPr>
          <p:cNvGrpSpPr/>
          <p:nvPr/>
        </p:nvGrpSpPr>
        <p:grpSpPr>
          <a:xfrm>
            <a:off x="4671428" y="2222657"/>
            <a:ext cx="2997187" cy="2891475"/>
            <a:chOff x="8305798" y="-438151"/>
            <a:chExt cx="2667002" cy="2667002"/>
          </a:xfrm>
        </p:grpSpPr>
        <p:sp>
          <p:nvSpPr>
            <p:cNvPr id="55" name="Freeform 89">
              <a:extLst>
                <a:ext uri="{FF2B5EF4-FFF2-40B4-BE49-F238E27FC236}">
                  <a16:creationId xmlns:a16="http://schemas.microsoft.com/office/drawing/2014/main" id="{46B0368D-F5D9-4A81-AC64-58E6A5B7D009}"/>
                </a:ext>
              </a:extLst>
            </p:cNvPr>
            <p:cNvSpPr/>
            <p:nvPr/>
          </p:nvSpPr>
          <p:spPr>
            <a:xfrm rot="10800000">
              <a:off x="8305798" y="-438151"/>
              <a:ext cx="1398549" cy="1371600"/>
            </a:xfrm>
            <a:custGeom>
              <a:avLst/>
              <a:gdLst>
                <a:gd name="connsiteX0" fmla="*/ 0 w 1333500"/>
                <a:gd name="connsiteY0" fmla="*/ 0 h 1371600"/>
                <a:gd name="connsiteX1" fmla="*/ 1331576 w 1333500"/>
                <a:gd name="connsiteY1" fmla="*/ 0 h 1371600"/>
                <a:gd name="connsiteX2" fmla="*/ 1333500 w 1333500"/>
                <a:gd name="connsiteY2" fmla="*/ 38100 h 1371600"/>
                <a:gd name="connsiteX3" fmla="*/ 0 w 1333500"/>
                <a:gd name="connsiteY3" fmla="*/ 1371600 h 1371600"/>
                <a:gd name="connsiteX4" fmla="*/ 0 w 1333500"/>
                <a:gd name="connsiteY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0" h="1371600">
                  <a:moveTo>
                    <a:pt x="0" y="0"/>
                  </a:moveTo>
                  <a:lnTo>
                    <a:pt x="1331576" y="0"/>
                  </a:lnTo>
                  <a:lnTo>
                    <a:pt x="1333500" y="38100"/>
                  </a:lnTo>
                  <a:cubicBezTo>
                    <a:pt x="1333500" y="774572"/>
                    <a:pt x="736472" y="1371600"/>
                    <a:pt x="0" y="137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 90">
              <a:extLst>
                <a:ext uri="{FF2B5EF4-FFF2-40B4-BE49-F238E27FC236}">
                  <a16:creationId xmlns:a16="http://schemas.microsoft.com/office/drawing/2014/main" id="{DE0CDE16-4431-4CD1-81A9-66DE29C49448}"/>
                </a:ext>
              </a:extLst>
            </p:cNvPr>
            <p:cNvSpPr/>
            <p:nvPr/>
          </p:nvSpPr>
          <p:spPr>
            <a:xfrm rot="5400000">
              <a:off x="8272235" y="838403"/>
              <a:ext cx="1385912" cy="1318781"/>
            </a:xfrm>
            <a:custGeom>
              <a:avLst/>
              <a:gdLst>
                <a:gd name="connsiteX0" fmla="*/ 0 w 1333500"/>
                <a:gd name="connsiteY0" fmla="*/ 0 h 1371600"/>
                <a:gd name="connsiteX1" fmla="*/ 1331576 w 1333500"/>
                <a:gd name="connsiteY1" fmla="*/ 0 h 1371600"/>
                <a:gd name="connsiteX2" fmla="*/ 1333500 w 1333500"/>
                <a:gd name="connsiteY2" fmla="*/ 38100 h 1371600"/>
                <a:gd name="connsiteX3" fmla="*/ 0 w 1333500"/>
                <a:gd name="connsiteY3" fmla="*/ 1371600 h 1371600"/>
                <a:gd name="connsiteX4" fmla="*/ 0 w 1333500"/>
                <a:gd name="connsiteY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0" h="1371600">
                  <a:moveTo>
                    <a:pt x="0" y="0"/>
                  </a:moveTo>
                  <a:lnTo>
                    <a:pt x="1331576" y="0"/>
                  </a:lnTo>
                  <a:lnTo>
                    <a:pt x="1333500" y="38100"/>
                  </a:lnTo>
                  <a:cubicBezTo>
                    <a:pt x="1333500" y="774572"/>
                    <a:pt x="736472" y="1371600"/>
                    <a:pt x="0" y="137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8C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 91">
              <a:extLst>
                <a:ext uri="{FF2B5EF4-FFF2-40B4-BE49-F238E27FC236}">
                  <a16:creationId xmlns:a16="http://schemas.microsoft.com/office/drawing/2014/main" id="{8A0ED1AB-41CA-4FD7-84E8-0CF8C5963097}"/>
                </a:ext>
              </a:extLst>
            </p:cNvPr>
            <p:cNvSpPr/>
            <p:nvPr/>
          </p:nvSpPr>
          <p:spPr>
            <a:xfrm rot="16200000">
              <a:off x="9620250" y="-457200"/>
              <a:ext cx="1333500" cy="1371600"/>
            </a:xfrm>
            <a:custGeom>
              <a:avLst/>
              <a:gdLst>
                <a:gd name="connsiteX0" fmla="*/ 0 w 1333500"/>
                <a:gd name="connsiteY0" fmla="*/ 0 h 1371600"/>
                <a:gd name="connsiteX1" fmla="*/ 1331576 w 1333500"/>
                <a:gd name="connsiteY1" fmla="*/ 0 h 1371600"/>
                <a:gd name="connsiteX2" fmla="*/ 1333500 w 1333500"/>
                <a:gd name="connsiteY2" fmla="*/ 38100 h 1371600"/>
                <a:gd name="connsiteX3" fmla="*/ 0 w 1333500"/>
                <a:gd name="connsiteY3" fmla="*/ 1371600 h 1371600"/>
                <a:gd name="connsiteX4" fmla="*/ 0 w 1333500"/>
                <a:gd name="connsiteY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0" h="1371600">
                  <a:moveTo>
                    <a:pt x="0" y="0"/>
                  </a:moveTo>
                  <a:lnTo>
                    <a:pt x="1331576" y="0"/>
                  </a:lnTo>
                  <a:lnTo>
                    <a:pt x="1333500" y="38100"/>
                  </a:lnTo>
                  <a:cubicBezTo>
                    <a:pt x="1333500" y="774572"/>
                    <a:pt x="736472" y="1371600"/>
                    <a:pt x="0" y="137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73F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88">
              <a:extLst>
                <a:ext uri="{FF2B5EF4-FFF2-40B4-BE49-F238E27FC236}">
                  <a16:creationId xmlns:a16="http://schemas.microsoft.com/office/drawing/2014/main" id="{293B153E-9650-442C-82BD-3BF6A48A157A}"/>
                </a:ext>
              </a:extLst>
            </p:cNvPr>
            <p:cNvSpPr/>
            <p:nvPr/>
          </p:nvSpPr>
          <p:spPr>
            <a:xfrm>
              <a:off x="9601200" y="814978"/>
              <a:ext cx="1371600" cy="1413873"/>
            </a:xfrm>
            <a:custGeom>
              <a:avLst/>
              <a:gdLst>
                <a:gd name="connsiteX0" fmla="*/ 0 w 1333500"/>
                <a:gd name="connsiteY0" fmla="*/ 0 h 1371600"/>
                <a:gd name="connsiteX1" fmla="*/ 1331576 w 1333500"/>
                <a:gd name="connsiteY1" fmla="*/ 0 h 1371600"/>
                <a:gd name="connsiteX2" fmla="*/ 1333500 w 1333500"/>
                <a:gd name="connsiteY2" fmla="*/ 38100 h 1371600"/>
                <a:gd name="connsiteX3" fmla="*/ 0 w 1333500"/>
                <a:gd name="connsiteY3" fmla="*/ 1371600 h 1371600"/>
                <a:gd name="connsiteX4" fmla="*/ 0 w 1333500"/>
                <a:gd name="connsiteY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0" h="1371600">
                  <a:moveTo>
                    <a:pt x="0" y="0"/>
                  </a:moveTo>
                  <a:lnTo>
                    <a:pt x="1331576" y="0"/>
                  </a:lnTo>
                  <a:lnTo>
                    <a:pt x="1333500" y="38100"/>
                  </a:lnTo>
                  <a:cubicBezTo>
                    <a:pt x="1333500" y="774572"/>
                    <a:pt x="736472" y="1371600"/>
                    <a:pt x="0" y="137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19BAE1D-0C4A-421C-A722-9B679E851B7D}"/>
                </a:ext>
              </a:extLst>
            </p:cNvPr>
            <p:cNvSpPr/>
            <p:nvPr/>
          </p:nvSpPr>
          <p:spPr>
            <a:xfrm>
              <a:off x="8334292" y="-438150"/>
              <a:ext cx="2638508" cy="2638508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0814242B-BE59-4421-9A12-42386CAC899D}"/>
              </a:ext>
            </a:extLst>
          </p:cNvPr>
          <p:cNvSpPr txBox="1"/>
          <p:nvPr/>
        </p:nvSpPr>
        <p:spPr>
          <a:xfrm>
            <a:off x="4975791" y="4044392"/>
            <a:ext cx="789733" cy="3489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Reducing Costs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822D2D2-A970-4A97-9E3B-21F32DB87595}"/>
              </a:ext>
            </a:extLst>
          </p:cNvPr>
          <p:cNvSpPr txBox="1"/>
          <p:nvPr/>
        </p:nvSpPr>
        <p:spPr>
          <a:xfrm>
            <a:off x="5261890" y="2632394"/>
            <a:ext cx="1188522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Improving</a:t>
            </a:r>
          </a:p>
          <a:p>
            <a:r>
              <a:rPr lang="en-US" sz="11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Patient </a:t>
            </a:r>
          </a:p>
          <a:p>
            <a:r>
              <a:rPr lang="en-US" sz="11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Experience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1BFCF4D-3162-47A1-9553-922AF2346285}"/>
              </a:ext>
            </a:extLst>
          </p:cNvPr>
          <p:cNvSpPr txBox="1"/>
          <p:nvPr/>
        </p:nvSpPr>
        <p:spPr>
          <a:xfrm>
            <a:off x="6546292" y="2621355"/>
            <a:ext cx="1083677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Improving Population </a:t>
            </a:r>
          </a:p>
          <a:p>
            <a:r>
              <a:rPr lang="en-US" sz="11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Health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9705718-0035-4003-A04F-D8375D17B3A7}"/>
              </a:ext>
            </a:extLst>
          </p:cNvPr>
          <p:cNvSpPr txBox="1"/>
          <p:nvPr/>
        </p:nvSpPr>
        <p:spPr>
          <a:xfrm>
            <a:off x="6475062" y="4014008"/>
            <a:ext cx="986504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Improving Provider Satisfaction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BE4BFECC-939D-4739-9FBB-677348CF64CA}"/>
              </a:ext>
            </a:extLst>
          </p:cNvPr>
          <p:cNvSpPr>
            <a:spLocks noChangeAspect="1"/>
          </p:cNvSpPr>
          <p:nvPr/>
        </p:nvSpPr>
        <p:spPr>
          <a:xfrm>
            <a:off x="5667102" y="3087914"/>
            <a:ext cx="1005840" cy="1005840"/>
          </a:xfrm>
          <a:prstGeom prst="ellipse">
            <a:avLst/>
          </a:prstGeom>
          <a:solidFill>
            <a:schemeClr val="bg1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" tIns="64800" rIns="64800" bIns="64800" rtlCol="0" anchor="ctr"/>
          <a:lstStyle/>
          <a:p>
            <a:pPr algn="ctr"/>
            <a:endParaRPr lang="en-US" sz="1260" dirty="0">
              <a:solidFill>
                <a:schemeClr val="tx1"/>
              </a:solidFill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805C247-3748-40E6-B955-543FE9D20F6C}"/>
              </a:ext>
            </a:extLst>
          </p:cNvPr>
          <p:cNvCxnSpPr/>
          <p:nvPr/>
        </p:nvCxnSpPr>
        <p:spPr>
          <a:xfrm>
            <a:off x="6139542" y="1716314"/>
            <a:ext cx="0" cy="37338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B6E65AC-73AC-405F-BD2B-2ACC434B676E}"/>
              </a:ext>
            </a:extLst>
          </p:cNvPr>
          <p:cNvCxnSpPr>
            <a:cxnSpLocks/>
          </p:cNvCxnSpPr>
          <p:nvPr/>
        </p:nvCxnSpPr>
        <p:spPr>
          <a:xfrm flipH="1" flipV="1">
            <a:off x="934098" y="3570262"/>
            <a:ext cx="9579324" cy="20572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95FB46EC-95FD-4A95-8708-334281DF2B84}"/>
              </a:ext>
            </a:extLst>
          </p:cNvPr>
          <p:cNvSpPr txBox="1"/>
          <p:nvPr/>
        </p:nvSpPr>
        <p:spPr>
          <a:xfrm>
            <a:off x="5682342" y="3468914"/>
            <a:ext cx="94747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Quadruple Aim</a:t>
            </a:r>
            <a:endParaRPr lang="en-US" sz="1200" b="1" baseline="30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FA925F0-5F2E-4ACD-B205-B801C0D1A1F9}"/>
              </a:ext>
            </a:extLst>
          </p:cNvPr>
          <p:cNvSpPr txBox="1"/>
          <p:nvPr/>
        </p:nvSpPr>
        <p:spPr>
          <a:xfrm>
            <a:off x="7374822" y="4507450"/>
            <a:ext cx="3903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Payer Engagement</a:t>
            </a:r>
          </a:p>
          <a:p>
            <a:pPr marL="176213" indent="-114300">
              <a:buFont typeface="Arial" panose="020B0604020202020204" pitchFamily="34" charset="0"/>
              <a:buChar char="•"/>
            </a:pPr>
            <a:r>
              <a:rPr lang="en-US" sz="1200" dirty="0"/>
              <a:t>Providing clinicians with more diagnostic options for patient identification/risk-stratification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646AB6D-0696-414C-A088-FB54F4553745}"/>
              </a:ext>
            </a:extLst>
          </p:cNvPr>
          <p:cNvSpPr txBox="1"/>
          <p:nvPr/>
        </p:nvSpPr>
        <p:spPr>
          <a:xfrm>
            <a:off x="1204971" y="4539741"/>
            <a:ext cx="4037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RWE Generation</a:t>
            </a:r>
            <a:endParaRPr lang="en-US" sz="1400" dirty="0"/>
          </a:p>
          <a:p>
            <a:pPr marL="176213" indent="-114300">
              <a:buFont typeface="Arial" panose="020B0604020202020204" pitchFamily="34" charset="0"/>
              <a:buChar char="•"/>
            </a:pPr>
            <a:r>
              <a:rPr lang="en-US" sz="1200" dirty="0"/>
              <a:t>Developing cost effectiveness analysis studies in the US and EU to determine cost-effective pathway</a:t>
            </a:r>
          </a:p>
        </p:txBody>
      </p:sp>
    </p:spTree>
    <p:extLst>
      <p:ext uri="{BB962C8B-B14F-4D97-AF65-F5344CB8AC3E}">
        <p14:creationId xmlns:p14="http://schemas.microsoft.com/office/powerpoint/2010/main" val="46020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/>
              <a:t>About The </a:t>
            </a:r>
            <a:r>
              <a:rPr lang="en-US" sz="2700" dirty="0" err="1"/>
              <a:t>Kinetix</a:t>
            </a:r>
            <a:r>
              <a:rPr lang="en-US" sz="2700" dirty="0"/>
              <a:t> Group (TKG</a:t>
            </a:r>
            <a:r>
              <a:rPr lang="en-US" dirty="0"/>
              <a:t>)</a:t>
            </a:r>
            <a:endParaRPr lang="en-US" i="1" dirty="0">
              <a:latin typeface="Arial"/>
              <a:cs typeface="Arial"/>
            </a:endParaRPr>
          </a:p>
        </p:txBody>
      </p:sp>
      <p:sp>
        <p:nvSpPr>
          <p:cNvPr id="230" name="Text Placeholder 21">
            <a:extLst>
              <a:ext uri="{FF2B5EF4-FFF2-40B4-BE49-F238E27FC236}">
                <a16:creationId xmlns:a16="http://schemas.microsoft.com/office/drawing/2014/main" id="{AD45DD60-7E35-3A44-8E0E-0307F107B508}"/>
              </a:ext>
            </a:extLst>
          </p:cNvPr>
          <p:cNvSpPr txBox="1">
            <a:spLocks/>
          </p:cNvSpPr>
          <p:nvPr/>
        </p:nvSpPr>
        <p:spPr>
          <a:xfrm>
            <a:off x="304440" y="5756307"/>
            <a:ext cx="11582400" cy="470535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000" kern="1200">
                <a:solidFill>
                  <a:srgbClr val="333333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514350" indent="-228600" algn="l" defTabSz="457200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888888"/>
              </a:buClr>
              <a:buFont typeface="Georgia" charset="0"/>
              <a:buChar char="–"/>
              <a:defRPr sz="1600" kern="1200">
                <a:solidFill>
                  <a:srgbClr val="333333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800100" indent="-114300" algn="l" defTabSz="457200" rtl="0" eaLnBrk="1" fontAlgn="base" hangingPunct="1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Clr>
                <a:srgbClr val="888888"/>
              </a:buClr>
              <a:buFont typeface="Arial" charset="0"/>
              <a:buChar char="•"/>
              <a:defRPr sz="1400" kern="1200">
                <a:solidFill>
                  <a:srgbClr val="333333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1600200" indent="-228600" algn="l" defTabSz="457200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rgbClr val="333333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marL="2057400" indent="-228600" algn="l" defTabSz="457200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 kern="1200">
                <a:solidFill>
                  <a:srgbClr val="333333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i="1" dirty="0">
                <a:solidFill>
                  <a:srgbClr val="000000"/>
                </a:solidFill>
                <a:latin typeface="Segoe UI" panose="020B0502040204020203" pitchFamily="34" charset="0"/>
              </a:rPr>
              <a:t>TKG provides end-to-end services, from business &amp; organizational strategy through execution</a:t>
            </a:r>
            <a:endParaRPr lang="en-US" dirty="0"/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C92B6117-5FBF-604D-B82B-63B59BD2E812}"/>
              </a:ext>
            </a:extLst>
          </p:cNvPr>
          <p:cNvSpPr txBox="1"/>
          <p:nvPr/>
        </p:nvSpPr>
        <p:spPr>
          <a:xfrm>
            <a:off x="4358640" y="4062058"/>
            <a:ext cx="3474720" cy="468000"/>
          </a:xfrm>
          <a:prstGeom prst="rect">
            <a:avLst/>
          </a:prstGeom>
          <a:solidFill>
            <a:schemeClr val="accent1"/>
          </a:solidFill>
          <a:ln w="34925">
            <a:noFill/>
          </a:ln>
        </p:spPr>
        <p:txBody>
          <a:bodyPr wrap="square" lIns="91440" tIns="0" rIns="9144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</a:rPr>
              <a:t>PROCESS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547B8E26-3C42-CD4E-91D9-D64BDDB3025C}"/>
              </a:ext>
            </a:extLst>
          </p:cNvPr>
          <p:cNvSpPr txBox="1"/>
          <p:nvPr/>
        </p:nvSpPr>
        <p:spPr>
          <a:xfrm>
            <a:off x="8155076" y="4062058"/>
            <a:ext cx="3474720" cy="468000"/>
          </a:xfrm>
          <a:prstGeom prst="rect">
            <a:avLst/>
          </a:prstGeom>
          <a:solidFill>
            <a:schemeClr val="accent2"/>
          </a:solidFill>
          <a:ln w="34925">
            <a:noFill/>
          </a:ln>
        </p:spPr>
        <p:txBody>
          <a:bodyPr wrap="square" lIns="91440" tIns="0" rIns="9144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</a:rPr>
              <a:t>PARTNERSHIPS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4420238A-5830-C84F-BAC3-B2D0BF7D8FCF}"/>
              </a:ext>
            </a:extLst>
          </p:cNvPr>
          <p:cNvSpPr txBox="1"/>
          <p:nvPr/>
        </p:nvSpPr>
        <p:spPr>
          <a:xfrm>
            <a:off x="562204" y="4062058"/>
            <a:ext cx="3474720" cy="468000"/>
          </a:xfrm>
          <a:prstGeom prst="rect">
            <a:avLst/>
          </a:prstGeom>
          <a:solidFill>
            <a:schemeClr val="tx1"/>
          </a:solidFill>
          <a:ln w="34925">
            <a:noFill/>
          </a:ln>
        </p:spPr>
        <p:txBody>
          <a:bodyPr wrap="square" lIns="91440" tIns="0" rIns="9144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</a:rPr>
              <a:t>PEOPLE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413ECA99-C259-424E-BD1C-7EE4E76560AD}"/>
              </a:ext>
            </a:extLst>
          </p:cNvPr>
          <p:cNvSpPr/>
          <p:nvPr/>
        </p:nvSpPr>
        <p:spPr>
          <a:xfrm>
            <a:off x="4358640" y="4734277"/>
            <a:ext cx="3474000" cy="73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6E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Proprietary </a:t>
            </a:r>
            <a:r>
              <a:rPr lang="en-US" sz="1400" b="1" dirty="0">
                <a:solidFill>
                  <a:srgbClr val="FF6E2E"/>
                </a:solidFill>
                <a:latin typeface="Arial" panose="020B0604020202020204" pitchFamily="34" charset="0"/>
              </a:rPr>
              <a:t>Insights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 multiple therapeutic areas including women’s health, oncology and infectious disease  </a:t>
            </a: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59D816E4-B0B5-AD43-9AA8-6C88899BB023}"/>
              </a:ext>
            </a:extLst>
          </p:cNvPr>
          <p:cNvSpPr/>
          <p:nvPr/>
        </p:nvSpPr>
        <p:spPr>
          <a:xfrm>
            <a:off x="8155076" y="4734277"/>
            <a:ext cx="3474000" cy="73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6310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Practical, proactive, and real-world solutions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Helvetica 45 Light" panose="02000403000000020004" pitchFamily="2" charset="0"/>
                <a:cs typeface="+mn-cs"/>
              </a:rPr>
              <a:t>informed by the integration of internal and external stakeholder insights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C69DBD29-A335-2D42-965A-09158693DDB2}"/>
              </a:ext>
            </a:extLst>
          </p:cNvPr>
          <p:cNvSpPr/>
          <p:nvPr/>
        </p:nvSpPr>
        <p:spPr>
          <a:xfrm>
            <a:off x="562204" y="4734277"/>
            <a:ext cx="3474000" cy="73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Deep understanding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 market dynamics and the ability to translate trends into actionable strategies</a:t>
            </a:r>
          </a:p>
        </p:txBody>
      </p: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25432F61-BE50-2448-ABF3-991BA3621BD0}"/>
              </a:ext>
            </a:extLst>
          </p:cNvPr>
          <p:cNvCxnSpPr>
            <a:cxnSpLocks/>
          </p:cNvCxnSpPr>
          <p:nvPr/>
        </p:nvCxnSpPr>
        <p:spPr>
          <a:xfrm>
            <a:off x="482337" y="3702725"/>
            <a:ext cx="1122732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35F98B3E-1AAA-8441-A224-79DE0E683006}"/>
              </a:ext>
            </a:extLst>
          </p:cNvPr>
          <p:cNvGrpSpPr/>
          <p:nvPr/>
        </p:nvGrpSpPr>
        <p:grpSpPr>
          <a:xfrm>
            <a:off x="1799140" y="1038464"/>
            <a:ext cx="8593721" cy="2411165"/>
            <a:chOff x="1475028" y="1368403"/>
            <a:chExt cx="8593721" cy="2411165"/>
          </a:xfrm>
        </p:grpSpPr>
        <p:pic>
          <p:nvPicPr>
            <p:cNvPr id="239" name="Picture 238">
              <a:extLst>
                <a:ext uri="{FF2B5EF4-FFF2-40B4-BE49-F238E27FC236}">
                  <a16:creationId xmlns:a16="http://schemas.microsoft.com/office/drawing/2014/main" id="{EBCD5024-12DF-4545-BA7B-799CC4B4A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7390" y="1368403"/>
              <a:ext cx="1608997" cy="1608997"/>
            </a:xfrm>
            <a:prstGeom prst="rect">
              <a:avLst/>
            </a:prstGeom>
          </p:spPr>
        </p:pic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C75501E5-FF31-134E-8634-31749D3C774C}"/>
                </a:ext>
              </a:extLst>
            </p:cNvPr>
            <p:cNvSpPr/>
            <p:nvPr/>
          </p:nvSpPr>
          <p:spPr>
            <a:xfrm>
              <a:off x="1800968" y="2678135"/>
              <a:ext cx="3038120" cy="373620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6E2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DEEPLY INFORMED</a:t>
              </a:r>
            </a:p>
          </p:txBody>
        </p:sp>
        <p:pic>
          <p:nvPicPr>
            <p:cNvPr id="241" name="Picture 240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384E2E65-46B1-B349-8B9D-E229C0138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03676" y="1687562"/>
              <a:ext cx="832705" cy="707368"/>
            </a:xfrm>
            <a:prstGeom prst="rect">
              <a:avLst/>
            </a:prstGeom>
          </p:spPr>
        </p:pic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8189E91E-3C4F-DE49-8FB9-F55DAF30BCF9}"/>
                </a:ext>
              </a:extLst>
            </p:cNvPr>
            <p:cNvSpPr/>
            <p:nvPr/>
          </p:nvSpPr>
          <p:spPr>
            <a:xfrm>
              <a:off x="6707641" y="2676755"/>
              <a:ext cx="3032217" cy="375000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6310E"/>
                  </a:solidFill>
                  <a:effectLst/>
                  <a:uLnTx/>
                  <a:uFillTx/>
                  <a:latin typeface="Arial" panose="020B0604020202020204" pitchFamily="34" charset="0"/>
                  <a:ea typeface="Helvetica 75" panose="02000503000000020004" pitchFamily="2" charset="0"/>
                  <a:cs typeface="Arial" panose="020B0604020202020204" pitchFamily="34" charset="0"/>
                </a:rPr>
                <a:t>TRUSTED TO DELIVER</a:t>
              </a:r>
            </a:p>
          </p:txBody>
        </p:sp>
        <p:pic>
          <p:nvPicPr>
            <p:cNvPr id="243" name="Picture 24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953BC1DA-EB9C-1B4B-8D94-F81433EC0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12778" y="1763340"/>
              <a:ext cx="968140" cy="640506"/>
            </a:xfrm>
            <a:prstGeom prst="rect">
              <a:avLst/>
            </a:prstGeom>
          </p:spPr>
        </p:pic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012F723D-8660-1B48-80F3-1609ED619800}"/>
                </a:ext>
              </a:extLst>
            </p:cNvPr>
            <p:cNvSpPr txBox="1"/>
            <p:nvPr/>
          </p:nvSpPr>
          <p:spPr>
            <a:xfrm>
              <a:off x="1475028" y="3133237"/>
              <a:ext cx="3690000" cy="646331"/>
            </a:xfrm>
            <a:prstGeom prst="rect">
              <a:avLst/>
            </a:prstGeom>
            <a:noFill/>
          </p:spPr>
          <p:txBody>
            <a:bodyPr wrap="square" lIns="91440" tIns="0" rIns="0" bIns="0" rtlCol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ea typeface="Helvetica 45 Light" panose="02000403000000020004" pitchFamily="2" charset="0"/>
                  <a:cs typeface="+mn-cs"/>
                </a:rPr>
                <a:t>We work directly with health systems, payers, and policy makers to develop and implement </a:t>
              </a:r>
              <a:r>
                <a:rPr kumimoji="0" lang="en-I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ea typeface="Helvetica 65 Medium" panose="02000503000000020004" pitchFamily="2" charset="0"/>
                  <a:cs typeface="Arial" panose="020B0604020202020204" pitchFamily="34" charset="0"/>
                </a:rPr>
                <a:t>value-based care delivery</a:t>
              </a:r>
              <a:r>
                <a:rPr kumimoji="0" lang="en-I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ea typeface="Helvetica 45 Light" panose="02000403000000020004" pitchFamily="2" charset="0"/>
                  <a:cs typeface="+mn-cs"/>
                </a:rPr>
                <a:t>.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Helvetica 45 Light" panose="02000403000000020004" pitchFamily="2" charset="0"/>
                <a:cs typeface="+mn-cs"/>
              </a:endParaRP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AAEC95E9-C04D-6E42-93F2-AF9500B5EDB0}"/>
                </a:ext>
              </a:extLst>
            </p:cNvPr>
            <p:cNvSpPr txBox="1"/>
            <p:nvPr/>
          </p:nvSpPr>
          <p:spPr>
            <a:xfrm>
              <a:off x="6378749" y="3133237"/>
              <a:ext cx="3690000" cy="646331"/>
            </a:xfrm>
            <a:prstGeom prst="rect">
              <a:avLst/>
            </a:prstGeom>
            <a:noFill/>
          </p:spPr>
          <p:txBody>
            <a:bodyPr wrap="square" lIns="91440" tIns="0" rIns="0" bIns="0" rtlCol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ea typeface="Helvetica 45 Light" panose="02000403000000020004" pitchFamily="2" charset="0"/>
                  <a:cs typeface="+mn-cs"/>
                </a:rPr>
                <a:t>Our </a:t>
              </a:r>
              <a:r>
                <a:rPr kumimoji="0" lang="en-IN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Helvetica 65 Medium" panose="02000503000000020004" pitchFamily="2" charset="0"/>
                  <a:cs typeface="Arial" panose="020B0604020202020204" pitchFamily="34" charset="0"/>
                </a:rPr>
                <a:t>full-service agency</a:t>
              </a:r>
              <a:r>
                <a:rPr kumimoji="0" lang="en-IN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Helvetica 45 Light" panose="02000403000000020004" pitchFamily="2" charset="0"/>
                  <a:cs typeface="+mn-cs"/>
                </a:rPr>
                <a:t> </a:t>
              </a:r>
              <a:r>
                <a:rPr kumimoji="0" lang="en-I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ea typeface="Helvetica 45 Light" panose="02000403000000020004" pitchFamily="2" charset="0"/>
                  <a:cs typeface="+mn-cs"/>
                </a:rPr>
                <a:t>services span the entire lifecycle of product development and commercialization programs.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Helvetica 45 Light" panose="02000403000000020004" pitchFamily="2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262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6F25955A-11BE-714D-B7FE-79C7D4F2715C}"/>
              </a:ext>
            </a:extLst>
          </p:cNvPr>
          <p:cNvSpPr/>
          <p:nvPr/>
        </p:nvSpPr>
        <p:spPr>
          <a:xfrm>
            <a:off x="9475043" y="4505619"/>
            <a:ext cx="2525272" cy="955094"/>
          </a:xfrm>
          <a:prstGeom prst="rect">
            <a:avLst/>
          </a:prstGeom>
          <a:gradFill>
            <a:gsLst>
              <a:gs pos="0">
                <a:schemeClr val="bg1"/>
              </a:gs>
              <a:gs pos="77000">
                <a:schemeClr val="bg1">
                  <a:lumMod val="95000"/>
                  <a:alpha val="57432"/>
                </a:schemeClr>
              </a:gs>
              <a:gs pos="89000">
                <a:schemeClr val="bg1">
                  <a:lumMod val="85000"/>
                  <a:alpha val="40192"/>
                </a:schemeClr>
              </a:gs>
              <a:gs pos="99000">
                <a:schemeClr val="bg1">
                  <a:lumMod val="85000"/>
                  <a:alpha val="79283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A77D729-13E7-DD48-9D38-B9EB63E1A46A}"/>
              </a:ext>
            </a:extLst>
          </p:cNvPr>
          <p:cNvSpPr/>
          <p:nvPr/>
        </p:nvSpPr>
        <p:spPr>
          <a:xfrm>
            <a:off x="9461713" y="1994057"/>
            <a:ext cx="2525272" cy="1980089"/>
          </a:xfrm>
          <a:prstGeom prst="rect">
            <a:avLst/>
          </a:prstGeom>
          <a:gradFill>
            <a:gsLst>
              <a:gs pos="0">
                <a:schemeClr val="bg1"/>
              </a:gs>
              <a:gs pos="77000">
                <a:schemeClr val="bg1">
                  <a:lumMod val="95000"/>
                  <a:alpha val="57432"/>
                </a:schemeClr>
              </a:gs>
              <a:gs pos="89000">
                <a:schemeClr val="bg1">
                  <a:lumMod val="85000"/>
                  <a:alpha val="40192"/>
                </a:schemeClr>
              </a:gs>
              <a:gs pos="99000">
                <a:schemeClr val="bg1">
                  <a:lumMod val="85000"/>
                  <a:alpha val="79283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8F5E831-7F00-C94C-A8A6-5D10AF36B17D}"/>
              </a:ext>
            </a:extLst>
          </p:cNvPr>
          <p:cNvSpPr/>
          <p:nvPr/>
        </p:nvSpPr>
        <p:spPr>
          <a:xfrm>
            <a:off x="6441755" y="2756332"/>
            <a:ext cx="2525272" cy="3041869"/>
          </a:xfrm>
          <a:prstGeom prst="rect">
            <a:avLst/>
          </a:prstGeom>
          <a:gradFill>
            <a:gsLst>
              <a:gs pos="0">
                <a:schemeClr val="bg1"/>
              </a:gs>
              <a:gs pos="77000">
                <a:schemeClr val="bg1">
                  <a:lumMod val="95000"/>
                  <a:alpha val="57432"/>
                </a:schemeClr>
              </a:gs>
              <a:gs pos="89000">
                <a:schemeClr val="bg1">
                  <a:lumMod val="85000"/>
                  <a:alpha val="40192"/>
                </a:schemeClr>
              </a:gs>
              <a:gs pos="99000">
                <a:schemeClr val="bg1">
                  <a:lumMod val="85000"/>
                  <a:alpha val="79283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0836B88-CB01-D345-BA1A-CBD53607EF6F}"/>
              </a:ext>
            </a:extLst>
          </p:cNvPr>
          <p:cNvSpPr/>
          <p:nvPr/>
        </p:nvSpPr>
        <p:spPr>
          <a:xfrm>
            <a:off x="3349296" y="3968765"/>
            <a:ext cx="2525272" cy="2185640"/>
          </a:xfrm>
          <a:prstGeom prst="rect">
            <a:avLst/>
          </a:prstGeom>
          <a:gradFill>
            <a:gsLst>
              <a:gs pos="0">
                <a:schemeClr val="bg1"/>
              </a:gs>
              <a:gs pos="77000">
                <a:schemeClr val="bg1">
                  <a:lumMod val="95000"/>
                  <a:alpha val="57432"/>
                </a:schemeClr>
              </a:gs>
              <a:gs pos="89000">
                <a:schemeClr val="bg1">
                  <a:lumMod val="85000"/>
                  <a:alpha val="40192"/>
                </a:schemeClr>
              </a:gs>
              <a:gs pos="99000">
                <a:schemeClr val="bg1">
                  <a:lumMod val="85000"/>
                  <a:alpha val="79283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D04F42F-6C9E-5441-A887-ACACBA37ACB2}"/>
              </a:ext>
            </a:extLst>
          </p:cNvPr>
          <p:cNvSpPr/>
          <p:nvPr/>
        </p:nvSpPr>
        <p:spPr>
          <a:xfrm>
            <a:off x="3322662" y="1379565"/>
            <a:ext cx="2525272" cy="2185640"/>
          </a:xfrm>
          <a:prstGeom prst="rect">
            <a:avLst/>
          </a:prstGeom>
          <a:gradFill>
            <a:gsLst>
              <a:gs pos="0">
                <a:schemeClr val="bg1"/>
              </a:gs>
              <a:gs pos="77000">
                <a:schemeClr val="bg1">
                  <a:lumMod val="95000"/>
                  <a:alpha val="57432"/>
                </a:schemeClr>
              </a:gs>
              <a:gs pos="89000">
                <a:schemeClr val="bg1">
                  <a:lumMod val="85000"/>
                  <a:alpha val="40192"/>
                </a:schemeClr>
              </a:gs>
              <a:gs pos="99000">
                <a:schemeClr val="bg1">
                  <a:lumMod val="85000"/>
                  <a:alpha val="79283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CCDEA31-391A-494E-A5DA-0A6EDEEDC2A0}"/>
              </a:ext>
            </a:extLst>
          </p:cNvPr>
          <p:cNvSpPr/>
          <p:nvPr/>
        </p:nvSpPr>
        <p:spPr>
          <a:xfrm>
            <a:off x="196920" y="3079156"/>
            <a:ext cx="2525272" cy="2185640"/>
          </a:xfrm>
          <a:prstGeom prst="rect">
            <a:avLst/>
          </a:prstGeom>
          <a:gradFill>
            <a:gsLst>
              <a:gs pos="0">
                <a:schemeClr val="bg1"/>
              </a:gs>
              <a:gs pos="77000">
                <a:schemeClr val="bg1">
                  <a:lumMod val="95000"/>
                  <a:alpha val="57432"/>
                </a:schemeClr>
              </a:gs>
              <a:gs pos="89000">
                <a:schemeClr val="bg1">
                  <a:lumMod val="85000"/>
                  <a:alpha val="40192"/>
                </a:schemeClr>
              </a:gs>
              <a:gs pos="99000">
                <a:schemeClr val="bg1">
                  <a:lumMod val="85000"/>
                  <a:alpha val="79283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15846" y="3723964"/>
            <a:ext cx="2542302" cy="2443831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17117" y="1088472"/>
            <a:ext cx="2542302" cy="2476847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34189" y="2314945"/>
            <a:ext cx="2542302" cy="3484090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9315" y="2802096"/>
            <a:ext cx="2542292" cy="2454998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534" y="98108"/>
            <a:ext cx="11578167" cy="9255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700" dirty="0"/>
              <a:t>TKG Insights and Expertise Support New Client Marketing Models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3CF68C-4047-254C-B361-7DB7D4ECF4A0}"/>
              </a:ext>
            </a:extLst>
          </p:cNvPr>
          <p:cNvSpPr/>
          <p:nvPr/>
        </p:nvSpPr>
        <p:spPr>
          <a:xfrm>
            <a:off x="3317117" y="1092200"/>
            <a:ext cx="2542302" cy="3546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00" b="1" cap="all" spc="113" dirty="0"/>
              <a:t>payer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AF718F-8F90-2E4D-9867-59A089DF8793}"/>
              </a:ext>
            </a:extLst>
          </p:cNvPr>
          <p:cNvSpPr/>
          <p:nvPr/>
        </p:nvSpPr>
        <p:spPr>
          <a:xfrm>
            <a:off x="3329482" y="3723964"/>
            <a:ext cx="2542302" cy="3546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00" b="1" cap="all" spc="113" dirty="0"/>
              <a:t>Health system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15769A-84E3-CB40-9DB1-4AA4113FFBB9}"/>
              </a:ext>
            </a:extLst>
          </p:cNvPr>
          <p:cNvSpPr/>
          <p:nvPr/>
        </p:nvSpPr>
        <p:spPr>
          <a:xfrm>
            <a:off x="6433240" y="2318673"/>
            <a:ext cx="2542302" cy="3546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00" b="1" cap="all" spc="113" dirty="0"/>
              <a:t>government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15769A-84E3-CB40-9DB1-4AA4113FFBB9}"/>
              </a:ext>
            </a:extLst>
          </p:cNvPr>
          <p:cNvSpPr/>
          <p:nvPr/>
        </p:nvSpPr>
        <p:spPr>
          <a:xfrm>
            <a:off x="189315" y="2805824"/>
            <a:ext cx="2542302" cy="354695"/>
          </a:xfrm>
          <a:prstGeom prst="rect">
            <a:avLst/>
          </a:prstGeom>
          <a:solidFill>
            <a:srgbClr val="827E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00" b="1" cap="all" spc="113" dirty="0"/>
              <a:t>Life sciences</a:t>
            </a:r>
          </a:p>
        </p:txBody>
      </p:sp>
      <p:pic>
        <p:nvPicPr>
          <p:cNvPr id="9" name="Picture 12" descr="mage result for blue cross of louisian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657" y="1514234"/>
            <a:ext cx="1232915" cy="83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edars-Sinai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5789" y="4516669"/>
            <a:ext cx="1703301" cy="30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mage result for cms 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0104"/>
          <a:stretch/>
        </p:blipFill>
        <p:spPr bwMode="auto">
          <a:xfrm>
            <a:off x="7156610" y="2878279"/>
            <a:ext cx="1052415" cy="41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3C2C8C0-2E14-4EDC-815C-F13C15EC3701}"/>
              </a:ext>
            </a:extLst>
          </p:cNvPr>
          <p:cNvSpPr txBox="1"/>
          <p:nvPr/>
        </p:nvSpPr>
        <p:spPr>
          <a:xfrm>
            <a:off x="3328041" y="2323482"/>
            <a:ext cx="2520454" cy="1115690"/>
          </a:xfrm>
          <a:prstGeom prst="rect">
            <a:avLst/>
          </a:prstGeom>
          <a:noFill/>
          <a:ln w="19050">
            <a:noFill/>
          </a:ln>
        </p:spPr>
        <p:txBody>
          <a:bodyPr wrap="square" lIns="182880" rIns="91440" rtlCol="0">
            <a:spAutoFit/>
          </a:bodyPr>
          <a:lstStyle/>
          <a:p>
            <a:pPr>
              <a:spcAft>
                <a:spcPts val="300"/>
              </a:spcAft>
              <a:buClr>
                <a:srgbClr val="FF6E2E"/>
              </a:buClr>
              <a:buSzPct val="70000"/>
            </a:pPr>
            <a:r>
              <a:rPr lang="en-US" sz="1100" dirty="0">
                <a:ea typeface="Arial" charset="0"/>
                <a:cs typeface="Arial" charset="0"/>
              </a:rPr>
              <a:t>Quality payment program strategy and design</a:t>
            </a:r>
          </a:p>
          <a:p>
            <a:pPr marL="171450" indent="-135450">
              <a:spcAft>
                <a:spcPts val="300"/>
              </a:spcAft>
              <a:buClr>
                <a:schemeClr val="accent2"/>
              </a:buClr>
              <a:buSzPct val="100000"/>
              <a:buFont typeface="Arial" charset="0"/>
              <a:buChar char="•"/>
            </a:pPr>
            <a:r>
              <a:rPr lang="en-US" sz="1050" i="1" dirty="0">
                <a:ea typeface="Arial" charset="0"/>
                <a:cs typeface="Arial" charset="0"/>
              </a:rPr>
              <a:t>Results: $41 million net savings in year one, sustained clinical quality improvement, improved provider satisfaction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CE4C8F-0B66-48FA-BE9A-A4D67F34822B}"/>
              </a:ext>
            </a:extLst>
          </p:cNvPr>
          <p:cNvSpPr txBox="1"/>
          <p:nvPr/>
        </p:nvSpPr>
        <p:spPr>
          <a:xfrm>
            <a:off x="6461068" y="3352307"/>
            <a:ext cx="2537268" cy="2115964"/>
          </a:xfrm>
          <a:prstGeom prst="rect">
            <a:avLst/>
          </a:prstGeom>
          <a:noFill/>
          <a:ln w="19050">
            <a:noFill/>
          </a:ln>
        </p:spPr>
        <p:txBody>
          <a:bodyPr wrap="square" lIns="182880" rIns="91440" rtlCol="0">
            <a:spAutoFit/>
          </a:bodyPr>
          <a:lstStyle>
            <a:defPPr>
              <a:defRPr lang="en-US"/>
            </a:defPPr>
            <a:lvl1pPr marL="171450" indent="-171450">
              <a:spcAft>
                <a:spcPts val="300"/>
              </a:spcAft>
              <a:buClr>
                <a:srgbClr val="FF6E2E"/>
              </a:buClr>
              <a:buSzPct val="70000"/>
              <a:buFont typeface="Arial" charset="0"/>
              <a:buChar char="•"/>
              <a:defRPr sz="1100">
                <a:ea typeface="Arial" charset="0"/>
                <a:cs typeface="Arial" charset="0"/>
              </a:defRPr>
            </a:lvl1pPr>
          </a:lstStyle>
          <a:p>
            <a:pPr marL="0" indent="0">
              <a:buNone/>
            </a:pPr>
            <a:r>
              <a:rPr lang="en-US" dirty="0"/>
              <a:t>National practice transformation model strategy and implementation</a:t>
            </a:r>
          </a:p>
          <a:p>
            <a:pPr indent="-135450">
              <a:buClr>
                <a:schemeClr val="accent2"/>
              </a:buClr>
              <a:buSzPct val="100000"/>
            </a:pPr>
            <a:r>
              <a:rPr lang="en-US" sz="1050" i="1" dirty="0"/>
              <a:t>Results: 4,500 providers engaged, quality measure improvement in 170,000 patients, $98 million cost savings</a:t>
            </a:r>
            <a:endParaRPr lang="en-US" dirty="0"/>
          </a:p>
          <a:p>
            <a:pPr marL="0" indent="0">
              <a:spcBef>
                <a:spcPts val="300"/>
              </a:spcBef>
              <a:buNone/>
            </a:pPr>
            <a:r>
              <a:rPr lang="en-US" dirty="0"/>
              <a:t>Network of Quality Improvement and Innovation Contractors (NQIIC) awardee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dirty="0"/>
              <a:t>Oncology Care Model implementation partner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C2C8C0-2E14-4EDC-815C-F13C15EC3701}"/>
              </a:ext>
            </a:extLst>
          </p:cNvPr>
          <p:cNvSpPr txBox="1"/>
          <p:nvPr/>
        </p:nvSpPr>
        <p:spPr>
          <a:xfrm>
            <a:off x="3341401" y="4919467"/>
            <a:ext cx="2520454" cy="1146468"/>
          </a:xfrm>
          <a:prstGeom prst="rect">
            <a:avLst/>
          </a:prstGeom>
          <a:noFill/>
          <a:ln w="19050">
            <a:noFill/>
          </a:ln>
        </p:spPr>
        <p:txBody>
          <a:bodyPr wrap="square" lIns="182880" rIns="91440" rtlCol="0">
            <a:spAutoFit/>
          </a:bodyPr>
          <a:lstStyle/>
          <a:p>
            <a:pPr>
              <a:spcAft>
                <a:spcPts val="300"/>
              </a:spcAft>
              <a:buClr>
                <a:srgbClr val="FF6E2E"/>
              </a:buClr>
              <a:buSzPct val="70000"/>
            </a:pPr>
            <a:r>
              <a:rPr lang="en-US" sz="1100" dirty="0">
                <a:ea typeface="Arial" charset="0"/>
                <a:cs typeface="Arial" charset="0"/>
              </a:rPr>
              <a:t>Health system population, health organization design, strategic program analysis, and financial impact model</a:t>
            </a:r>
          </a:p>
          <a:p>
            <a:pPr>
              <a:spcAft>
                <a:spcPts val="300"/>
              </a:spcAft>
              <a:buClr>
                <a:srgbClr val="FF6E2E"/>
              </a:buClr>
              <a:buSzPct val="70000"/>
            </a:pPr>
            <a:r>
              <a:rPr lang="en-US" sz="1100" dirty="0">
                <a:ea typeface="Arial" charset="0"/>
                <a:cs typeface="Arial" charset="0"/>
              </a:rPr>
              <a:t>Clinical program design for high-risk populations </a:t>
            </a:r>
          </a:p>
        </p:txBody>
      </p:sp>
      <p:pic>
        <p:nvPicPr>
          <p:cNvPr id="1026" name="Picture 2" descr="ealthier Patients, Happier Providers, Lower Costs: Quality Blue's ...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67326" y="1606408"/>
            <a:ext cx="620113" cy="55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3C2C8C0-2E14-4EDC-815C-F13C15EC3701}"/>
              </a:ext>
            </a:extLst>
          </p:cNvPr>
          <p:cNvSpPr txBox="1"/>
          <p:nvPr/>
        </p:nvSpPr>
        <p:spPr>
          <a:xfrm>
            <a:off x="147251" y="3248331"/>
            <a:ext cx="2646487" cy="1808187"/>
          </a:xfrm>
          <a:prstGeom prst="rect">
            <a:avLst/>
          </a:prstGeom>
          <a:noFill/>
          <a:ln w="19050">
            <a:noFill/>
          </a:ln>
        </p:spPr>
        <p:txBody>
          <a:bodyPr wrap="square" lIns="182880" rIns="91440" rtlCol="0">
            <a:spAutoFit/>
          </a:bodyPr>
          <a:lstStyle/>
          <a:p>
            <a:pPr>
              <a:spcAft>
                <a:spcPts val="300"/>
              </a:spcAft>
              <a:buClr>
                <a:srgbClr val="FF6E2E"/>
              </a:buClr>
              <a:buSzPct val="70000"/>
            </a:pPr>
            <a:r>
              <a:rPr lang="en-US" sz="1100" dirty="0">
                <a:ea typeface="Arial" charset="0"/>
                <a:cs typeface="Arial" charset="0"/>
              </a:rPr>
              <a:t>Agency of Record – Market Access (Payer and Health Systems)</a:t>
            </a:r>
          </a:p>
          <a:p>
            <a:pPr>
              <a:spcAft>
                <a:spcPts val="300"/>
              </a:spcAft>
              <a:buClr>
                <a:srgbClr val="FF6E2E"/>
              </a:buClr>
              <a:buSzPct val="70000"/>
            </a:pPr>
            <a:r>
              <a:rPr lang="en-US" sz="1100" dirty="0">
                <a:ea typeface="Arial" charset="0"/>
                <a:cs typeface="Arial" charset="0"/>
              </a:rPr>
              <a:t>Strategic Partner – HCP Marketing </a:t>
            </a:r>
          </a:p>
          <a:p>
            <a:pPr>
              <a:spcAft>
                <a:spcPts val="300"/>
              </a:spcAft>
              <a:buClr>
                <a:srgbClr val="FF6E2E"/>
              </a:buClr>
              <a:buSzPct val="70000"/>
            </a:pPr>
            <a:r>
              <a:rPr lang="en-US" sz="1100" dirty="0">
                <a:ea typeface="Arial" charset="0"/>
                <a:cs typeface="Arial" charset="0"/>
              </a:rPr>
              <a:t>Government Affairs </a:t>
            </a:r>
          </a:p>
          <a:p>
            <a:pPr>
              <a:spcAft>
                <a:spcPts val="300"/>
              </a:spcAft>
              <a:buClr>
                <a:srgbClr val="FF6E2E"/>
              </a:buClr>
              <a:buSzPct val="70000"/>
            </a:pPr>
            <a:r>
              <a:rPr lang="en-US" sz="1100" dirty="0">
                <a:ea typeface="Arial" charset="0"/>
                <a:cs typeface="Arial" charset="0"/>
              </a:rPr>
              <a:t>RWE Generation and Demonstration Projects </a:t>
            </a:r>
          </a:p>
          <a:p>
            <a:pPr>
              <a:spcAft>
                <a:spcPts val="300"/>
              </a:spcAft>
              <a:buClr>
                <a:srgbClr val="FF6E2E"/>
              </a:buClr>
              <a:buSzPct val="70000"/>
            </a:pPr>
            <a:r>
              <a:rPr lang="en-US" sz="1100" dirty="0">
                <a:ea typeface="Arial" charset="0"/>
                <a:cs typeface="Arial" charset="0"/>
              </a:rPr>
              <a:t>Multi-Cultural Marketing  - Consumer </a:t>
            </a:r>
          </a:p>
          <a:p>
            <a:pPr>
              <a:spcAft>
                <a:spcPts val="300"/>
              </a:spcAft>
              <a:buClr>
                <a:srgbClr val="FF6E2E"/>
              </a:buClr>
              <a:buSzPct val="70000"/>
            </a:pPr>
            <a:r>
              <a:rPr lang="en-US" sz="1100" dirty="0">
                <a:ea typeface="Arial" charset="0"/>
                <a:cs typeface="Arial" charset="0"/>
              </a:rPr>
              <a:t>Strategic Customer Engagement </a:t>
            </a:r>
            <a:br>
              <a:rPr lang="en-US" sz="1100" dirty="0">
                <a:ea typeface="Arial" charset="0"/>
                <a:cs typeface="Arial" charset="0"/>
              </a:rPr>
            </a:br>
            <a:r>
              <a:rPr lang="en-US" sz="1100" dirty="0">
                <a:ea typeface="Arial" charset="0"/>
                <a:cs typeface="Arial" charset="0"/>
              </a:rPr>
              <a:t>Partner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453198" y="1635635"/>
            <a:ext cx="2542302" cy="2365188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C15769A-84E3-CB40-9DB1-4AA4113FFBB9}"/>
              </a:ext>
            </a:extLst>
          </p:cNvPr>
          <p:cNvSpPr/>
          <p:nvPr/>
        </p:nvSpPr>
        <p:spPr>
          <a:xfrm>
            <a:off x="9453198" y="1639363"/>
            <a:ext cx="2542302" cy="35469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00" b="1" cap="all" spc="113" dirty="0"/>
              <a:t>TECHNOLOGY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462587" y="4212481"/>
            <a:ext cx="2542302" cy="1255790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C15769A-84E3-CB40-9DB1-4AA4113FFBB9}"/>
              </a:ext>
            </a:extLst>
          </p:cNvPr>
          <p:cNvSpPr/>
          <p:nvPr/>
        </p:nvSpPr>
        <p:spPr>
          <a:xfrm>
            <a:off x="9453198" y="4202657"/>
            <a:ext cx="2542302" cy="3546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00" b="1" cap="all" spc="113" dirty="0"/>
              <a:t>employer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3C2C8C0-2E14-4EDC-815C-F13C15EC3701}"/>
              </a:ext>
            </a:extLst>
          </p:cNvPr>
          <p:cNvSpPr txBox="1"/>
          <p:nvPr/>
        </p:nvSpPr>
        <p:spPr>
          <a:xfrm>
            <a:off x="9466007" y="2756332"/>
            <a:ext cx="2578742" cy="1038746"/>
          </a:xfrm>
          <a:prstGeom prst="rect">
            <a:avLst/>
          </a:prstGeom>
          <a:noFill/>
          <a:ln w="19050">
            <a:noFill/>
          </a:ln>
        </p:spPr>
        <p:txBody>
          <a:bodyPr wrap="square" lIns="182880" rIns="91440" rtlCol="0">
            <a:spAutoFit/>
          </a:bodyPr>
          <a:lstStyle/>
          <a:p>
            <a:pPr>
              <a:spcAft>
                <a:spcPts val="300"/>
              </a:spcAft>
              <a:buClr>
                <a:srgbClr val="FF6E2E"/>
              </a:buClr>
              <a:buSzPct val="70000"/>
            </a:pPr>
            <a:r>
              <a:rPr lang="en-US" sz="1100" dirty="0">
                <a:ea typeface="Arial" charset="0"/>
                <a:cs typeface="Arial" charset="0"/>
              </a:rPr>
              <a:t>Community paramedicine payer contracting strategy and value model</a:t>
            </a:r>
          </a:p>
          <a:p>
            <a:pPr marL="171450" lvl="0" indent="-135450">
              <a:spcAft>
                <a:spcPts val="300"/>
              </a:spcAft>
              <a:buClr>
                <a:schemeClr val="accent2"/>
              </a:buClr>
              <a:buSzPct val="100000"/>
              <a:buFont typeface="Arial" charset="0"/>
              <a:buChar char="•"/>
            </a:pPr>
            <a:r>
              <a:rPr lang="en-US" sz="1050" i="1" dirty="0">
                <a:solidFill>
                  <a:srgbClr val="333333"/>
                </a:solidFill>
                <a:ea typeface="Arial" charset="0"/>
                <a:cs typeface="Arial" charset="0"/>
              </a:rPr>
              <a:t>Results: Payer contract execution with 8 plans</a:t>
            </a:r>
            <a:endParaRPr lang="en-US" sz="1050" dirty="0">
              <a:solidFill>
                <a:srgbClr val="333333"/>
              </a:solidFill>
              <a:ea typeface="Arial" charset="0"/>
              <a:cs typeface="Arial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buClr>
                <a:srgbClr val="FF6E2E"/>
              </a:buClr>
              <a:buSzPct val="70000"/>
            </a:pPr>
            <a:r>
              <a:rPr lang="en-US" sz="1100" dirty="0">
                <a:solidFill>
                  <a:srgbClr val="333333"/>
                </a:solidFill>
                <a:ea typeface="Arial" charset="0"/>
                <a:cs typeface="Arial" charset="0"/>
              </a:rPr>
              <a:t>CCM partnership implementation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C2C8C0-2E14-4EDC-815C-F13C15EC3701}"/>
              </a:ext>
            </a:extLst>
          </p:cNvPr>
          <p:cNvSpPr txBox="1"/>
          <p:nvPr/>
        </p:nvSpPr>
        <p:spPr>
          <a:xfrm>
            <a:off x="9410285" y="4742889"/>
            <a:ext cx="2543252" cy="623248"/>
          </a:xfrm>
          <a:prstGeom prst="rect">
            <a:avLst/>
          </a:prstGeom>
          <a:noFill/>
          <a:ln w="19050">
            <a:noFill/>
          </a:ln>
        </p:spPr>
        <p:txBody>
          <a:bodyPr wrap="square" lIns="182880" rIns="91440" rtlCol="0">
            <a:spAutoFit/>
          </a:bodyPr>
          <a:lstStyle/>
          <a:p>
            <a:pPr>
              <a:spcAft>
                <a:spcPts val="300"/>
              </a:spcAft>
              <a:buClr>
                <a:srgbClr val="FF6E2E"/>
              </a:buClr>
              <a:buSzPct val="70000"/>
            </a:pPr>
            <a:r>
              <a:rPr lang="en-US" sz="1100" dirty="0">
                <a:ea typeface="Arial" charset="0"/>
                <a:cs typeface="Arial" charset="0"/>
              </a:rPr>
              <a:t>V-BID implementation strategy</a:t>
            </a:r>
          </a:p>
          <a:p>
            <a:pPr marL="171450" indent="-135450">
              <a:spcAft>
                <a:spcPts val="300"/>
              </a:spcAft>
              <a:buClr>
                <a:schemeClr val="accent2"/>
              </a:buClr>
              <a:buSzPct val="100000"/>
              <a:buFont typeface="Arial" charset="0"/>
              <a:buChar char="•"/>
            </a:pPr>
            <a:r>
              <a:rPr lang="en-US" sz="1050" i="1" dirty="0">
                <a:ea typeface="Arial" charset="0"/>
                <a:cs typeface="Arial" charset="0"/>
              </a:rPr>
              <a:t>Results: Successful employer plan rollout</a:t>
            </a:r>
          </a:p>
        </p:txBody>
      </p:sp>
      <p:pic>
        <p:nvPicPr>
          <p:cNvPr id="1030" name="Picture 6" descr="eady Responders to Provide At-Home Care for Patients and ...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07413" y="2117216"/>
            <a:ext cx="1177411" cy="36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reHarmony - Current Openings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3429" y="2392842"/>
            <a:ext cx="1141019" cy="31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Arc 33">
            <a:extLst>
              <a:ext uri="{FF2B5EF4-FFF2-40B4-BE49-F238E27FC236}">
                <a16:creationId xmlns:a16="http://schemas.microsoft.com/office/drawing/2014/main" id="{34DB7E58-51F5-5A4A-BA6B-826EC639645E}"/>
              </a:ext>
            </a:extLst>
          </p:cNvPr>
          <p:cNvSpPr/>
          <p:nvPr/>
        </p:nvSpPr>
        <p:spPr>
          <a:xfrm rot="4890294">
            <a:off x="-1314090" y="2133774"/>
            <a:ext cx="3635543" cy="3635543"/>
          </a:xfrm>
          <a:prstGeom prst="arc">
            <a:avLst>
              <a:gd name="adj1" fmla="val 19907775"/>
              <a:gd name="adj2" fmla="val 1522700"/>
            </a:avLst>
          </a:prstGeom>
          <a:ln w="28575" cap="rnd">
            <a:solidFill>
              <a:schemeClr val="accent4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0DB2EBD5-A68A-4848-8407-B2179C2D3719}"/>
              </a:ext>
            </a:extLst>
          </p:cNvPr>
          <p:cNvSpPr/>
          <p:nvPr/>
        </p:nvSpPr>
        <p:spPr>
          <a:xfrm rot="12427139">
            <a:off x="1456438" y="1425504"/>
            <a:ext cx="4560978" cy="3984036"/>
          </a:xfrm>
          <a:prstGeom prst="arc">
            <a:avLst>
              <a:gd name="adj1" fmla="val 21091763"/>
              <a:gd name="adj2" fmla="val 2876320"/>
            </a:avLst>
          </a:prstGeom>
          <a:ln w="28575" cap="rnd">
            <a:solidFill>
              <a:schemeClr val="accent4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39D8232B-F1BA-DD4C-9EDB-DC4F029E5267}"/>
              </a:ext>
            </a:extLst>
          </p:cNvPr>
          <p:cNvSpPr/>
          <p:nvPr/>
        </p:nvSpPr>
        <p:spPr>
          <a:xfrm rot="12427139">
            <a:off x="7756524" y="1089867"/>
            <a:ext cx="2932926" cy="2789175"/>
          </a:xfrm>
          <a:prstGeom prst="arc">
            <a:avLst>
              <a:gd name="adj1" fmla="val 20806627"/>
              <a:gd name="adj2" fmla="val 6504753"/>
            </a:avLst>
          </a:prstGeom>
          <a:ln w="28575" cap="rnd">
            <a:solidFill>
              <a:schemeClr val="accent4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578C7DD8-40B3-6745-B305-0FECBEF7509E}"/>
              </a:ext>
            </a:extLst>
          </p:cNvPr>
          <p:cNvSpPr/>
          <p:nvPr/>
        </p:nvSpPr>
        <p:spPr>
          <a:xfrm rot="6109107">
            <a:off x="10134159" y="2394707"/>
            <a:ext cx="3635543" cy="3635543"/>
          </a:xfrm>
          <a:prstGeom prst="arc">
            <a:avLst>
              <a:gd name="adj1" fmla="val 20393802"/>
              <a:gd name="adj2" fmla="val 1832732"/>
            </a:avLst>
          </a:prstGeom>
          <a:ln w="28575" cap="rnd">
            <a:solidFill>
              <a:schemeClr val="accent4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A1BCCF-D763-0F46-A0E1-D0FF7C3F91CD}"/>
              </a:ext>
            </a:extLst>
          </p:cNvPr>
          <p:cNvCxnSpPr>
            <a:cxnSpLocks/>
          </p:cNvCxnSpPr>
          <p:nvPr/>
        </p:nvCxnSpPr>
        <p:spPr>
          <a:xfrm>
            <a:off x="4620543" y="3618395"/>
            <a:ext cx="0" cy="153728"/>
          </a:xfrm>
          <a:prstGeom prst="line">
            <a:avLst/>
          </a:prstGeom>
          <a:ln w="31750" cap="rnd">
            <a:solidFill>
              <a:schemeClr val="accent4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2A355E4-20B3-E94D-9517-4516B30E4FE0}"/>
              </a:ext>
            </a:extLst>
          </p:cNvPr>
          <p:cNvCxnSpPr>
            <a:cxnSpLocks/>
          </p:cNvCxnSpPr>
          <p:nvPr/>
        </p:nvCxnSpPr>
        <p:spPr>
          <a:xfrm flipH="1">
            <a:off x="5969001" y="3997953"/>
            <a:ext cx="390089" cy="0"/>
          </a:xfrm>
          <a:prstGeom prst="line">
            <a:avLst/>
          </a:prstGeom>
          <a:ln w="31750" cap="rnd">
            <a:solidFill>
              <a:schemeClr val="accent4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C7AFD96-FCCB-964F-B07C-959C76EB7FF7}"/>
              </a:ext>
            </a:extLst>
          </p:cNvPr>
          <p:cNvCxnSpPr>
            <a:cxnSpLocks/>
          </p:cNvCxnSpPr>
          <p:nvPr/>
        </p:nvCxnSpPr>
        <p:spPr>
          <a:xfrm>
            <a:off x="10271535" y="4119621"/>
            <a:ext cx="0" cy="153728"/>
          </a:xfrm>
          <a:prstGeom prst="line">
            <a:avLst/>
          </a:prstGeom>
          <a:ln w="31750" cap="rnd">
            <a:solidFill>
              <a:schemeClr val="accent4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2825AED0-7B50-4CE2-8243-651888E4C5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9193" y="4165482"/>
            <a:ext cx="1589841" cy="30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4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0CBE5296-6695-9444-B17B-C40E9D49226A}"/>
              </a:ext>
            </a:extLst>
          </p:cNvPr>
          <p:cNvSpPr/>
          <p:nvPr/>
        </p:nvSpPr>
        <p:spPr>
          <a:xfrm>
            <a:off x="8610750" y="2409935"/>
            <a:ext cx="2503715" cy="250371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Deployment of key interventions and scaled adoption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AD8A2553-5E5B-F845-8980-A52E7F0A9773}"/>
              </a:ext>
            </a:extLst>
          </p:cNvPr>
          <p:cNvSpPr/>
          <p:nvPr/>
        </p:nvSpPr>
        <p:spPr>
          <a:xfrm>
            <a:off x="7646894" y="3200400"/>
            <a:ext cx="1129552" cy="992663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D25260E-D160-0745-AD7B-413153DCCD91}"/>
              </a:ext>
            </a:extLst>
          </p:cNvPr>
          <p:cNvSpPr/>
          <p:nvPr/>
        </p:nvSpPr>
        <p:spPr>
          <a:xfrm>
            <a:off x="4402362" y="2004988"/>
            <a:ext cx="3383485" cy="3383485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1645920" rtlCol="0" anchor="ctr"/>
          <a:lstStyle/>
          <a:p>
            <a:pPr lvl="0" algn="ctr"/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DBD73FE-5C0C-6045-B27A-35A115A8D6BB}"/>
              </a:ext>
            </a:extLst>
          </p:cNvPr>
          <p:cNvSpPr/>
          <p:nvPr/>
        </p:nvSpPr>
        <p:spPr>
          <a:xfrm>
            <a:off x="3693458" y="3200400"/>
            <a:ext cx="860610" cy="992663"/>
          </a:xfrm>
          <a:prstGeom prst="rightArrow">
            <a:avLst>
              <a:gd name="adj1" fmla="val 44581"/>
              <a:gd name="adj2" fmla="val 50000"/>
            </a:avLst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ross 7">
            <a:extLst>
              <a:ext uri="{FF2B5EF4-FFF2-40B4-BE49-F238E27FC236}">
                <a16:creationId xmlns:a16="http://schemas.microsoft.com/office/drawing/2014/main" id="{A31A8E3A-197B-E64D-8AA9-7CE2F49B37A0}"/>
              </a:ext>
            </a:extLst>
          </p:cNvPr>
          <p:cNvSpPr/>
          <p:nvPr/>
        </p:nvSpPr>
        <p:spPr>
          <a:xfrm>
            <a:off x="2482544" y="3457553"/>
            <a:ext cx="430305" cy="430305"/>
          </a:xfrm>
          <a:prstGeom prst="plus">
            <a:avLst>
              <a:gd name="adj" fmla="val 375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82D0AF4-5D4F-0D4D-9C64-D7CE2B89844B}"/>
              </a:ext>
            </a:extLst>
          </p:cNvPr>
          <p:cNvSpPr/>
          <p:nvPr/>
        </p:nvSpPr>
        <p:spPr>
          <a:xfrm>
            <a:off x="1590602" y="1249831"/>
            <a:ext cx="2203208" cy="2203208"/>
          </a:xfrm>
          <a:prstGeom prst="ellipse">
            <a:avLst/>
          </a:prstGeom>
          <a:solidFill>
            <a:schemeClr val="accent1"/>
          </a:solidFill>
          <a:ln w="349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/>
            <a:r>
              <a:rPr lang="en-US" sz="1400" b="1" dirty="0"/>
              <a:t>Underrecognized </a:t>
            </a:r>
            <a:r>
              <a:rPr lang="en-US" sz="1400" dirty="0"/>
              <a:t>disease state impacting a </a:t>
            </a:r>
            <a:r>
              <a:rPr lang="en-US" sz="1400" b="1" dirty="0"/>
              <a:t>significant </a:t>
            </a:r>
            <a:r>
              <a:rPr lang="en-US" sz="1400" dirty="0"/>
              <a:t>population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EC8DE08-1B08-A141-96B6-706AB4BF6327}"/>
              </a:ext>
            </a:extLst>
          </p:cNvPr>
          <p:cNvSpPr/>
          <p:nvPr/>
        </p:nvSpPr>
        <p:spPr>
          <a:xfrm>
            <a:off x="1587128" y="3903622"/>
            <a:ext cx="2203208" cy="2203208"/>
          </a:xfrm>
          <a:prstGeom prst="ellipse">
            <a:avLst/>
          </a:prstGeom>
          <a:solidFill>
            <a:schemeClr val="accent2"/>
          </a:solidFill>
          <a:ln w="349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/>
            <a:r>
              <a:rPr lang="en-US" sz="1400" dirty="0"/>
              <a:t>Robust </a:t>
            </a:r>
            <a:r>
              <a:rPr lang="en-US" sz="1400" b="1" dirty="0"/>
              <a:t>clinical pipeline </a:t>
            </a:r>
            <a:r>
              <a:rPr lang="en-US" sz="1400" dirty="0"/>
              <a:t>and burgeoning </a:t>
            </a:r>
            <a:r>
              <a:rPr lang="en-US" sz="1400" b="1" dirty="0"/>
              <a:t>market development </a:t>
            </a:r>
            <a:r>
              <a:rPr lang="en-US" sz="1400" dirty="0"/>
              <a:t>opportunity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8F131A9-1B22-BE4B-8D2A-6E3D44EE2C7C}"/>
              </a:ext>
            </a:extLst>
          </p:cNvPr>
          <p:cNvSpPr/>
          <p:nvPr/>
        </p:nvSpPr>
        <p:spPr>
          <a:xfrm>
            <a:off x="7992085" y="4661880"/>
            <a:ext cx="3707546" cy="296996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1"/>
            </a:solidFill>
          </a:ln>
        </p:spPr>
        <p:txBody>
          <a:bodyPr wrap="none" anchor="ctr">
            <a:no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Preferred relationships with leading experts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5E1AC5C-EDD4-4C47-AEE6-4ACFCEEE6545}"/>
              </a:ext>
            </a:extLst>
          </p:cNvPr>
          <p:cNvSpPr/>
          <p:nvPr/>
        </p:nvSpPr>
        <p:spPr>
          <a:xfrm>
            <a:off x="7992085" y="4953105"/>
            <a:ext cx="3707546" cy="296996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1"/>
            </a:solidFill>
          </a:ln>
        </p:spPr>
        <p:txBody>
          <a:bodyPr wrap="none" anchor="ctr">
            <a:no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Privileged disease state insight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F4E3BFC-1474-6246-A8E5-5B0AC33A51BC}"/>
              </a:ext>
            </a:extLst>
          </p:cNvPr>
          <p:cNvSpPr/>
          <p:nvPr/>
        </p:nvSpPr>
        <p:spPr>
          <a:xfrm>
            <a:off x="7992085" y="5239975"/>
            <a:ext cx="3707546" cy="296996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1"/>
            </a:solidFill>
          </a:ln>
        </p:spPr>
        <p:txBody>
          <a:bodyPr wrap="none" anchor="ctr">
            <a:no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Health system evidence generation &amp; proof of concept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7FEFCC4-76DF-4210-91D2-5E25627F29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184" y="3300485"/>
            <a:ext cx="2416258" cy="7924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ACD7210-7B52-4848-8811-D2B576A0C5A6}"/>
              </a:ext>
            </a:extLst>
          </p:cNvPr>
          <p:cNvSpPr txBox="1"/>
          <p:nvPr/>
        </p:nvSpPr>
        <p:spPr>
          <a:xfrm>
            <a:off x="2778369" y="6529754"/>
            <a:ext cx="731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CONFIDENTIAL &amp; PROPRIETARY – DO NOT DISTRIBUTE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377A21-C545-4E3D-8039-C1C5F1B5246F}"/>
              </a:ext>
            </a:extLst>
          </p:cNvPr>
          <p:cNvSpPr txBox="1"/>
          <p:nvPr/>
        </p:nvSpPr>
        <p:spPr>
          <a:xfrm>
            <a:off x="502920" y="286839"/>
            <a:ext cx="110756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dirty="0"/>
              <a:t>TKG Networks of Excellence are a Powerful Vehicle for Market Development </a:t>
            </a:r>
          </a:p>
        </p:txBody>
      </p:sp>
    </p:spTree>
    <p:extLst>
      <p:ext uri="{BB962C8B-B14F-4D97-AF65-F5344CB8AC3E}">
        <p14:creationId xmlns:p14="http://schemas.microsoft.com/office/powerpoint/2010/main" val="286909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6162" y="340271"/>
            <a:ext cx="11102986" cy="925512"/>
          </a:xfrm>
        </p:spPr>
        <p:txBody>
          <a:bodyPr/>
          <a:lstStyle/>
          <a:p>
            <a:r>
              <a:rPr lang="en-US" dirty="0"/>
              <a:t>Network of Excellence/Workgroup Journey:</a:t>
            </a:r>
            <a:br>
              <a:rPr lang="en-US" dirty="0"/>
            </a:br>
            <a:r>
              <a:rPr lang="en-US" sz="2000" i="1" dirty="0">
                <a:solidFill>
                  <a:schemeClr val="accent1"/>
                </a:solidFill>
              </a:rPr>
              <a:t>Answer Fundamental Questions to Inform TKG’s Strategy &amp; Enable K.I.S.S. Execution</a:t>
            </a:r>
          </a:p>
        </p:txBody>
      </p:sp>
      <p:sp>
        <p:nvSpPr>
          <p:cNvPr id="29" name="Pentagon 28">
            <a:extLst>
              <a:ext uri="{FF2B5EF4-FFF2-40B4-BE49-F238E27FC236}">
                <a16:creationId xmlns:a16="http://schemas.microsoft.com/office/drawing/2014/main" id="{E7C22668-CA53-1D4F-8FE0-3A845068CFF5}"/>
              </a:ext>
            </a:extLst>
          </p:cNvPr>
          <p:cNvSpPr/>
          <p:nvPr/>
        </p:nvSpPr>
        <p:spPr>
          <a:xfrm>
            <a:off x="466162" y="1459067"/>
            <a:ext cx="6676423" cy="561913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spc="300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F0174E-7B6D-EC4E-AE24-B65CE85360EA}"/>
              </a:ext>
            </a:extLst>
          </p:cNvPr>
          <p:cNvSpPr/>
          <p:nvPr/>
        </p:nvSpPr>
        <p:spPr>
          <a:xfrm>
            <a:off x="466163" y="1431440"/>
            <a:ext cx="47531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schemeClr val="bg1"/>
                </a:solidFill>
              </a:rPr>
              <a:t>What is the impact of Networks of Excellence and Workgroups on our business?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158131-C9F5-6948-BCAE-E061268D515F}"/>
              </a:ext>
            </a:extLst>
          </p:cNvPr>
          <p:cNvSpPr txBox="1"/>
          <p:nvPr/>
        </p:nvSpPr>
        <p:spPr>
          <a:xfrm>
            <a:off x="7142585" y="931619"/>
            <a:ext cx="86470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dirty="0">
                <a:solidFill>
                  <a:srgbClr val="FF6E2E"/>
                </a:solidFill>
              </a:rPr>
              <a:t>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D4E83F-2C75-4F42-AA1F-EDEF1A6D2955}"/>
              </a:ext>
            </a:extLst>
          </p:cNvPr>
          <p:cNvSpPr txBox="1"/>
          <p:nvPr/>
        </p:nvSpPr>
        <p:spPr>
          <a:xfrm>
            <a:off x="8323825" y="4004522"/>
            <a:ext cx="2493102" cy="251579"/>
          </a:xfrm>
          <a:prstGeom prst="rect">
            <a:avLst/>
          </a:prstGeom>
          <a:solidFill>
            <a:schemeClr val="accent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000" b="1" spc="300" dirty="0">
                <a:solidFill>
                  <a:schemeClr val="bg1"/>
                </a:solidFill>
              </a:rPr>
              <a:t>ONCOLOGY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42F4950-3521-F94C-83D8-F1E8BA3970DF}"/>
              </a:ext>
            </a:extLst>
          </p:cNvPr>
          <p:cNvSpPr txBox="1"/>
          <p:nvPr/>
        </p:nvSpPr>
        <p:spPr>
          <a:xfrm>
            <a:off x="8723128" y="4317620"/>
            <a:ext cx="2468479" cy="252337"/>
          </a:xfrm>
          <a:prstGeom prst="rect">
            <a:avLst/>
          </a:prstGeom>
          <a:solidFill>
            <a:srgbClr val="00B050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000" b="1" spc="300" dirty="0">
                <a:solidFill>
                  <a:schemeClr val="bg1"/>
                </a:solidFill>
              </a:rPr>
              <a:t>CKD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6054F84-AB51-BE4F-B3FE-6FD3FC4BDB4E}"/>
              </a:ext>
            </a:extLst>
          </p:cNvPr>
          <p:cNvSpPr txBox="1"/>
          <p:nvPr/>
        </p:nvSpPr>
        <p:spPr>
          <a:xfrm>
            <a:off x="9524269" y="4649984"/>
            <a:ext cx="2482763" cy="25157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000" b="1" spc="300" dirty="0">
                <a:solidFill>
                  <a:schemeClr val="bg1"/>
                </a:solidFill>
              </a:rPr>
              <a:t>BEHAVIORAL HEALTH</a:t>
            </a:r>
          </a:p>
        </p:txBody>
      </p:sp>
      <p:sp>
        <p:nvSpPr>
          <p:cNvPr id="50" name="Pentagon 31">
            <a:extLst>
              <a:ext uri="{FF2B5EF4-FFF2-40B4-BE49-F238E27FC236}">
                <a16:creationId xmlns:a16="http://schemas.microsoft.com/office/drawing/2014/main" id="{4334C50A-E403-471D-9627-86CF28A90DF9}"/>
              </a:ext>
            </a:extLst>
          </p:cNvPr>
          <p:cNvSpPr/>
          <p:nvPr/>
        </p:nvSpPr>
        <p:spPr>
          <a:xfrm>
            <a:off x="8365071" y="5314883"/>
            <a:ext cx="3434168" cy="369329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pPr algn="ctr"/>
            <a:endParaRPr lang="en-US" sz="1400" b="1" spc="300" dirty="0">
              <a:solidFill>
                <a:schemeClr val="bg1"/>
              </a:solidFill>
            </a:endParaRPr>
          </a:p>
        </p:txBody>
      </p:sp>
      <p:sp>
        <p:nvSpPr>
          <p:cNvPr id="49" name="Pentagon 30">
            <a:extLst>
              <a:ext uri="{FF2B5EF4-FFF2-40B4-BE49-F238E27FC236}">
                <a16:creationId xmlns:a16="http://schemas.microsoft.com/office/drawing/2014/main" id="{F4C1DDC3-E89A-4795-831F-56E4F1B9F811}"/>
              </a:ext>
            </a:extLst>
          </p:cNvPr>
          <p:cNvSpPr/>
          <p:nvPr/>
        </p:nvSpPr>
        <p:spPr>
          <a:xfrm>
            <a:off x="5569636" y="5314880"/>
            <a:ext cx="3176432" cy="369332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spc="300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E1C63F7-81E2-9242-A4C6-461EFCA08B91}"/>
              </a:ext>
            </a:extLst>
          </p:cNvPr>
          <p:cNvSpPr txBox="1"/>
          <p:nvPr/>
        </p:nvSpPr>
        <p:spPr>
          <a:xfrm>
            <a:off x="9695726" y="5296256"/>
            <a:ext cx="104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300" dirty="0">
                <a:solidFill>
                  <a:schemeClr val="bg1"/>
                </a:solidFill>
              </a:rPr>
              <a:t>2021</a:t>
            </a:r>
          </a:p>
        </p:txBody>
      </p:sp>
      <p:sp>
        <p:nvSpPr>
          <p:cNvPr id="54" name="Pentagon 30">
            <a:extLst>
              <a:ext uri="{FF2B5EF4-FFF2-40B4-BE49-F238E27FC236}">
                <a16:creationId xmlns:a16="http://schemas.microsoft.com/office/drawing/2014/main" id="{BC3779DA-E510-488B-81F5-26D935FA0E48}"/>
              </a:ext>
            </a:extLst>
          </p:cNvPr>
          <p:cNvSpPr/>
          <p:nvPr/>
        </p:nvSpPr>
        <p:spPr>
          <a:xfrm>
            <a:off x="2445997" y="5314880"/>
            <a:ext cx="3339016" cy="369332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spc="300" dirty="0">
              <a:solidFill>
                <a:schemeClr val="bg1"/>
              </a:solidFill>
            </a:endParaRPr>
          </a:p>
        </p:txBody>
      </p:sp>
      <p:sp>
        <p:nvSpPr>
          <p:cNvPr id="51" name="Pentagon 29">
            <a:extLst>
              <a:ext uri="{FF2B5EF4-FFF2-40B4-BE49-F238E27FC236}">
                <a16:creationId xmlns:a16="http://schemas.microsoft.com/office/drawing/2014/main" id="{5F6318DE-28EB-41E0-A2B2-BBBF717B6EAC}"/>
              </a:ext>
            </a:extLst>
          </p:cNvPr>
          <p:cNvSpPr/>
          <p:nvPr/>
        </p:nvSpPr>
        <p:spPr>
          <a:xfrm>
            <a:off x="466162" y="5302180"/>
            <a:ext cx="2497186" cy="381492"/>
          </a:xfrm>
          <a:prstGeom prst="homePlate">
            <a:avLst/>
          </a:prstGeom>
          <a:solidFill>
            <a:srgbClr val="FF6E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spc="3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E8A535-88AF-4846-80E7-FC0C487152D8}"/>
              </a:ext>
            </a:extLst>
          </p:cNvPr>
          <p:cNvSpPr txBox="1"/>
          <p:nvPr/>
        </p:nvSpPr>
        <p:spPr>
          <a:xfrm>
            <a:off x="479715" y="5296256"/>
            <a:ext cx="2185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300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FA7B918-2788-43DD-B157-15FFB3CD030C}"/>
              </a:ext>
            </a:extLst>
          </p:cNvPr>
          <p:cNvSpPr txBox="1"/>
          <p:nvPr/>
        </p:nvSpPr>
        <p:spPr>
          <a:xfrm>
            <a:off x="3261412" y="5296256"/>
            <a:ext cx="2185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300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8525ED4-92EB-416F-AB62-7BF95B52CBC4}"/>
              </a:ext>
            </a:extLst>
          </p:cNvPr>
          <p:cNvSpPr txBox="1"/>
          <p:nvPr/>
        </p:nvSpPr>
        <p:spPr>
          <a:xfrm>
            <a:off x="6043109" y="5285457"/>
            <a:ext cx="2185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300" dirty="0">
                <a:solidFill>
                  <a:schemeClr val="bg1"/>
                </a:solidFill>
              </a:rPr>
              <a:t>2020</a:t>
            </a:r>
          </a:p>
        </p:txBody>
      </p:sp>
      <p:pic>
        <p:nvPicPr>
          <p:cNvPr id="57" name="Picture 56" descr="Logo, company name&#10;&#10;Description automatically generated">
            <a:extLst>
              <a:ext uri="{FF2B5EF4-FFF2-40B4-BE49-F238E27FC236}">
                <a16:creationId xmlns:a16="http://schemas.microsoft.com/office/drawing/2014/main" id="{1F1384A2-3417-4F37-8AFA-98BB0CD4A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95" y="2527623"/>
            <a:ext cx="1042735" cy="7837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8" name="Picture 1" descr="page1image8597488">
            <a:extLst>
              <a:ext uri="{FF2B5EF4-FFF2-40B4-BE49-F238E27FC236}">
                <a16:creationId xmlns:a16="http://schemas.microsoft.com/office/drawing/2014/main" id="{2C1D8FC8-F229-415D-A526-33BE8D677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226" y="2846405"/>
            <a:ext cx="2856288" cy="3078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7389DFF-FF7B-4ED2-B696-C9B80260EC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1709" y="2360203"/>
            <a:ext cx="2677079" cy="38787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D6750751-FC5F-416E-A0BC-884273CD6925}"/>
              </a:ext>
            </a:extLst>
          </p:cNvPr>
          <p:cNvSpPr/>
          <p:nvPr/>
        </p:nvSpPr>
        <p:spPr>
          <a:xfrm>
            <a:off x="5959315" y="3281120"/>
            <a:ext cx="2493102" cy="60682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pc="300" dirty="0"/>
              <a:t>HOSPITAL SYSTEM EXECUTIVE BOARD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D4C8077-A2FC-449D-A168-188950126F5C}"/>
              </a:ext>
            </a:extLst>
          </p:cNvPr>
          <p:cNvSpPr/>
          <p:nvPr/>
        </p:nvSpPr>
        <p:spPr>
          <a:xfrm>
            <a:off x="8007290" y="1452526"/>
            <a:ext cx="2468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spc="300" dirty="0">
                <a:solidFill>
                  <a:schemeClr val="accent1"/>
                </a:solidFill>
              </a:rPr>
              <a:t>CENTERS OF EXCELLENCE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C036C4-A568-4DC8-92F7-7044BF065ADC}"/>
              </a:ext>
            </a:extLst>
          </p:cNvPr>
          <p:cNvSpPr/>
          <p:nvPr/>
        </p:nvSpPr>
        <p:spPr>
          <a:xfrm>
            <a:off x="1034238" y="5810983"/>
            <a:ext cx="3339016" cy="40011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200" b="1" dirty="0">
                <a:solidFill>
                  <a:schemeClr val="bg1"/>
                </a:solidFill>
              </a:rPr>
              <a:t>Impact and advance health care </a:t>
            </a:r>
          </a:p>
          <a:p>
            <a:pPr lvl="0" algn="ctr"/>
            <a:r>
              <a:rPr lang="en-US" sz="1200" b="1" dirty="0">
                <a:solidFill>
                  <a:schemeClr val="bg1"/>
                </a:solidFill>
              </a:rPr>
              <a:t>and payment reformation  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B570E40E-B7B3-4682-84F9-75009B59AC02}"/>
              </a:ext>
            </a:extLst>
          </p:cNvPr>
          <p:cNvSpPr/>
          <p:nvPr/>
        </p:nvSpPr>
        <p:spPr>
          <a:xfrm>
            <a:off x="4599041" y="5810983"/>
            <a:ext cx="3339016" cy="40011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200" b="1">
                <a:solidFill>
                  <a:schemeClr val="bg1"/>
                </a:solidFill>
              </a:rPr>
              <a:t>Represent significant </a:t>
            </a:r>
          </a:p>
          <a:p>
            <a:pPr lvl="0" algn="ctr"/>
            <a:r>
              <a:rPr lang="en-US" sz="1200" b="1">
                <a:solidFill>
                  <a:schemeClr val="bg1"/>
                </a:solidFill>
              </a:rPr>
              <a:t>business opportunities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D5AC088C-0EBF-4ECB-A544-8648AAAB5144}"/>
              </a:ext>
            </a:extLst>
          </p:cNvPr>
          <p:cNvSpPr/>
          <p:nvPr/>
        </p:nvSpPr>
        <p:spPr>
          <a:xfrm>
            <a:off x="8163844" y="5813852"/>
            <a:ext cx="3339016" cy="40011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Drive innovation amongst 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multiple stakeholders  </a:t>
            </a:r>
          </a:p>
        </p:txBody>
      </p:sp>
    </p:spTree>
    <p:extLst>
      <p:ext uri="{BB962C8B-B14F-4D97-AF65-F5344CB8AC3E}">
        <p14:creationId xmlns:p14="http://schemas.microsoft.com/office/powerpoint/2010/main" val="418886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846E4CC-38A4-4FBD-9942-C203C3DFAA09}"/>
              </a:ext>
            </a:extLst>
          </p:cNvPr>
          <p:cNvCxnSpPr>
            <a:stCxn id="148" idx="2"/>
          </p:cNvCxnSpPr>
          <p:nvPr/>
        </p:nvCxnSpPr>
        <p:spPr>
          <a:xfrm flipH="1">
            <a:off x="8177595" y="1585620"/>
            <a:ext cx="347126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5" name="Picture 124" descr="VA Health Care - Defining Excellence in the 21st Century">
            <a:extLst>
              <a:ext uri="{FF2B5EF4-FFF2-40B4-BE49-F238E27FC236}">
                <a16:creationId xmlns:a16="http://schemas.microsoft.com/office/drawing/2014/main" id="{C4DBC510-C91D-5044-B24A-8EBFAFBEE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4896" y="3850409"/>
            <a:ext cx="969963" cy="27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AD4A0425-615D-6C45-8F61-110A9948B1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5565" y="5685515"/>
            <a:ext cx="654301" cy="403408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51E6BBD8-35C6-1246-8452-151F221B22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0898" y="1459213"/>
            <a:ext cx="1093883" cy="271541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E1220C42-BD6D-404D-8BD0-9279904AC08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5252" y="4198664"/>
            <a:ext cx="652038" cy="39358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A5120B8-177A-0242-A232-894E08D26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763" y="19565"/>
            <a:ext cx="10521504" cy="925512"/>
          </a:xfrm>
        </p:spPr>
        <p:txBody>
          <a:bodyPr/>
          <a:lstStyle/>
          <a:p>
            <a:r>
              <a:rPr lang="en-US" spc="-30" dirty="0">
                <a:latin typeface="+mj-lt"/>
              </a:rPr>
              <a:t>NOE’s </a:t>
            </a:r>
            <a:r>
              <a:rPr lang="en-US" dirty="0"/>
              <a:t>Build a Framework Supporting Healthcare Transformation</a:t>
            </a:r>
            <a:endParaRPr lang="en-US" spc="-3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D861C09-6FAC-1446-B654-38621832CD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68295" y="1686317"/>
            <a:ext cx="6520282" cy="3987035"/>
          </a:xfrm>
          <a:prstGeom prst="rect">
            <a:avLst/>
          </a:prstGeom>
        </p:spPr>
      </p:pic>
      <p:pic>
        <p:nvPicPr>
          <p:cNvPr id="50" name="Picture 4" descr="Image result for premier gpo">
            <a:extLst>
              <a:ext uri="{FF2B5EF4-FFF2-40B4-BE49-F238E27FC236}">
                <a16:creationId xmlns:a16="http://schemas.microsoft.com/office/drawing/2014/main" id="{D2708F14-BEEE-8B40-95C4-F605615FD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060" y="4422090"/>
            <a:ext cx="614159" cy="33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3">
            <a:extLst>
              <a:ext uri="{FF2B5EF4-FFF2-40B4-BE49-F238E27FC236}">
                <a16:creationId xmlns:a16="http://schemas.microsoft.com/office/drawing/2014/main" id="{5FCD1B48-CF12-A74E-A0A0-264C080328CA}"/>
              </a:ext>
            </a:extLst>
          </p:cNvPr>
          <p:cNvSpPr/>
          <p:nvPr/>
        </p:nvSpPr>
        <p:spPr>
          <a:xfrm rot="16200000">
            <a:off x="8702949" y="3467985"/>
            <a:ext cx="568300" cy="1671811"/>
          </a:xfrm>
          <a:custGeom>
            <a:avLst/>
            <a:gdLst>
              <a:gd name="connsiteX0" fmla="*/ 0 w 1552377"/>
              <a:gd name="connsiteY0" fmla="*/ 0 h 1635471"/>
              <a:gd name="connsiteX1" fmla="*/ 1552377 w 1552377"/>
              <a:gd name="connsiteY1" fmla="*/ 0 h 1635471"/>
              <a:gd name="connsiteX2" fmla="*/ 1552377 w 1552377"/>
              <a:gd name="connsiteY2" fmla="*/ 1635471 h 1635471"/>
              <a:gd name="connsiteX3" fmla="*/ 0 w 1552377"/>
              <a:gd name="connsiteY3" fmla="*/ 1635471 h 1635471"/>
              <a:gd name="connsiteX4" fmla="*/ 0 w 1552377"/>
              <a:gd name="connsiteY4" fmla="*/ 0 h 1635471"/>
              <a:gd name="connsiteX0" fmla="*/ 1552377 w 1643817"/>
              <a:gd name="connsiteY0" fmla="*/ 1635471 h 1726911"/>
              <a:gd name="connsiteX1" fmla="*/ 0 w 1643817"/>
              <a:gd name="connsiteY1" fmla="*/ 1635471 h 1726911"/>
              <a:gd name="connsiteX2" fmla="*/ 0 w 1643817"/>
              <a:gd name="connsiteY2" fmla="*/ 0 h 1726911"/>
              <a:gd name="connsiteX3" fmla="*/ 1552377 w 1643817"/>
              <a:gd name="connsiteY3" fmla="*/ 0 h 1726911"/>
              <a:gd name="connsiteX4" fmla="*/ 1643817 w 1643817"/>
              <a:gd name="connsiteY4" fmla="*/ 1726911 h 1726911"/>
              <a:gd name="connsiteX0" fmla="*/ 0 w 1643817"/>
              <a:gd name="connsiteY0" fmla="*/ 1635471 h 1726911"/>
              <a:gd name="connsiteX1" fmla="*/ 0 w 1643817"/>
              <a:gd name="connsiteY1" fmla="*/ 0 h 1726911"/>
              <a:gd name="connsiteX2" fmla="*/ 1552377 w 1643817"/>
              <a:gd name="connsiteY2" fmla="*/ 0 h 1726911"/>
              <a:gd name="connsiteX3" fmla="*/ 1643817 w 1643817"/>
              <a:gd name="connsiteY3" fmla="*/ 1726911 h 1726911"/>
              <a:gd name="connsiteX0" fmla="*/ 0 w 1552377"/>
              <a:gd name="connsiteY0" fmla="*/ 1635471 h 1635471"/>
              <a:gd name="connsiteX1" fmla="*/ 0 w 1552377"/>
              <a:gd name="connsiteY1" fmla="*/ 0 h 1635471"/>
              <a:gd name="connsiteX2" fmla="*/ 1552377 w 1552377"/>
              <a:gd name="connsiteY2" fmla="*/ 0 h 1635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2377" h="1635471">
                <a:moveTo>
                  <a:pt x="0" y="1635471"/>
                </a:moveTo>
                <a:lnTo>
                  <a:pt x="0" y="0"/>
                </a:lnTo>
                <a:lnTo>
                  <a:pt x="1552377" y="0"/>
                </a:lnTo>
              </a:path>
            </a:pathLst>
          </a:custGeom>
          <a:noFill/>
          <a:ln w="12700">
            <a:solidFill>
              <a:schemeClr val="accent2"/>
            </a:solidFill>
            <a:tail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8" name="Picture 2" descr="Image result for mount sinai health system">
            <a:extLst>
              <a:ext uri="{FF2B5EF4-FFF2-40B4-BE49-F238E27FC236}">
                <a16:creationId xmlns:a16="http://schemas.microsoft.com/office/drawing/2014/main" id="{8BF9BD7F-E7D9-EC43-A7EB-4995F9CEFF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05" b="35439"/>
          <a:stretch/>
        </p:blipFill>
        <p:spPr bwMode="auto">
          <a:xfrm>
            <a:off x="9735007" y="1667515"/>
            <a:ext cx="916637" cy="28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53">
            <a:extLst>
              <a:ext uri="{FF2B5EF4-FFF2-40B4-BE49-F238E27FC236}">
                <a16:creationId xmlns:a16="http://schemas.microsoft.com/office/drawing/2014/main" id="{9331FFCD-DFD2-C141-8A57-FCBA893FA082}"/>
              </a:ext>
            </a:extLst>
          </p:cNvPr>
          <p:cNvSpPr/>
          <p:nvPr/>
        </p:nvSpPr>
        <p:spPr>
          <a:xfrm>
            <a:off x="8921805" y="1850472"/>
            <a:ext cx="901200" cy="1062061"/>
          </a:xfrm>
          <a:custGeom>
            <a:avLst/>
            <a:gdLst>
              <a:gd name="connsiteX0" fmla="*/ 0 w 1552377"/>
              <a:gd name="connsiteY0" fmla="*/ 0 h 1635471"/>
              <a:gd name="connsiteX1" fmla="*/ 1552377 w 1552377"/>
              <a:gd name="connsiteY1" fmla="*/ 0 h 1635471"/>
              <a:gd name="connsiteX2" fmla="*/ 1552377 w 1552377"/>
              <a:gd name="connsiteY2" fmla="*/ 1635471 h 1635471"/>
              <a:gd name="connsiteX3" fmla="*/ 0 w 1552377"/>
              <a:gd name="connsiteY3" fmla="*/ 1635471 h 1635471"/>
              <a:gd name="connsiteX4" fmla="*/ 0 w 1552377"/>
              <a:gd name="connsiteY4" fmla="*/ 0 h 1635471"/>
              <a:gd name="connsiteX0" fmla="*/ 1552377 w 1643817"/>
              <a:gd name="connsiteY0" fmla="*/ 1635471 h 1726911"/>
              <a:gd name="connsiteX1" fmla="*/ 0 w 1643817"/>
              <a:gd name="connsiteY1" fmla="*/ 1635471 h 1726911"/>
              <a:gd name="connsiteX2" fmla="*/ 0 w 1643817"/>
              <a:gd name="connsiteY2" fmla="*/ 0 h 1726911"/>
              <a:gd name="connsiteX3" fmla="*/ 1552377 w 1643817"/>
              <a:gd name="connsiteY3" fmla="*/ 0 h 1726911"/>
              <a:gd name="connsiteX4" fmla="*/ 1643817 w 1643817"/>
              <a:gd name="connsiteY4" fmla="*/ 1726911 h 1726911"/>
              <a:gd name="connsiteX0" fmla="*/ 0 w 1643817"/>
              <a:gd name="connsiteY0" fmla="*/ 1635471 h 1726911"/>
              <a:gd name="connsiteX1" fmla="*/ 0 w 1643817"/>
              <a:gd name="connsiteY1" fmla="*/ 0 h 1726911"/>
              <a:gd name="connsiteX2" fmla="*/ 1552377 w 1643817"/>
              <a:gd name="connsiteY2" fmla="*/ 0 h 1726911"/>
              <a:gd name="connsiteX3" fmla="*/ 1643817 w 1643817"/>
              <a:gd name="connsiteY3" fmla="*/ 1726911 h 1726911"/>
              <a:gd name="connsiteX0" fmla="*/ 0 w 1552377"/>
              <a:gd name="connsiteY0" fmla="*/ 1635471 h 1635471"/>
              <a:gd name="connsiteX1" fmla="*/ 0 w 1552377"/>
              <a:gd name="connsiteY1" fmla="*/ 0 h 1635471"/>
              <a:gd name="connsiteX2" fmla="*/ 1552377 w 1552377"/>
              <a:gd name="connsiteY2" fmla="*/ 0 h 1635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2377" h="1635471">
                <a:moveTo>
                  <a:pt x="0" y="1635471"/>
                </a:moveTo>
                <a:lnTo>
                  <a:pt x="0" y="0"/>
                </a:lnTo>
                <a:lnTo>
                  <a:pt x="1552377" y="0"/>
                </a:lnTo>
              </a:path>
            </a:pathLst>
          </a:custGeom>
          <a:noFill/>
          <a:ln w="12700">
            <a:solidFill>
              <a:schemeClr val="accent2"/>
            </a:solidFill>
            <a:headEnd type="oval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6" name="Picture 12" descr="Image result for valley health system">
            <a:extLst>
              <a:ext uri="{FF2B5EF4-FFF2-40B4-BE49-F238E27FC236}">
                <a16:creationId xmlns:a16="http://schemas.microsoft.com/office/drawing/2014/main" id="{6F986670-1EBA-7F42-B200-BE08ADF73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112" y="3042184"/>
            <a:ext cx="578938" cy="27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1A29670-58D4-2141-9023-83098E199A5E}"/>
              </a:ext>
            </a:extLst>
          </p:cNvPr>
          <p:cNvCxnSpPr>
            <a:cxnSpLocks/>
          </p:cNvCxnSpPr>
          <p:nvPr/>
        </p:nvCxnSpPr>
        <p:spPr>
          <a:xfrm flipH="1">
            <a:off x="8857177" y="3172645"/>
            <a:ext cx="965828" cy="0"/>
          </a:xfrm>
          <a:prstGeom prst="line">
            <a:avLst/>
          </a:prstGeom>
          <a:ln w="12700">
            <a:solidFill>
              <a:schemeClr val="accent2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Picture 16" descr="Image result for geisinger logo">
            <a:extLst>
              <a:ext uri="{FF2B5EF4-FFF2-40B4-BE49-F238E27FC236}">
                <a16:creationId xmlns:a16="http://schemas.microsoft.com/office/drawing/2014/main" id="{C36879A5-F1AE-3745-A707-F799AEA0D1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7" b="32336"/>
          <a:stretch/>
        </p:blipFill>
        <p:spPr bwMode="auto">
          <a:xfrm>
            <a:off x="10209149" y="3504809"/>
            <a:ext cx="793314" cy="20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124">
            <a:extLst>
              <a:ext uri="{FF2B5EF4-FFF2-40B4-BE49-F238E27FC236}">
                <a16:creationId xmlns:a16="http://schemas.microsoft.com/office/drawing/2014/main" id="{3ABCFE75-BCE7-CC41-AF2E-05BD19B63F24}"/>
              </a:ext>
            </a:extLst>
          </p:cNvPr>
          <p:cNvSpPr/>
          <p:nvPr/>
        </p:nvSpPr>
        <p:spPr>
          <a:xfrm>
            <a:off x="8658090" y="3241026"/>
            <a:ext cx="1529863" cy="408494"/>
          </a:xfrm>
          <a:custGeom>
            <a:avLst/>
            <a:gdLst>
              <a:gd name="connsiteX0" fmla="*/ 0 w 665313"/>
              <a:gd name="connsiteY0" fmla="*/ 0 h 665313"/>
              <a:gd name="connsiteX1" fmla="*/ 665313 w 665313"/>
              <a:gd name="connsiteY1" fmla="*/ 0 h 665313"/>
              <a:gd name="connsiteX2" fmla="*/ 665313 w 665313"/>
              <a:gd name="connsiteY2" fmla="*/ 665313 h 665313"/>
              <a:gd name="connsiteX3" fmla="*/ 0 w 665313"/>
              <a:gd name="connsiteY3" fmla="*/ 665313 h 665313"/>
              <a:gd name="connsiteX4" fmla="*/ 0 w 665313"/>
              <a:gd name="connsiteY4" fmla="*/ 0 h 665313"/>
              <a:gd name="connsiteX0" fmla="*/ 665313 w 756753"/>
              <a:gd name="connsiteY0" fmla="*/ 0 h 665313"/>
              <a:gd name="connsiteX1" fmla="*/ 665313 w 756753"/>
              <a:gd name="connsiteY1" fmla="*/ 665313 h 665313"/>
              <a:gd name="connsiteX2" fmla="*/ 0 w 756753"/>
              <a:gd name="connsiteY2" fmla="*/ 665313 h 665313"/>
              <a:gd name="connsiteX3" fmla="*/ 0 w 756753"/>
              <a:gd name="connsiteY3" fmla="*/ 0 h 665313"/>
              <a:gd name="connsiteX4" fmla="*/ 756753 w 756753"/>
              <a:gd name="connsiteY4" fmla="*/ 91440 h 665313"/>
              <a:gd name="connsiteX0" fmla="*/ 1466698 w 1466698"/>
              <a:gd name="connsiteY0" fmla="*/ 0 h 665313"/>
              <a:gd name="connsiteX1" fmla="*/ 1466698 w 1466698"/>
              <a:gd name="connsiteY1" fmla="*/ 665313 h 665313"/>
              <a:gd name="connsiteX2" fmla="*/ 801385 w 1466698"/>
              <a:gd name="connsiteY2" fmla="*/ 665313 h 665313"/>
              <a:gd name="connsiteX3" fmla="*/ 801385 w 1466698"/>
              <a:gd name="connsiteY3" fmla="*/ 0 h 665313"/>
              <a:gd name="connsiteX4" fmla="*/ 0 w 1466698"/>
              <a:gd name="connsiteY4" fmla="*/ 10973 h 665313"/>
              <a:gd name="connsiteX0" fmla="*/ 1466698 w 1466698"/>
              <a:gd name="connsiteY0" fmla="*/ 45779 h 711092"/>
              <a:gd name="connsiteX1" fmla="*/ 1466698 w 1466698"/>
              <a:gd name="connsiteY1" fmla="*/ 711092 h 711092"/>
              <a:gd name="connsiteX2" fmla="*/ 801385 w 1466698"/>
              <a:gd name="connsiteY2" fmla="*/ 711092 h 711092"/>
              <a:gd name="connsiteX3" fmla="*/ 801385 w 1466698"/>
              <a:gd name="connsiteY3" fmla="*/ 45779 h 711092"/>
              <a:gd name="connsiteX4" fmla="*/ 0 w 1466698"/>
              <a:gd name="connsiteY4" fmla="*/ 56752 h 711092"/>
              <a:gd name="connsiteX0" fmla="*/ 1466698 w 1466698"/>
              <a:gd name="connsiteY0" fmla="*/ 45779 h 711092"/>
              <a:gd name="connsiteX1" fmla="*/ 1466698 w 1466698"/>
              <a:gd name="connsiteY1" fmla="*/ 711092 h 711092"/>
              <a:gd name="connsiteX2" fmla="*/ 801385 w 1466698"/>
              <a:gd name="connsiteY2" fmla="*/ 711092 h 711092"/>
              <a:gd name="connsiteX3" fmla="*/ 801385 w 1466698"/>
              <a:gd name="connsiteY3" fmla="*/ 45779 h 711092"/>
              <a:gd name="connsiteX4" fmla="*/ 0 w 1466698"/>
              <a:gd name="connsiteY4" fmla="*/ 56752 h 711092"/>
              <a:gd name="connsiteX0" fmla="*/ 1466698 w 1466698"/>
              <a:gd name="connsiteY0" fmla="*/ 46905 h 712218"/>
              <a:gd name="connsiteX1" fmla="*/ 1466698 w 1466698"/>
              <a:gd name="connsiteY1" fmla="*/ 712218 h 712218"/>
              <a:gd name="connsiteX2" fmla="*/ 801385 w 1466698"/>
              <a:gd name="connsiteY2" fmla="*/ 712218 h 712218"/>
              <a:gd name="connsiteX3" fmla="*/ 801385 w 1466698"/>
              <a:gd name="connsiteY3" fmla="*/ 46905 h 712218"/>
              <a:gd name="connsiteX4" fmla="*/ 0 w 1466698"/>
              <a:gd name="connsiteY4" fmla="*/ 57878 h 712218"/>
              <a:gd name="connsiteX0" fmla="*/ 1466698 w 1466698"/>
              <a:gd name="connsiteY0" fmla="*/ 0 h 665313"/>
              <a:gd name="connsiteX1" fmla="*/ 1466698 w 1466698"/>
              <a:gd name="connsiteY1" fmla="*/ 665313 h 665313"/>
              <a:gd name="connsiteX2" fmla="*/ 801385 w 1466698"/>
              <a:gd name="connsiteY2" fmla="*/ 665313 h 665313"/>
              <a:gd name="connsiteX3" fmla="*/ 801385 w 1466698"/>
              <a:gd name="connsiteY3" fmla="*/ 0 h 665313"/>
              <a:gd name="connsiteX4" fmla="*/ 0 w 1466698"/>
              <a:gd name="connsiteY4" fmla="*/ 10973 h 665313"/>
              <a:gd name="connsiteX0" fmla="*/ 1466698 w 1466698"/>
              <a:gd name="connsiteY0" fmla="*/ 665313 h 665313"/>
              <a:gd name="connsiteX1" fmla="*/ 801385 w 1466698"/>
              <a:gd name="connsiteY1" fmla="*/ 665313 h 665313"/>
              <a:gd name="connsiteX2" fmla="*/ 801385 w 1466698"/>
              <a:gd name="connsiteY2" fmla="*/ 0 h 665313"/>
              <a:gd name="connsiteX3" fmla="*/ 0 w 1466698"/>
              <a:gd name="connsiteY3" fmla="*/ 10973 h 665313"/>
              <a:gd name="connsiteX0" fmla="*/ 1422806 w 1422806"/>
              <a:gd name="connsiteY0" fmla="*/ 665313 h 665313"/>
              <a:gd name="connsiteX1" fmla="*/ 757493 w 1422806"/>
              <a:gd name="connsiteY1" fmla="*/ 665313 h 665313"/>
              <a:gd name="connsiteX2" fmla="*/ 757493 w 1422806"/>
              <a:gd name="connsiteY2" fmla="*/ 0 h 665313"/>
              <a:gd name="connsiteX3" fmla="*/ 0 w 1422806"/>
              <a:gd name="connsiteY3" fmla="*/ 3657 h 66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2806" h="665313">
                <a:moveTo>
                  <a:pt x="1422806" y="665313"/>
                </a:moveTo>
                <a:lnTo>
                  <a:pt x="757493" y="665313"/>
                </a:lnTo>
                <a:lnTo>
                  <a:pt x="757493" y="0"/>
                </a:lnTo>
                <a:lnTo>
                  <a:pt x="0" y="3657"/>
                </a:lnTo>
              </a:path>
            </a:pathLst>
          </a:custGeom>
          <a:noFill/>
          <a:ln w="12700">
            <a:solidFill>
              <a:schemeClr val="accent2"/>
            </a:solidFill>
            <a:tail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2" name="Picture 41" descr="Nothing found for 2012 10 10 Its Flu Season Is A Flu Shot For You">
            <a:extLst>
              <a:ext uri="{FF2B5EF4-FFF2-40B4-BE49-F238E27FC236}">
                <a16:creationId xmlns:a16="http://schemas.microsoft.com/office/drawing/2014/main" id="{23FC105A-8259-7541-B92E-FED239729C2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69373" y="5580551"/>
            <a:ext cx="755538" cy="31555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Rectangle 53">
            <a:extLst>
              <a:ext uri="{FF2B5EF4-FFF2-40B4-BE49-F238E27FC236}">
                <a16:creationId xmlns:a16="http://schemas.microsoft.com/office/drawing/2014/main" id="{8D880A01-FB3A-3340-A092-5EC6518CE5AE}"/>
              </a:ext>
            </a:extLst>
          </p:cNvPr>
          <p:cNvSpPr/>
          <p:nvPr/>
        </p:nvSpPr>
        <p:spPr>
          <a:xfrm rot="16200000">
            <a:off x="8011071" y="3987961"/>
            <a:ext cx="926196" cy="2731592"/>
          </a:xfrm>
          <a:custGeom>
            <a:avLst/>
            <a:gdLst>
              <a:gd name="connsiteX0" fmla="*/ 0 w 1552377"/>
              <a:gd name="connsiteY0" fmla="*/ 0 h 1635471"/>
              <a:gd name="connsiteX1" fmla="*/ 1552377 w 1552377"/>
              <a:gd name="connsiteY1" fmla="*/ 0 h 1635471"/>
              <a:gd name="connsiteX2" fmla="*/ 1552377 w 1552377"/>
              <a:gd name="connsiteY2" fmla="*/ 1635471 h 1635471"/>
              <a:gd name="connsiteX3" fmla="*/ 0 w 1552377"/>
              <a:gd name="connsiteY3" fmla="*/ 1635471 h 1635471"/>
              <a:gd name="connsiteX4" fmla="*/ 0 w 1552377"/>
              <a:gd name="connsiteY4" fmla="*/ 0 h 1635471"/>
              <a:gd name="connsiteX0" fmla="*/ 1552377 w 1643817"/>
              <a:gd name="connsiteY0" fmla="*/ 1635471 h 1726911"/>
              <a:gd name="connsiteX1" fmla="*/ 0 w 1643817"/>
              <a:gd name="connsiteY1" fmla="*/ 1635471 h 1726911"/>
              <a:gd name="connsiteX2" fmla="*/ 0 w 1643817"/>
              <a:gd name="connsiteY2" fmla="*/ 0 h 1726911"/>
              <a:gd name="connsiteX3" fmla="*/ 1552377 w 1643817"/>
              <a:gd name="connsiteY3" fmla="*/ 0 h 1726911"/>
              <a:gd name="connsiteX4" fmla="*/ 1643817 w 1643817"/>
              <a:gd name="connsiteY4" fmla="*/ 1726911 h 1726911"/>
              <a:gd name="connsiteX0" fmla="*/ 0 w 1643817"/>
              <a:gd name="connsiteY0" fmla="*/ 1635471 h 1726911"/>
              <a:gd name="connsiteX1" fmla="*/ 0 w 1643817"/>
              <a:gd name="connsiteY1" fmla="*/ 0 h 1726911"/>
              <a:gd name="connsiteX2" fmla="*/ 1552377 w 1643817"/>
              <a:gd name="connsiteY2" fmla="*/ 0 h 1726911"/>
              <a:gd name="connsiteX3" fmla="*/ 1643817 w 1643817"/>
              <a:gd name="connsiteY3" fmla="*/ 1726911 h 1726911"/>
              <a:gd name="connsiteX0" fmla="*/ 0 w 1552377"/>
              <a:gd name="connsiteY0" fmla="*/ 1635471 h 1635471"/>
              <a:gd name="connsiteX1" fmla="*/ 0 w 1552377"/>
              <a:gd name="connsiteY1" fmla="*/ 0 h 1635471"/>
              <a:gd name="connsiteX2" fmla="*/ 1552377 w 1552377"/>
              <a:gd name="connsiteY2" fmla="*/ 0 h 1635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2377" h="1635471">
                <a:moveTo>
                  <a:pt x="0" y="1635471"/>
                </a:moveTo>
                <a:lnTo>
                  <a:pt x="0" y="0"/>
                </a:lnTo>
                <a:lnTo>
                  <a:pt x="1552377" y="0"/>
                </a:lnTo>
              </a:path>
            </a:pathLst>
          </a:custGeom>
          <a:noFill/>
          <a:ln w="12700">
            <a:solidFill>
              <a:schemeClr val="accent2"/>
            </a:solidFill>
            <a:tail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0" name="Picture 2" descr="Image result for intermountain healthcare">
            <a:extLst>
              <a:ext uri="{FF2B5EF4-FFF2-40B4-BE49-F238E27FC236}">
                <a16:creationId xmlns:a16="http://schemas.microsoft.com/office/drawing/2014/main" id="{83C486E0-EAB4-8345-8251-0B398E4DC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068" y="5323859"/>
            <a:ext cx="1268482" cy="63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CA2A3C0-A849-B641-83E6-DD689D25646B}"/>
              </a:ext>
            </a:extLst>
          </p:cNvPr>
          <p:cNvCxnSpPr/>
          <p:nvPr/>
        </p:nvCxnSpPr>
        <p:spPr>
          <a:xfrm>
            <a:off x="4589593" y="3517604"/>
            <a:ext cx="0" cy="1982291"/>
          </a:xfrm>
          <a:prstGeom prst="line">
            <a:avLst/>
          </a:prstGeom>
          <a:ln w="12700">
            <a:solidFill>
              <a:schemeClr val="accent2"/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8" descr="Image result for healthcare partners">
            <a:extLst>
              <a:ext uri="{FF2B5EF4-FFF2-40B4-BE49-F238E27FC236}">
                <a16:creationId xmlns:a16="http://schemas.microsoft.com/office/drawing/2014/main" id="{3204A6EC-FDAF-9B42-9AFA-B65A66D48F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6" b="34929"/>
          <a:stretch/>
        </p:blipFill>
        <p:spPr bwMode="auto">
          <a:xfrm>
            <a:off x="3010602" y="4488618"/>
            <a:ext cx="900426" cy="30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C678317-0115-5647-998D-B35C52776FDD}"/>
              </a:ext>
            </a:extLst>
          </p:cNvPr>
          <p:cNvCxnSpPr>
            <a:cxnSpLocks/>
          </p:cNvCxnSpPr>
          <p:nvPr/>
        </p:nvCxnSpPr>
        <p:spPr>
          <a:xfrm>
            <a:off x="3461833" y="3894150"/>
            <a:ext cx="0" cy="594468"/>
          </a:xfrm>
          <a:prstGeom prst="line">
            <a:avLst/>
          </a:prstGeom>
          <a:ln w="12700">
            <a:solidFill>
              <a:schemeClr val="accent2"/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6" descr="Image result for iowa clinic">
            <a:extLst>
              <a:ext uri="{FF2B5EF4-FFF2-40B4-BE49-F238E27FC236}">
                <a16:creationId xmlns:a16="http://schemas.microsoft.com/office/drawing/2014/main" id="{893C16B0-BE7B-BD4D-9610-6C164327D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832" y="1065995"/>
            <a:ext cx="941758" cy="3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42122D6F-DB01-DF4C-99A7-923FBAA9D0A2}"/>
              </a:ext>
            </a:extLst>
          </p:cNvPr>
          <p:cNvGrpSpPr/>
          <p:nvPr/>
        </p:nvGrpSpPr>
        <p:grpSpPr>
          <a:xfrm>
            <a:off x="8871925" y="2446882"/>
            <a:ext cx="1540496" cy="390528"/>
            <a:chOff x="8077691" y="2102350"/>
            <a:chExt cx="1540496" cy="390528"/>
          </a:xfrm>
        </p:grpSpPr>
        <p:pic>
          <p:nvPicPr>
            <p:cNvPr id="81" name="Picture 14" descr="Image result for caremount medical">
              <a:extLst>
                <a:ext uri="{FF2B5EF4-FFF2-40B4-BE49-F238E27FC236}">
                  <a16:creationId xmlns:a16="http://schemas.microsoft.com/office/drawing/2014/main" id="{702632C8-36B7-8748-B83F-92E4FE190D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04" b="31816"/>
            <a:stretch/>
          </p:blipFill>
          <p:spPr bwMode="auto">
            <a:xfrm>
              <a:off x="8820429" y="2102350"/>
              <a:ext cx="797758" cy="316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Rectangle 53">
              <a:extLst>
                <a:ext uri="{FF2B5EF4-FFF2-40B4-BE49-F238E27FC236}">
                  <a16:creationId xmlns:a16="http://schemas.microsoft.com/office/drawing/2014/main" id="{DBCC0834-9AD3-764E-80EC-865346E5787D}"/>
                </a:ext>
              </a:extLst>
            </p:cNvPr>
            <p:cNvSpPr/>
            <p:nvPr/>
          </p:nvSpPr>
          <p:spPr>
            <a:xfrm>
              <a:off x="8077691" y="2260428"/>
              <a:ext cx="759861" cy="232450"/>
            </a:xfrm>
            <a:custGeom>
              <a:avLst/>
              <a:gdLst>
                <a:gd name="connsiteX0" fmla="*/ 0 w 1552377"/>
                <a:gd name="connsiteY0" fmla="*/ 0 h 1635471"/>
                <a:gd name="connsiteX1" fmla="*/ 1552377 w 1552377"/>
                <a:gd name="connsiteY1" fmla="*/ 0 h 1635471"/>
                <a:gd name="connsiteX2" fmla="*/ 1552377 w 1552377"/>
                <a:gd name="connsiteY2" fmla="*/ 1635471 h 1635471"/>
                <a:gd name="connsiteX3" fmla="*/ 0 w 1552377"/>
                <a:gd name="connsiteY3" fmla="*/ 1635471 h 1635471"/>
                <a:gd name="connsiteX4" fmla="*/ 0 w 1552377"/>
                <a:gd name="connsiteY4" fmla="*/ 0 h 1635471"/>
                <a:gd name="connsiteX0" fmla="*/ 1552377 w 1643817"/>
                <a:gd name="connsiteY0" fmla="*/ 1635471 h 1726911"/>
                <a:gd name="connsiteX1" fmla="*/ 0 w 1643817"/>
                <a:gd name="connsiteY1" fmla="*/ 1635471 h 1726911"/>
                <a:gd name="connsiteX2" fmla="*/ 0 w 1643817"/>
                <a:gd name="connsiteY2" fmla="*/ 0 h 1726911"/>
                <a:gd name="connsiteX3" fmla="*/ 1552377 w 1643817"/>
                <a:gd name="connsiteY3" fmla="*/ 0 h 1726911"/>
                <a:gd name="connsiteX4" fmla="*/ 1643817 w 1643817"/>
                <a:gd name="connsiteY4" fmla="*/ 1726911 h 1726911"/>
                <a:gd name="connsiteX0" fmla="*/ 0 w 1643817"/>
                <a:gd name="connsiteY0" fmla="*/ 1635471 h 1726911"/>
                <a:gd name="connsiteX1" fmla="*/ 0 w 1643817"/>
                <a:gd name="connsiteY1" fmla="*/ 0 h 1726911"/>
                <a:gd name="connsiteX2" fmla="*/ 1552377 w 1643817"/>
                <a:gd name="connsiteY2" fmla="*/ 0 h 1726911"/>
                <a:gd name="connsiteX3" fmla="*/ 1643817 w 1643817"/>
                <a:gd name="connsiteY3" fmla="*/ 1726911 h 1726911"/>
                <a:gd name="connsiteX0" fmla="*/ 0 w 1552377"/>
                <a:gd name="connsiteY0" fmla="*/ 1635471 h 1635471"/>
                <a:gd name="connsiteX1" fmla="*/ 0 w 1552377"/>
                <a:gd name="connsiteY1" fmla="*/ 0 h 1635471"/>
                <a:gd name="connsiteX2" fmla="*/ 1552377 w 1552377"/>
                <a:gd name="connsiteY2" fmla="*/ 0 h 163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2377" h="1635471">
                  <a:moveTo>
                    <a:pt x="0" y="1635471"/>
                  </a:moveTo>
                  <a:lnTo>
                    <a:pt x="0" y="0"/>
                  </a:lnTo>
                  <a:lnTo>
                    <a:pt x="1552377" y="0"/>
                  </a:lnTo>
                </a:path>
              </a:pathLst>
            </a:custGeom>
            <a:noFill/>
            <a:ln w="12700">
              <a:solidFill>
                <a:schemeClr val="accent2"/>
              </a:solidFill>
              <a:headEnd type="oval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CF6DD46-A3F7-1046-916E-1D42D758420E}"/>
              </a:ext>
            </a:extLst>
          </p:cNvPr>
          <p:cNvGrpSpPr/>
          <p:nvPr/>
        </p:nvGrpSpPr>
        <p:grpSpPr>
          <a:xfrm>
            <a:off x="8014471" y="3354587"/>
            <a:ext cx="2327175" cy="902634"/>
            <a:chOff x="7220237" y="3010055"/>
            <a:chExt cx="2327175" cy="902634"/>
          </a:xfrm>
        </p:grpSpPr>
        <p:pic>
          <p:nvPicPr>
            <p:cNvPr id="79" name="Picture 10" descr="Image result for ohio health">
              <a:extLst>
                <a:ext uri="{FF2B5EF4-FFF2-40B4-BE49-F238E27FC236}">
                  <a16:creationId xmlns:a16="http://schemas.microsoft.com/office/drawing/2014/main" id="{37F4D0BD-8764-344A-84C0-CEBD4F6B53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8" t="25198" r="4139" b="28207"/>
            <a:stretch/>
          </p:blipFill>
          <p:spPr bwMode="auto">
            <a:xfrm>
              <a:off x="8649363" y="3678322"/>
              <a:ext cx="898049" cy="234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Rectangle 124">
              <a:extLst>
                <a:ext uri="{FF2B5EF4-FFF2-40B4-BE49-F238E27FC236}">
                  <a16:creationId xmlns:a16="http://schemas.microsoft.com/office/drawing/2014/main" id="{ECA6407E-4107-F646-B6D4-3263A1DAC721}"/>
                </a:ext>
              </a:extLst>
            </p:cNvPr>
            <p:cNvSpPr/>
            <p:nvPr/>
          </p:nvSpPr>
          <p:spPr>
            <a:xfrm>
              <a:off x="7220237" y="3010055"/>
              <a:ext cx="1445618" cy="796337"/>
            </a:xfrm>
            <a:custGeom>
              <a:avLst/>
              <a:gdLst>
                <a:gd name="connsiteX0" fmla="*/ 0 w 665313"/>
                <a:gd name="connsiteY0" fmla="*/ 0 h 665313"/>
                <a:gd name="connsiteX1" fmla="*/ 665313 w 665313"/>
                <a:gd name="connsiteY1" fmla="*/ 0 h 665313"/>
                <a:gd name="connsiteX2" fmla="*/ 665313 w 665313"/>
                <a:gd name="connsiteY2" fmla="*/ 665313 h 665313"/>
                <a:gd name="connsiteX3" fmla="*/ 0 w 665313"/>
                <a:gd name="connsiteY3" fmla="*/ 665313 h 665313"/>
                <a:gd name="connsiteX4" fmla="*/ 0 w 665313"/>
                <a:gd name="connsiteY4" fmla="*/ 0 h 665313"/>
                <a:gd name="connsiteX0" fmla="*/ 665313 w 756753"/>
                <a:gd name="connsiteY0" fmla="*/ 0 h 665313"/>
                <a:gd name="connsiteX1" fmla="*/ 665313 w 756753"/>
                <a:gd name="connsiteY1" fmla="*/ 665313 h 665313"/>
                <a:gd name="connsiteX2" fmla="*/ 0 w 756753"/>
                <a:gd name="connsiteY2" fmla="*/ 665313 h 665313"/>
                <a:gd name="connsiteX3" fmla="*/ 0 w 756753"/>
                <a:gd name="connsiteY3" fmla="*/ 0 h 665313"/>
                <a:gd name="connsiteX4" fmla="*/ 756753 w 756753"/>
                <a:gd name="connsiteY4" fmla="*/ 91440 h 665313"/>
                <a:gd name="connsiteX0" fmla="*/ 1466698 w 1466698"/>
                <a:gd name="connsiteY0" fmla="*/ 0 h 665313"/>
                <a:gd name="connsiteX1" fmla="*/ 1466698 w 1466698"/>
                <a:gd name="connsiteY1" fmla="*/ 665313 h 665313"/>
                <a:gd name="connsiteX2" fmla="*/ 801385 w 1466698"/>
                <a:gd name="connsiteY2" fmla="*/ 665313 h 665313"/>
                <a:gd name="connsiteX3" fmla="*/ 801385 w 1466698"/>
                <a:gd name="connsiteY3" fmla="*/ 0 h 665313"/>
                <a:gd name="connsiteX4" fmla="*/ 0 w 1466698"/>
                <a:gd name="connsiteY4" fmla="*/ 10973 h 665313"/>
                <a:gd name="connsiteX0" fmla="*/ 1466698 w 1466698"/>
                <a:gd name="connsiteY0" fmla="*/ 45779 h 711092"/>
                <a:gd name="connsiteX1" fmla="*/ 1466698 w 1466698"/>
                <a:gd name="connsiteY1" fmla="*/ 711092 h 711092"/>
                <a:gd name="connsiteX2" fmla="*/ 801385 w 1466698"/>
                <a:gd name="connsiteY2" fmla="*/ 711092 h 711092"/>
                <a:gd name="connsiteX3" fmla="*/ 801385 w 1466698"/>
                <a:gd name="connsiteY3" fmla="*/ 45779 h 711092"/>
                <a:gd name="connsiteX4" fmla="*/ 0 w 1466698"/>
                <a:gd name="connsiteY4" fmla="*/ 56752 h 711092"/>
                <a:gd name="connsiteX0" fmla="*/ 1466698 w 1466698"/>
                <a:gd name="connsiteY0" fmla="*/ 45779 h 711092"/>
                <a:gd name="connsiteX1" fmla="*/ 1466698 w 1466698"/>
                <a:gd name="connsiteY1" fmla="*/ 711092 h 711092"/>
                <a:gd name="connsiteX2" fmla="*/ 801385 w 1466698"/>
                <a:gd name="connsiteY2" fmla="*/ 711092 h 711092"/>
                <a:gd name="connsiteX3" fmla="*/ 801385 w 1466698"/>
                <a:gd name="connsiteY3" fmla="*/ 45779 h 711092"/>
                <a:gd name="connsiteX4" fmla="*/ 0 w 1466698"/>
                <a:gd name="connsiteY4" fmla="*/ 56752 h 711092"/>
                <a:gd name="connsiteX0" fmla="*/ 1466698 w 1466698"/>
                <a:gd name="connsiteY0" fmla="*/ 46905 h 712218"/>
                <a:gd name="connsiteX1" fmla="*/ 1466698 w 1466698"/>
                <a:gd name="connsiteY1" fmla="*/ 712218 h 712218"/>
                <a:gd name="connsiteX2" fmla="*/ 801385 w 1466698"/>
                <a:gd name="connsiteY2" fmla="*/ 712218 h 712218"/>
                <a:gd name="connsiteX3" fmla="*/ 801385 w 1466698"/>
                <a:gd name="connsiteY3" fmla="*/ 46905 h 712218"/>
                <a:gd name="connsiteX4" fmla="*/ 0 w 1466698"/>
                <a:gd name="connsiteY4" fmla="*/ 57878 h 712218"/>
                <a:gd name="connsiteX0" fmla="*/ 1466698 w 1466698"/>
                <a:gd name="connsiteY0" fmla="*/ 0 h 665313"/>
                <a:gd name="connsiteX1" fmla="*/ 1466698 w 1466698"/>
                <a:gd name="connsiteY1" fmla="*/ 665313 h 665313"/>
                <a:gd name="connsiteX2" fmla="*/ 801385 w 1466698"/>
                <a:gd name="connsiteY2" fmla="*/ 665313 h 665313"/>
                <a:gd name="connsiteX3" fmla="*/ 801385 w 1466698"/>
                <a:gd name="connsiteY3" fmla="*/ 0 h 665313"/>
                <a:gd name="connsiteX4" fmla="*/ 0 w 1466698"/>
                <a:gd name="connsiteY4" fmla="*/ 10973 h 665313"/>
                <a:gd name="connsiteX0" fmla="*/ 1466698 w 1466698"/>
                <a:gd name="connsiteY0" fmla="*/ 665313 h 665313"/>
                <a:gd name="connsiteX1" fmla="*/ 801385 w 1466698"/>
                <a:gd name="connsiteY1" fmla="*/ 665313 h 665313"/>
                <a:gd name="connsiteX2" fmla="*/ 801385 w 1466698"/>
                <a:gd name="connsiteY2" fmla="*/ 0 h 665313"/>
                <a:gd name="connsiteX3" fmla="*/ 0 w 1466698"/>
                <a:gd name="connsiteY3" fmla="*/ 10973 h 665313"/>
                <a:gd name="connsiteX0" fmla="*/ 1422806 w 1422806"/>
                <a:gd name="connsiteY0" fmla="*/ 665313 h 665313"/>
                <a:gd name="connsiteX1" fmla="*/ 757493 w 1422806"/>
                <a:gd name="connsiteY1" fmla="*/ 665313 h 665313"/>
                <a:gd name="connsiteX2" fmla="*/ 757493 w 1422806"/>
                <a:gd name="connsiteY2" fmla="*/ 0 h 665313"/>
                <a:gd name="connsiteX3" fmla="*/ 0 w 1422806"/>
                <a:gd name="connsiteY3" fmla="*/ 3657 h 66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2806" h="665313">
                  <a:moveTo>
                    <a:pt x="1422806" y="665313"/>
                  </a:moveTo>
                  <a:lnTo>
                    <a:pt x="757493" y="665313"/>
                  </a:lnTo>
                  <a:lnTo>
                    <a:pt x="757493" y="0"/>
                  </a:lnTo>
                  <a:lnTo>
                    <a:pt x="0" y="3657"/>
                  </a:lnTo>
                </a:path>
              </a:pathLst>
            </a:custGeom>
            <a:noFill/>
            <a:ln w="12700">
              <a:solidFill>
                <a:schemeClr val="accent2"/>
              </a:solidFill>
              <a:tailEnd type="oval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DC16FF5-B1F5-F74A-94E8-DA0070D1F915}"/>
              </a:ext>
            </a:extLst>
          </p:cNvPr>
          <p:cNvGrpSpPr/>
          <p:nvPr/>
        </p:nvGrpSpPr>
        <p:grpSpPr>
          <a:xfrm>
            <a:off x="7737438" y="4056436"/>
            <a:ext cx="2968348" cy="1065452"/>
            <a:chOff x="7004549" y="3705725"/>
            <a:chExt cx="2968348" cy="1065452"/>
          </a:xfrm>
        </p:grpSpPr>
        <p:pic>
          <p:nvPicPr>
            <p:cNvPr id="77" name="Picture 2" descr="Image result for summit medical group tennessee">
              <a:extLst>
                <a:ext uri="{FF2B5EF4-FFF2-40B4-BE49-F238E27FC236}">
                  <a16:creationId xmlns:a16="http://schemas.microsoft.com/office/drawing/2014/main" id="{CE7CEE2A-BC0F-5142-83B0-784DD2FDF7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6484" y="4564579"/>
              <a:ext cx="836413" cy="206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Rectangle 53">
              <a:extLst>
                <a:ext uri="{FF2B5EF4-FFF2-40B4-BE49-F238E27FC236}">
                  <a16:creationId xmlns:a16="http://schemas.microsoft.com/office/drawing/2014/main" id="{40730B39-0BC6-4A44-BEC5-ECE981472638}"/>
                </a:ext>
              </a:extLst>
            </p:cNvPr>
            <p:cNvSpPr/>
            <p:nvPr/>
          </p:nvSpPr>
          <p:spPr>
            <a:xfrm rot="16200000">
              <a:off x="7552929" y="3157345"/>
              <a:ext cx="988805" cy="2085566"/>
            </a:xfrm>
            <a:custGeom>
              <a:avLst/>
              <a:gdLst>
                <a:gd name="connsiteX0" fmla="*/ 0 w 1552377"/>
                <a:gd name="connsiteY0" fmla="*/ 0 h 1635471"/>
                <a:gd name="connsiteX1" fmla="*/ 1552377 w 1552377"/>
                <a:gd name="connsiteY1" fmla="*/ 0 h 1635471"/>
                <a:gd name="connsiteX2" fmla="*/ 1552377 w 1552377"/>
                <a:gd name="connsiteY2" fmla="*/ 1635471 h 1635471"/>
                <a:gd name="connsiteX3" fmla="*/ 0 w 1552377"/>
                <a:gd name="connsiteY3" fmla="*/ 1635471 h 1635471"/>
                <a:gd name="connsiteX4" fmla="*/ 0 w 1552377"/>
                <a:gd name="connsiteY4" fmla="*/ 0 h 1635471"/>
                <a:gd name="connsiteX0" fmla="*/ 1552377 w 1643817"/>
                <a:gd name="connsiteY0" fmla="*/ 1635471 h 1726911"/>
                <a:gd name="connsiteX1" fmla="*/ 0 w 1643817"/>
                <a:gd name="connsiteY1" fmla="*/ 1635471 h 1726911"/>
                <a:gd name="connsiteX2" fmla="*/ 0 w 1643817"/>
                <a:gd name="connsiteY2" fmla="*/ 0 h 1726911"/>
                <a:gd name="connsiteX3" fmla="*/ 1552377 w 1643817"/>
                <a:gd name="connsiteY3" fmla="*/ 0 h 1726911"/>
                <a:gd name="connsiteX4" fmla="*/ 1643817 w 1643817"/>
                <a:gd name="connsiteY4" fmla="*/ 1726911 h 1726911"/>
                <a:gd name="connsiteX0" fmla="*/ 0 w 1643817"/>
                <a:gd name="connsiteY0" fmla="*/ 1635471 h 1726911"/>
                <a:gd name="connsiteX1" fmla="*/ 0 w 1643817"/>
                <a:gd name="connsiteY1" fmla="*/ 0 h 1726911"/>
                <a:gd name="connsiteX2" fmla="*/ 1552377 w 1643817"/>
                <a:gd name="connsiteY2" fmla="*/ 0 h 1726911"/>
                <a:gd name="connsiteX3" fmla="*/ 1643817 w 1643817"/>
                <a:gd name="connsiteY3" fmla="*/ 1726911 h 1726911"/>
                <a:gd name="connsiteX0" fmla="*/ 0 w 1552377"/>
                <a:gd name="connsiteY0" fmla="*/ 1635471 h 1635471"/>
                <a:gd name="connsiteX1" fmla="*/ 0 w 1552377"/>
                <a:gd name="connsiteY1" fmla="*/ 0 h 1635471"/>
                <a:gd name="connsiteX2" fmla="*/ 1552377 w 1552377"/>
                <a:gd name="connsiteY2" fmla="*/ 0 h 163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2377" h="1635471">
                  <a:moveTo>
                    <a:pt x="0" y="1635471"/>
                  </a:moveTo>
                  <a:lnTo>
                    <a:pt x="0" y="0"/>
                  </a:lnTo>
                  <a:lnTo>
                    <a:pt x="1552377" y="0"/>
                  </a:lnTo>
                </a:path>
              </a:pathLst>
            </a:custGeom>
            <a:noFill/>
            <a:ln w="12700">
              <a:solidFill>
                <a:schemeClr val="accent2"/>
              </a:solidFill>
              <a:tailEnd type="oval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6" name="Rectangle 53">
            <a:extLst>
              <a:ext uri="{FF2B5EF4-FFF2-40B4-BE49-F238E27FC236}">
                <a16:creationId xmlns:a16="http://schemas.microsoft.com/office/drawing/2014/main" id="{B5B0A47C-1413-3D4F-A052-884AC59B1F93}"/>
              </a:ext>
            </a:extLst>
          </p:cNvPr>
          <p:cNvSpPr/>
          <p:nvPr/>
        </p:nvSpPr>
        <p:spPr>
          <a:xfrm rot="16200000">
            <a:off x="5853311" y="5276756"/>
            <a:ext cx="1058840" cy="401756"/>
          </a:xfrm>
          <a:custGeom>
            <a:avLst/>
            <a:gdLst>
              <a:gd name="connsiteX0" fmla="*/ 0 w 1552377"/>
              <a:gd name="connsiteY0" fmla="*/ 0 h 1635471"/>
              <a:gd name="connsiteX1" fmla="*/ 1552377 w 1552377"/>
              <a:gd name="connsiteY1" fmla="*/ 0 h 1635471"/>
              <a:gd name="connsiteX2" fmla="*/ 1552377 w 1552377"/>
              <a:gd name="connsiteY2" fmla="*/ 1635471 h 1635471"/>
              <a:gd name="connsiteX3" fmla="*/ 0 w 1552377"/>
              <a:gd name="connsiteY3" fmla="*/ 1635471 h 1635471"/>
              <a:gd name="connsiteX4" fmla="*/ 0 w 1552377"/>
              <a:gd name="connsiteY4" fmla="*/ 0 h 1635471"/>
              <a:gd name="connsiteX0" fmla="*/ 1552377 w 1643817"/>
              <a:gd name="connsiteY0" fmla="*/ 1635471 h 1726911"/>
              <a:gd name="connsiteX1" fmla="*/ 0 w 1643817"/>
              <a:gd name="connsiteY1" fmla="*/ 1635471 h 1726911"/>
              <a:gd name="connsiteX2" fmla="*/ 0 w 1643817"/>
              <a:gd name="connsiteY2" fmla="*/ 0 h 1726911"/>
              <a:gd name="connsiteX3" fmla="*/ 1552377 w 1643817"/>
              <a:gd name="connsiteY3" fmla="*/ 0 h 1726911"/>
              <a:gd name="connsiteX4" fmla="*/ 1643817 w 1643817"/>
              <a:gd name="connsiteY4" fmla="*/ 1726911 h 1726911"/>
              <a:gd name="connsiteX0" fmla="*/ 0 w 1643817"/>
              <a:gd name="connsiteY0" fmla="*/ 1635471 h 1726911"/>
              <a:gd name="connsiteX1" fmla="*/ 0 w 1643817"/>
              <a:gd name="connsiteY1" fmla="*/ 0 h 1726911"/>
              <a:gd name="connsiteX2" fmla="*/ 1552377 w 1643817"/>
              <a:gd name="connsiteY2" fmla="*/ 0 h 1726911"/>
              <a:gd name="connsiteX3" fmla="*/ 1643817 w 1643817"/>
              <a:gd name="connsiteY3" fmla="*/ 1726911 h 1726911"/>
              <a:gd name="connsiteX0" fmla="*/ 0 w 1552377"/>
              <a:gd name="connsiteY0" fmla="*/ 1635471 h 1635471"/>
              <a:gd name="connsiteX1" fmla="*/ 0 w 1552377"/>
              <a:gd name="connsiteY1" fmla="*/ 0 h 1635471"/>
              <a:gd name="connsiteX2" fmla="*/ 1552377 w 1552377"/>
              <a:gd name="connsiteY2" fmla="*/ 0 h 1635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2377" h="1635471">
                <a:moveTo>
                  <a:pt x="0" y="1635471"/>
                </a:moveTo>
                <a:lnTo>
                  <a:pt x="0" y="0"/>
                </a:lnTo>
                <a:lnTo>
                  <a:pt x="1552377" y="0"/>
                </a:lnTo>
              </a:path>
            </a:pathLst>
          </a:custGeom>
          <a:noFill/>
          <a:ln w="12700">
            <a:solidFill>
              <a:schemeClr val="accent2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3" name="Picture 12" descr="Image result for advocate medical group">
            <a:extLst>
              <a:ext uri="{FF2B5EF4-FFF2-40B4-BE49-F238E27FC236}">
                <a16:creationId xmlns:a16="http://schemas.microsoft.com/office/drawing/2014/main" id="{AF85BD8D-2533-E741-AEED-F4D2B26D24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71" b="40550"/>
          <a:stretch/>
        </p:blipFill>
        <p:spPr bwMode="auto">
          <a:xfrm>
            <a:off x="6833313" y="1915520"/>
            <a:ext cx="991633" cy="2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19B5144-E0EA-034A-94F3-F63B2B074463}"/>
              </a:ext>
            </a:extLst>
          </p:cNvPr>
          <p:cNvCxnSpPr>
            <a:cxnSpLocks/>
          </p:cNvCxnSpPr>
          <p:nvPr/>
        </p:nvCxnSpPr>
        <p:spPr>
          <a:xfrm>
            <a:off x="7340096" y="2182633"/>
            <a:ext cx="0" cy="1041448"/>
          </a:xfrm>
          <a:prstGeom prst="line">
            <a:avLst/>
          </a:prstGeom>
          <a:ln w="12700">
            <a:solidFill>
              <a:schemeClr val="accent2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3B63326-DD21-684B-984B-8CAA283D05A3}"/>
              </a:ext>
            </a:extLst>
          </p:cNvPr>
          <p:cNvGrpSpPr/>
          <p:nvPr/>
        </p:nvGrpSpPr>
        <p:grpSpPr>
          <a:xfrm>
            <a:off x="164983" y="4368800"/>
            <a:ext cx="2036789" cy="1774602"/>
            <a:chOff x="-755277" y="1517103"/>
            <a:chExt cx="2036789" cy="1483869"/>
          </a:xfrm>
          <a:effectLst>
            <a:outerShdw blurRad="50800" dist="38100" dir="2700000" algn="tl" rotWithShape="0">
              <a:prstClr val="black">
                <a:alpha val="5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0C1C201-395F-6547-864B-19423C735E1A}"/>
                </a:ext>
              </a:extLst>
            </p:cNvPr>
            <p:cNvSpPr/>
            <p:nvPr/>
          </p:nvSpPr>
          <p:spPr>
            <a:xfrm>
              <a:off x="-755277" y="1567228"/>
              <a:ext cx="2036789" cy="1433744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tIns="54864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C6310E"/>
                </a:buClr>
                <a:buSzTx/>
                <a:buFontTx/>
                <a:buNone/>
                <a:tabLst/>
                <a:defRPr/>
              </a:pPr>
              <a:endParaRPr kumimoji="0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Helvetica"/>
              </a:endParaRP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1112A4B3-3ABE-724C-B20A-69F3AD315F1B}"/>
                </a:ext>
              </a:extLst>
            </p:cNvPr>
            <p:cNvGrpSpPr/>
            <p:nvPr/>
          </p:nvGrpSpPr>
          <p:grpSpPr>
            <a:xfrm>
              <a:off x="-565730" y="1517103"/>
              <a:ext cx="1683223" cy="985113"/>
              <a:chOff x="399231" y="1103556"/>
              <a:chExt cx="1683223" cy="985113"/>
            </a:xfrm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FB9D576-3317-4E4C-B30F-531F2CE36017}"/>
                  </a:ext>
                </a:extLst>
              </p:cNvPr>
              <p:cNvSpPr txBox="1"/>
              <p:nvPr/>
            </p:nvSpPr>
            <p:spPr>
              <a:xfrm>
                <a:off x="652680" y="1485403"/>
                <a:ext cx="931626" cy="386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6E2E"/>
                    </a:solidFill>
                    <a:effectLst/>
                    <a:uLnTx/>
                    <a:uFillTx/>
                    <a:latin typeface="Arial Black"/>
                    <a:ea typeface="+mn-ea"/>
                    <a:cs typeface="Arial Black"/>
                  </a:rPr>
                  <a:t>60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EEEEE">
                        <a:lumMod val="50000"/>
                      </a:srgbClr>
                    </a:solidFill>
                    <a:effectLst/>
                    <a:uLnTx/>
                    <a:uFillTx/>
                    <a:latin typeface="Arial Black"/>
                    <a:ea typeface="+mn-ea"/>
                    <a:cs typeface="Arial Black"/>
                  </a:rPr>
                  <a:t>M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EEEEE">
                      <a:lumMod val="50000"/>
                    </a:srgbClr>
                  </a:solidFill>
                  <a:effectLst/>
                  <a:uLnTx/>
                  <a:uFillTx/>
                  <a:latin typeface="Arial Black"/>
                  <a:ea typeface="+mn-ea"/>
                  <a:cs typeface="Arial Black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67A4BA0-FFAE-1E4C-923D-26BFC226D216}"/>
                  </a:ext>
                </a:extLst>
              </p:cNvPr>
              <p:cNvSpPr txBox="1"/>
              <p:nvPr/>
            </p:nvSpPr>
            <p:spPr>
              <a:xfrm>
                <a:off x="399231" y="1103556"/>
                <a:ext cx="1683223" cy="418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REACHING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approximately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6A06CDD-CF95-7546-9789-D41D3A6E4834}"/>
                  </a:ext>
                </a:extLst>
              </p:cNvPr>
              <p:cNvSpPr txBox="1"/>
              <p:nvPr/>
            </p:nvSpPr>
            <p:spPr>
              <a:xfrm>
                <a:off x="508382" y="1805580"/>
                <a:ext cx="1439392" cy="283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PATIENTS</a:t>
                </a:r>
              </a:p>
            </p:txBody>
          </p:sp>
        </p:grpSp>
      </p:grpSp>
      <p:pic>
        <p:nvPicPr>
          <p:cNvPr id="93" name="Picture 92">
            <a:extLst>
              <a:ext uri="{FF2B5EF4-FFF2-40B4-BE49-F238E27FC236}">
                <a16:creationId xmlns:a16="http://schemas.microsoft.com/office/drawing/2014/main" id="{8BD7E37A-071F-4458-A8D8-8D849264C8B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632916" y="5899557"/>
            <a:ext cx="947340" cy="290002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B11E44BF-8EAA-7842-AAB5-6AF459D5E74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430" y="2811282"/>
            <a:ext cx="1529546" cy="198841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3B75F4A1-70E3-684F-A79A-F83424115CC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674" y="1031530"/>
            <a:ext cx="539856" cy="539856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C3822C02-B34B-FF4B-B58F-73254711B4AB}"/>
              </a:ext>
            </a:extLst>
          </p:cNvPr>
          <p:cNvSpPr txBox="1"/>
          <p:nvPr/>
        </p:nvSpPr>
        <p:spPr>
          <a:xfrm>
            <a:off x="7069592" y="6522182"/>
            <a:ext cx="720285" cy="228600"/>
          </a:xfrm>
          <a:prstGeom prst="rect">
            <a:avLst/>
          </a:prstGeom>
          <a:solidFill>
            <a:srgbClr val="FF6E2E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Oncology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DAA92F1-6D56-D948-9E02-9E39785E901F}"/>
              </a:ext>
            </a:extLst>
          </p:cNvPr>
          <p:cNvSpPr txBox="1"/>
          <p:nvPr/>
        </p:nvSpPr>
        <p:spPr>
          <a:xfrm>
            <a:off x="3631807" y="6526921"/>
            <a:ext cx="1037140" cy="230832"/>
          </a:xfrm>
          <a:prstGeom prst="rect">
            <a:avLst/>
          </a:prstGeom>
          <a:solidFill>
            <a:srgbClr val="167EAA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NASH NET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44AC89F-DEFE-8447-AF63-BB54F74E3FC6}"/>
              </a:ext>
            </a:extLst>
          </p:cNvPr>
          <p:cNvSpPr txBox="1"/>
          <p:nvPr/>
        </p:nvSpPr>
        <p:spPr>
          <a:xfrm>
            <a:off x="4850797" y="6529278"/>
            <a:ext cx="2060142" cy="230832"/>
          </a:xfrm>
          <a:prstGeom prst="rect">
            <a:avLst/>
          </a:prstGeom>
          <a:solidFill>
            <a:srgbClr val="073B5D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Women’s Health research Collaborative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8F54929-3A01-C143-A436-876A0B541D37}"/>
              </a:ext>
            </a:extLst>
          </p:cNvPr>
          <p:cNvSpPr txBox="1"/>
          <p:nvPr/>
        </p:nvSpPr>
        <p:spPr>
          <a:xfrm>
            <a:off x="2020243" y="6526921"/>
            <a:ext cx="1504949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Pop  Health Leaders Network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2CEEDB33-3AA6-1A49-A740-9CC44EAD1436}"/>
              </a:ext>
            </a:extLst>
          </p:cNvPr>
          <p:cNvSpPr/>
          <p:nvPr/>
        </p:nvSpPr>
        <p:spPr>
          <a:xfrm>
            <a:off x="8817133" y="3305907"/>
            <a:ext cx="2418134" cy="494429"/>
          </a:xfrm>
          <a:custGeom>
            <a:avLst/>
            <a:gdLst>
              <a:gd name="connsiteX0" fmla="*/ 0 w 2048091"/>
              <a:gd name="connsiteY0" fmla="*/ 0 h 463406"/>
              <a:gd name="connsiteX1" fmla="*/ 380655 w 2048091"/>
              <a:gd name="connsiteY1" fmla="*/ 0 h 463406"/>
              <a:gd name="connsiteX2" fmla="*/ 380655 w 2048091"/>
              <a:gd name="connsiteY2" fmla="*/ 463406 h 463406"/>
              <a:gd name="connsiteX3" fmla="*/ 2048091 w 2048091"/>
              <a:gd name="connsiteY3" fmla="*/ 463406 h 463406"/>
              <a:gd name="connsiteX4" fmla="*/ 2048091 w 2048091"/>
              <a:gd name="connsiteY4" fmla="*/ 463406 h 46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091" h="463406">
                <a:moveTo>
                  <a:pt x="0" y="0"/>
                </a:moveTo>
                <a:lnTo>
                  <a:pt x="380655" y="0"/>
                </a:lnTo>
                <a:lnTo>
                  <a:pt x="380655" y="463406"/>
                </a:lnTo>
                <a:lnTo>
                  <a:pt x="2048091" y="463406"/>
                </a:lnTo>
                <a:lnTo>
                  <a:pt x="2048091" y="463406"/>
                </a:lnTo>
              </a:path>
            </a:pathLst>
          </a:custGeom>
          <a:noFill/>
          <a:ln w="12700">
            <a:solidFill>
              <a:srgbClr val="FF6E2E"/>
            </a:solidFill>
            <a:head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27978A-DD3C-2948-B9AF-9BA00883AAF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859" y="3615472"/>
            <a:ext cx="763070" cy="361391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C8EF5870-70C8-3944-BB2F-5D50753D9274}"/>
              </a:ext>
            </a:extLst>
          </p:cNvPr>
          <p:cNvSpPr/>
          <p:nvPr/>
        </p:nvSpPr>
        <p:spPr>
          <a:xfrm>
            <a:off x="2438400" y="3784600"/>
            <a:ext cx="1126067" cy="186267"/>
          </a:xfrm>
          <a:custGeom>
            <a:avLst/>
            <a:gdLst>
              <a:gd name="connsiteX0" fmla="*/ 1126067 w 1126067"/>
              <a:gd name="connsiteY0" fmla="*/ 0 h 186267"/>
              <a:gd name="connsiteX1" fmla="*/ 635000 w 1126067"/>
              <a:gd name="connsiteY1" fmla="*/ 0 h 186267"/>
              <a:gd name="connsiteX2" fmla="*/ 635000 w 1126067"/>
              <a:gd name="connsiteY2" fmla="*/ 177800 h 186267"/>
              <a:gd name="connsiteX3" fmla="*/ 0 w 1126067"/>
              <a:gd name="connsiteY3" fmla="*/ 177800 h 186267"/>
              <a:gd name="connsiteX4" fmla="*/ 8467 w 1126067"/>
              <a:gd name="connsiteY4" fmla="*/ 186267 h 18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6067" h="186267">
                <a:moveTo>
                  <a:pt x="1126067" y="0"/>
                </a:moveTo>
                <a:lnTo>
                  <a:pt x="635000" y="0"/>
                </a:lnTo>
                <a:lnTo>
                  <a:pt x="635000" y="177800"/>
                </a:lnTo>
                <a:lnTo>
                  <a:pt x="0" y="177800"/>
                </a:lnTo>
                <a:lnTo>
                  <a:pt x="8467" y="186267"/>
                </a:lnTo>
              </a:path>
            </a:pathLst>
          </a:custGeom>
          <a:noFill/>
          <a:ln w="12700">
            <a:solidFill>
              <a:srgbClr val="FF6E2E"/>
            </a:solidFill>
            <a:head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7EB33A-F1C5-BF41-B634-7960E770053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711" y="3811596"/>
            <a:ext cx="666464" cy="279082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099B0175-7FF0-0343-966C-7AB29EA2AD1D}"/>
              </a:ext>
            </a:extLst>
          </p:cNvPr>
          <p:cNvSpPr/>
          <p:nvPr/>
        </p:nvSpPr>
        <p:spPr>
          <a:xfrm>
            <a:off x="7442199" y="1035864"/>
            <a:ext cx="991637" cy="2054470"/>
          </a:xfrm>
          <a:custGeom>
            <a:avLst/>
            <a:gdLst>
              <a:gd name="connsiteX0" fmla="*/ 0 w 838200"/>
              <a:gd name="connsiteY0" fmla="*/ 829733 h 829733"/>
              <a:gd name="connsiteX1" fmla="*/ 838200 w 838200"/>
              <a:gd name="connsiteY1" fmla="*/ 829733 h 829733"/>
              <a:gd name="connsiteX2" fmla="*/ 838200 w 838200"/>
              <a:gd name="connsiteY2" fmla="*/ 0 h 82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829733">
                <a:moveTo>
                  <a:pt x="0" y="829733"/>
                </a:moveTo>
                <a:lnTo>
                  <a:pt x="838200" y="829733"/>
                </a:lnTo>
                <a:lnTo>
                  <a:pt x="838200" y="0"/>
                </a:lnTo>
              </a:path>
            </a:pathLst>
          </a:custGeom>
          <a:noFill/>
          <a:ln w="12700">
            <a:solidFill>
              <a:srgbClr val="FF6E2E"/>
            </a:solidFill>
            <a:head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75EC13C-83E3-B640-ADAF-83B435FDC0B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77" y="-2843442"/>
            <a:ext cx="214665" cy="45719"/>
          </a:xfrm>
          <a:prstGeom prst="rect">
            <a:avLst/>
          </a:prstGeom>
        </p:spPr>
      </p:pic>
      <p:sp>
        <p:nvSpPr>
          <p:cNvPr id="18" name="Freeform 17">
            <a:extLst>
              <a:ext uri="{FF2B5EF4-FFF2-40B4-BE49-F238E27FC236}">
                <a16:creationId xmlns:a16="http://schemas.microsoft.com/office/drawing/2014/main" id="{776ABDFF-C577-C34D-B565-031B63BF562A}"/>
              </a:ext>
            </a:extLst>
          </p:cNvPr>
          <p:cNvSpPr/>
          <p:nvPr/>
        </p:nvSpPr>
        <p:spPr>
          <a:xfrm>
            <a:off x="7992532" y="4301068"/>
            <a:ext cx="45719" cy="829054"/>
          </a:xfrm>
          <a:custGeom>
            <a:avLst/>
            <a:gdLst>
              <a:gd name="connsiteX0" fmla="*/ 0 w 0"/>
              <a:gd name="connsiteY0" fmla="*/ 0 h 931333"/>
              <a:gd name="connsiteX1" fmla="*/ 0 w 0"/>
              <a:gd name="connsiteY1" fmla="*/ 931333 h 931333"/>
              <a:gd name="connsiteX2" fmla="*/ 0 w 0"/>
              <a:gd name="connsiteY2" fmla="*/ 931333 h 931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931333">
                <a:moveTo>
                  <a:pt x="0" y="0"/>
                </a:moveTo>
                <a:lnTo>
                  <a:pt x="0" y="931333"/>
                </a:lnTo>
                <a:lnTo>
                  <a:pt x="0" y="931333"/>
                </a:lnTo>
              </a:path>
            </a:pathLst>
          </a:custGeom>
          <a:noFill/>
          <a:ln w="12700">
            <a:solidFill>
              <a:srgbClr val="FF6E2E"/>
            </a:solidFill>
            <a:head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CCA5071-23B2-4D40-AFDC-064C54C6147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216" y="5146353"/>
            <a:ext cx="483407" cy="378131"/>
          </a:xfrm>
          <a:prstGeom prst="rect">
            <a:avLst/>
          </a:prstGeom>
        </p:spPr>
      </p:pic>
      <p:sp>
        <p:nvSpPr>
          <p:cNvPr id="21" name="Freeform 20">
            <a:extLst>
              <a:ext uri="{FF2B5EF4-FFF2-40B4-BE49-F238E27FC236}">
                <a16:creationId xmlns:a16="http://schemas.microsoft.com/office/drawing/2014/main" id="{48C641ED-1647-9D48-A875-9587AC39EB3B}"/>
              </a:ext>
            </a:extLst>
          </p:cNvPr>
          <p:cNvSpPr/>
          <p:nvPr/>
        </p:nvSpPr>
        <p:spPr>
          <a:xfrm>
            <a:off x="8263467" y="4969933"/>
            <a:ext cx="2760133" cy="228600"/>
          </a:xfrm>
          <a:custGeom>
            <a:avLst/>
            <a:gdLst>
              <a:gd name="connsiteX0" fmla="*/ 0 w 2760133"/>
              <a:gd name="connsiteY0" fmla="*/ 0 h 228600"/>
              <a:gd name="connsiteX1" fmla="*/ 0 w 2760133"/>
              <a:gd name="connsiteY1" fmla="*/ 228600 h 228600"/>
              <a:gd name="connsiteX2" fmla="*/ 2760133 w 2760133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0133" h="228600">
                <a:moveTo>
                  <a:pt x="0" y="0"/>
                </a:moveTo>
                <a:lnTo>
                  <a:pt x="0" y="228600"/>
                </a:lnTo>
                <a:lnTo>
                  <a:pt x="2760133" y="228600"/>
                </a:lnTo>
              </a:path>
            </a:pathLst>
          </a:custGeom>
          <a:noFill/>
          <a:ln w="12700">
            <a:solidFill>
              <a:srgbClr val="FF6E2E"/>
            </a:solidFill>
            <a:head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AFEE278-4450-4E4A-A889-9BA5558BF607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280" y="5035106"/>
            <a:ext cx="486650" cy="382831"/>
          </a:xfrm>
          <a:prstGeom prst="rect">
            <a:avLst/>
          </a:prstGeom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ADBF5C00-3341-8E40-9D0C-750AB167028C}"/>
              </a:ext>
            </a:extLst>
          </p:cNvPr>
          <p:cNvSpPr/>
          <p:nvPr/>
        </p:nvSpPr>
        <p:spPr>
          <a:xfrm>
            <a:off x="9330267" y="2403555"/>
            <a:ext cx="1752468" cy="314245"/>
          </a:xfrm>
          <a:custGeom>
            <a:avLst/>
            <a:gdLst>
              <a:gd name="connsiteX0" fmla="*/ 0 w 1422400"/>
              <a:gd name="connsiteY0" fmla="*/ 448733 h 448733"/>
              <a:gd name="connsiteX1" fmla="*/ 0 w 1422400"/>
              <a:gd name="connsiteY1" fmla="*/ 0 h 448733"/>
              <a:gd name="connsiteX2" fmla="*/ 1422400 w 1422400"/>
              <a:gd name="connsiteY2" fmla="*/ 0 h 44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2400" h="448733">
                <a:moveTo>
                  <a:pt x="0" y="448733"/>
                </a:moveTo>
                <a:lnTo>
                  <a:pt x="0" y="0"/>
                </a:lnTo>
                <a:lnTo>
                  <a:pt x="1422400" y="0"/>
                </a:lnTo>
              </a:path>
            </a:pathLst>
          </a:custGeom>
          <a:noFill/>
          <a:ln w="12700">
            <a:solidFill>
              <a:srgbClr val="FF6E2E"/>
            </a:solidFill>
            <a:head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C47E702-EBAF-F14E-843B-AE3A38CD5050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3"/>
          <a:stretch/>
        </p:blipFill>
        <p:spPr>
          <a:xfrm>
            <a:off x="11046781" y="2249148"/>
            <a:ext cx="807651" cy="221921"/>
          </a:xfrm>
          <a:prstGeom prst="rect">
            <a:avLst/>
          </a:prstGeom>
        </p:spPr>
      </p:pic>
      <p:sp>
        <p:nvSpPr>
          <p:cNvPr id="27" name="Freeform 26">
            <a:extLst>
              <a:ext uri="{FF2B5EF4-FFF2-40B4-BE49-F238E27FC236}">
                <a16:creationId xmlns:a16="http://schemas.microsoft.com/office/drawing/2014/main" id="{5D752714-5CB5-154F-A8D8-474F8292700F}"/>
              </a:ext>
            </a:extLst>
          </p:cNvPr>
          <p:cNvSpPr/>
          <p:nvPr/>
        </p:nvSpPr>
        <p:spPr>
          <a:xfrm>
            <a:off x="9076267" y="1397000"/>
            <a:ext cx="474133" cy="1024467"/>
          </a:xfrm>
          <a:custGeom>
            <a:avLst/>
            <a:gdLst>
              <a:gd name="connsiteX0" fmla="*/ 0 w 474133"/>
              <a:gd name="connsiteY0" fmla="*/ 1024467 h 1024467"/>
              <a:gd name="connsiteX1" fmla="*/ 0 w 474133"/>
              <a:gd name="connsiteY1" fmla="*/ 685800 h 1024467"/>
              <a:gd name="connsiteX2" fmla="*/ 474133 w 474133"/>
              <a:gd name="connsiteY2" fmla="*/ 685800 h 1024467"/>
              <a:gd name="connsiteX3" fmla="*/ 474133 w 474133"/>
              <a:gd name="connsiteY3" fmla="*/ 0 h 1024467"/>
              <a:gd name="connsiteX4" fmla="*/ 474133 w 474133"/>
              <a:gd name="connsiteY4" fmla="*/ 0 h 102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33" h="1024467">
                <a:moveTo>
                  <a:pt x="0" y="1024467"/>
                </a:moveTo>
                <a:lnTo>
                  <a:pt x="0" y="685800"/>
                </a:lnTo>
                <a:lnTo>
                  <a:pt x="474133" y="685800"/>
                </a:lnTo>
                <a:lnTo>
                  <a:pt x="474133" y="0"/>
                </a:lnTo>
                <a:lnTo>
                  <a:pt x="474133" y="0"/>
                </a:lnTo>
              </a:path>
            </a:pathLst>
          </a:custGeom>
          <a:noFill/>
          <a:ln w="12700">
            <a:solidFill>
              <a:srgbClr val="FF6E2E"/>
            </a:solidFill>
            <a:head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A7BAAA3-7787-A144-AE26-BF252FA3D69D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2" b="17706"/>
          <a:stretch/>
        </p:blipFill>
        <p:spPr>
          <a:xfrm>
            <a:off x="9467530" y="1089834"/>
            <a:ext cx="740642" cy="303863"/>
          </a:xfrm>
          <a:prstGeom prst="rect">
            <a:avLst/>
          </a:prstGeom>
        </p:spPr>
      </p:pic>
      <p:sp>
        <p:nvSpPr>
          <p:cNvPr id="31" name="Freeform 30">
            <a:extLst>
              <a:ext uri="{FF2B5EF4-FFF2-40B4-BE49-F238E27FC236}">
                <a16:creationId xmlns:a16="http://schemas.microsoft.com/office/drawing/2014/main" id="{CA641858-6E32-C441-A0C6-9C67722EAC26}"/>
              </a:ext>
            </a:extLst>
          </p:cNvPr>
          <p:cNvSpPr/>
          <p:nvPr/>
        </p:nvSpPr>
        <p:spPr>
          <a:xfrm>
            <a:off x="8903368" y="2998269"/>
            <a:ext cx="1809550" cy="202131"/>
          </a:xfrm>
          <a:custGeom>
            <a:avLst/>
            <a:gdLst>
              <a:gd name="connsiteX0" fmla="*/ 0 w 1809550"/>
              <a:gd name="connsiteY0" fmla="*/ 0 h 202131"/>
              <a:gd name="connsiteX1" fmla="*/ 1669984 w 1809550"/>
              <a:gd name="connsiteY1" fmla="*/ 0 h 202131"/>
              <a:gd name="connsiteX2" fmla="*/ 1669984 w 1809550"/>
              <a:gd name="connsiteY2" fmla="*/ 202131 h 202131"/>
              <a:gd name="connsiteX3" fmla="*/ 1809550 w 1809550"/>
              <a:gd name="connsiteY3" fmla="*/ 202131 h 20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9550" h="202131">
                <a:moveTo>
                  <a:pt x="0" y="0"/>
                </a:moveTo>
                <a:lnTo>
                  <a:pt x="1669984" y="0"/>
                </a:lnTo>
                <a:lnTo>
                  <a:pt x="1669984" y="202131"/>
                </a:lnTo>
                <a:lnTo>
                  <a:pt x="1809550" y="202131"/>
                </a:lnTo>
              </a:path>
            </a:pathLst>
          </a:custGeom>
          <a:noFill/>
          <a:ln w="12700">
            <a:solidFill>
              <a:srgbClr val="FF6E2E"/>
            </a:solidFill>
            <a:head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2566B27-3B5F-8348-A334-3C935C19F17F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24" b="35169"/>
          <a:stretch/>
        </p:blipFill>
        <p:spPr>
          <a:xfrm>
            <a:off x="10696545" y="3101124"/>
            <a:ext cx="754062" cy="228534"/>
          </a:xfrm>
          <a:prstGeom prst="rect">
            <a:avLst/>
          </a:prstGeom>
        </p:spPr>
      </p:pic>
      <p:sp>
        <p:nvSpPr>
          <p:cNvPr id="66" name="Freeform 65">
            <a:extLst>
              <a:ext uri="{FF2B5EF4-FFF2-40B4-BE49-F238E27FC236}">
                <a16:creationId xmlns:a16="http://schemas.microsoft.com/office/drawing/2014/main" id="{3545734D-C1B9-5843-89C3-AEF0A54372F6}"/>
              </a:ext>
            </a:extLst>
          </p:cNvPr>
          <p:cNvSpPr/>
          <p:nvPr/>
        </p:nvSpPr>
        <p:spPr>
          <a:xfrm>
            <a:off x="8704217" y="3988526"/>
            <a:ext cx="199144" cy="317863"/>
          </a:xfrm>
          <a:custGeom>
            <a:avLst/>
            <a:gdLst>
              <a:gd name="connsiteX0" fmla="*/ 0 w 2198914"/>
              <a:gd name="connsiteY0" fmla="*/ 0 h 317863"/>
              <a:gd name="connsiteX1" fmla="*/ 0 w 2198914"/>
              <a:gd name="connsiteY1" fmla="*/ 317863 h 317863"/>
              <a:gd name="connsiteX2" fmla="*/ 2198914 w 2198914"/>
              <a:gd name="connsiteY2" fmla="*/ 317863 h 31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98914" h="317863">
                <a:moveTo>
                  <a:pt x="0" y="0"/>
                </a:moveTo>
                <a:lnTo>
                  <a:pt x="0" y="317863"/>
                </a:lnTo>
                <a:lnTo>
                  <a:pt x="2198914" y="317863"/>
                </a:lnTo>
              </a:path>
            </a:pathLst>
          </a:custGeom>
          <a:noFill/>
          <a:ln w="12700">
            <a:solidFill>
              <a:srgbClr val="FF6E2E"/>
            </a:solidFill>
            <a:head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D0DBB694-A207-744A-B2CC-28AE9CF61DA6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8" t="17851" r="21707" b="18433"/>
          <a:stretch/>
        </p:blipFill>
        <p:spPr>
          <a:xfrm>
            <a:off x="8812185" y="4200575"/>
            <a:ext cx="323040" cy="273344"/>
          </a:xfrm>
          <a:prstGeom prst="rect">
            <a:avLst/>
          </a:prstGeom>
        </p:spPr>
      </p:pic>
      <p:sp>
        <p:nvSpPr>
          <p:cNvPr id="108" name="Rectangle 53">
            <a:extLst>
              <a:ext uri="{FF2B5EF4-FFF2-40B4-BE49-F238E27FC236}">
                <a16:creationId xmlns:a16="http://schemas.microsoft.com/office/drawing/2014/main" id="{CF620A5A-42EC-A145-928F-73E95E249343}"/>
              </a:ext>
            </a:extLst>
          </p:cNvPr>
          <p:cNvSpPr/>
          <p:nvPr/>
        </p:nvSpPr>
        <p:spPr>
          <a:xfrm rot="16200000">
            <a:off x="8119987" y="3996424"/>
            <a:ext cx="825745" cy="2614211"/>
          </a:xfrm>
          <a:custGeom>
            <a:avLst/>
            <a:gdLst>
              <a:gd name="connsiteX0" fmla="*/ 0 w 1552377"/>
              <a:gd name="connsiteY0" fmla="*/ 0 h 1635471"/>
              <a:gd name="connsiteX1" fmla="*/ 1552377 w 1552377"/>
              <a:gd name="connsiteY1" fmla="*/ 0 h 1635471"/>
              <a:gd name="connsiteX2" fmla="*/ 1552377 w 1552377"/>
              <a:gd name="connsiteY2" fmla="*/ 1635471 h 1635471"/>
              <a:gd name="connsiteX3" fmla="*/ 0 w 1552377"/>
              <a:gd name="connsiteY3" fmla="*/ 1635471 h 1635471"/>
              <a:gd name="connsiteX4" fmla="*/ 0 w 1552377"/>
              <a:gd name="connsiteY4" fmla="*/ 0 h 1635471"/>
              <a:gd name="connsiteX0" fmla="*/ 1552377 w 1643817"/>
              <a:gd name="connsiteY0" fmla="*/ 1635471 h 1726911"/>
              <a:gd name="connsiteX1" fmla="*/ 0 w 1643817"/>
              <a:gd name="connsiteY1" fmla="*/ 1635471 h 1726911"/>
              <a:gd name="connsiteX2" fmla="*/ 0 w 1643817"/>
              <a:gd name="connsiteY2" fmla="*/ 0 h 1726911"/>
              <a:gd name="connsiteX3" fmla="*/ 1552377 w 1643817"/>
              <a:gd name="connsiteY3" fmla="*/ 0 h 1726911"/>
              <a:gd name="connsiteX4" fmla="*/ 1643817 w 1643817"/>
              <a:gd name="connsiteY4" fmla="*/ 1726911 h 1726911"/>
              <a:gd name="connsiteX0" fmla="*/ 0 w 1643817"/>
              <a:gd name="connsiteY0" fmla="*/ 1635471 h 1726911"/>
              <a:gd name="connsiteX1" fmla="*/ 0 w 1643817"/>
              <a:gd name="connsiteY1" fmla="*/ 0 h 1726911"/>
              <a:gd name="connsiteX2" fmla="*/ 1552377 w 1643817"/>
              <a:gd name="connsiteY2" fmla="*/ 0 h 1726911"/>
              <a:gd name="connsiteX3" fmla="*/ 1643817 w 1643817"/>
              <a:gd name="connsiteY3" fmla="*/ 1726911 h 1726911"/>
              <a:gd name="connsiteX0" fmla="*/ 0 w 1552377"/>
              <a:gd name="connsiteY0" fmla="*/ 1635471 h 1635471"/>
              <a:gd name="connsiteX1" fmla="*/ 0 w 1552377"/>
              <a:gd name="connsiteY1" fmla="*/ 0 h 1635471"/>
              <a:gd name="connsiteX2" fmla="*/ 1552377 w 1552377"/>
              <a:gd name="connsiteY2" fmla="*/ 0 h 1635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2377" h="1635471">
                <a:moveTo>
                  <a:pt x="0" y="1635471"/>
                </a:moveTo>
                <a:lnTo>
                  <a:pt x="0" y="0"/>
                </a:lnTo>
                <a:lnTo>
                  <a:pt x="1552377" y="0"/>
                </a:lnTo>
              </a:path>
            </a:pathLst>
          </a:custGeom>
          <a:noFill/>
          <a:ln w="12700">
            <a:solidFill>
              <a:srgbClr val="167EAA"/>
            </a:solidFill>
            <a:tail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C8D7A5B4-5581-4441-BBEB-B692E9E963B2}"/>
              </a:ext>
            </a:extLst>
          </p:cNvPr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5153" y="3370604"/>
            <a:ext cx="523304" cy="181930"/>
          </a:xfrm>
          <a:prstGeom prst="rect">
            <a:avLst/>
          </a:prstGeom>
        </p:spPr>
      </p:pic>
      <p:sp>
        <p:nvSpPr>
          <p:cNvPr id="72" name="Freeform 71">
            <a:extLst>
              <a:ext uri="{FF2B5EF4-FFF2-40B4-BE49-F238E27FC236}">
                <a16:creationId xmlns:a16="http://schemas.microsoft.com/office/drawing/2014/main" id="{0C5B0E10-21AC-8B44-9245-A9C98638A22E}"/>
              </a:ext>
            </a:extLst>
          </p:cNvPr>
          <p:cNvSpPr/>
          <p:nvPr/>
        </p:nvSpPr>
        <p:spPr>
          <a:xfrm>
            <a:off x="9110133" y="2929467"/>
            <a:ext cx="375110" cy="508000"/>
          </a:xfrm>
          <a:custGeom>
            <a:avLst/>
            <a:gdLst>
              <a:gd name="connsiteX0" fmla="*/ 0 w 321734"/>
              <a:gd name="connsiteY0" fmla="*/ 0 h 508000"/>
              <a:gd name="connsiteX1" fmla="*/ 0 w 321734"/>
              <a:gd name="connsiteY1" fmla="*/ 499533 h 508000"/>
              <a:gd name="connsiteX2" fmla="*/ 321734 w 321734"/>
              <a:gd name="connsiteY2" fmla="*/ 499533 h 508000"/>
              <a:gd name="connsiteX3" fmla="*/ 313267 w 321734"/>
              <a:gd name="connsiteY3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734" h="508000">
                <a:moveTo>
                  <a:pt x="0" y="0"/>
                </a:moveTo>
                <a:lnTo>
                  <a:pt x="0" y="499533"/>
                </a:lnTo>
                <a:lnTo>
                  <a:pt x="321734" y="499533"/>
                </a:lnTo>
                <a:lnTo>
                  <a:pt x="313267" y="508000"/>
                </a:lnTo>
              </a:path>
            </a:pathLst>
          </a:custGeom>
          <a:noFill/>
          <a:ln w="12700">
            <a:solidFill>
              <a:srgbClr val="167EAA"/>
            </a:solidFill>
            <a:head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62D6AEF7-9C9F-8244-BC8C-DDA6867841A5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734513" y="2065593"/>
            <a:ext cx="864996" cy="294099"/>
          </a:xfrm>
          <a:prstGeom prst="rect">
            <a:avLst/>
          </a:prstGeom>
        </p:spPr>
      </p:pic>
      <p:sp>
        <p:nvSpPr>
          <p:cNvPr id="83" name="Freeform 82">
            <a:extLst>
              <a:ext uri="{FF2B5EF4-FFF2-40B4-BE49-F238E27FC236}">
                <a16:creationId xmlns:a16="http://schemas.microsoft.com/office/drawing/2014/main" id="{7F666E53-191D-4444-A889-FE4F3CE62C66}"/>
              </a:ext>
            </a:extLst>
          </p:cNvPr>
          <p:cNvSpPr/>
          <p:nvPr/>
        </p:nvSpPr>
        <p:spPr>
          <a:xfrm>
            <a:off x="9059333" y="2209800"/>
            <a:ext cx="685800" cy="609600"/>
          </a:xfrm>
          <a:custGeom>
            <a:avLst/>
            <a:gdLst>
              <a:gd name="connsiteX0" fmla="*/ 0 w 685800"/>
              <a:gd name="connsiteY0" fmla="*/ 609600 h 609600"/>
              <a:gd name="connsiteX1" fmla="*/ 0 w 685800"/>
              <a:gd name="connsiteY1" fmla="*/ 347133 h 609600"/>
              <a:gd name="connsiteX2" fmla="*/ 465667 w 685800"/>
              <a:gd name="connsiteY2" fmla="*/ 347133 h 609600"/>
              <a:gd name="connsiteX3" fmla="*/ 465667 w 685800"/>
              <a:gd name="connsiteY3" fmla="*/ 0 h 609600"/>
              <a:gd name="connsiteX4" fmla="*/ 685800 w 685800"/>
              <a:gd name="connsiteY4" fmla="*/ 0 h 609600"/>
              <a:gd name="connsiteX5" fmla="*/ 685800 w 685800"/>
              <a:gd name="connsiteY5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" h="609600">
                <a:moveTo>
                  <a:pt x="0" y="609600"/>
                </a:moveTo>
                <a:lnTo>
                  <a:pt x="0" y="347133"/>
                </a:lnTo>
                <a:lnTo>
                  <a:pt x="465667" y="347133"/>
                </a:lnTo>
                <a:lnTo>
                  <a:pt x="465667" y="0"/>
                </a:lnTo>
                <a:lnTo>
                  <a:pt x="685800" y="0"/>
                </a:lnTo>
                <a:lnTo>
                  <a:pt x="685800" y="0"/>
                </a:lnTo>
              </a:path>
            </a:pathLst>
          </a:custGeom>
          <a:noFill/>
          <a:ln w="12700">
            <a:solidFill>
              <a:srgbClr val="167EAA"/>
            </a:solidFill>
            <a:head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Freeform 93">
            <a:extLst>
              <a:ext uri="{FF2B5EF4-FFF2-40B4-BE49-F238E27FC236}">
                <a16:creationId xmlns:a16="http://schemas.microsoft.com/office/drawing/2014/main" id="{E6BDDE99-CACD-4040-80A2-33C1D02E13C9}"/>
              </a:ext>
            </a:extLst>
          </p:cNvPr>
          <p:cNvSpPr/>
          <p:nvPr/>
        </p:nvSpPr>
        <p:spPr>
          <a:xfrm>
            <a:off x="2751667" y="3691467"/>
            <a:ext cx="711200" cy="677333"/>
          </a:xfrm>
          <a:custGeom>
            <a:avLst/>
            <a:gdLst>
              <a:gd name="connsiteX0" fmla="*/ 711200 w 711200"/>
              <a:gd name="connsiteY0" fmla="*/ 0 h 677333"/>
              <a:gd name="connsiteX1" fmla="*/ 499533 w 711200"/>
              <a:gd name="connsiteY1" fmla="*/ 0 h 677333"/>
              <a:gd name="connsiteX2" fmla="*/ 499533 w 711200"/>
              <a:gd name="connsiteY2" fmla="*/ 677333 h 677333"/>
              <a:gd name="connsiteX3" fmla="*/ 0 w 711200"/>
              <a:gd name="connsiteY3" fmla="*/ 677333 h 677333"/>
              <a:gd name="connsiteX4" fmla="*/ 0 w 711200"/>
              <a:gd name="connsiteY4" fmla="*/ 677333 h 67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200" h="677333">
                <a:moveTo>
                  <a:pt x="711200" y="0"/>
                </a:moveTo>
                <a:lnTo>
                  <a:pt x="499533" y="0"/>
                </a:lnTo>
                <a:lnTo>
                  <a:pt x="499533" y="677333"/>
                </a:lnTo>
                <a:lnTo>
                  <a:pt x="0" y="677333"/>
                </a:lnTo>
                <a:lnTo>
                  <a:pt x="0" y="677333"/>
                </a:lnTo>
              </a:path>
            </a:pathLst>
          </a:custGeom>
          <a:noFill/>
          <a:ln w="12700">
            <a:solidFill>
              <a:srgbClr val="167EAA"/>
            </a:solidFill>
            <a:head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Freeform 94">
            <a:extLst>
              <a:ext uri="{FF2B5EF4-FFF2-40B4-BE49-F238E27FC236}">
                <a16:creationId xmlns:a16="http://schemas.microsoft.com/office/drawing/2014/main" id="{1546937A-622E-424A-A896-FC52DCC78586}"/>
              </a:ext>
            </a:extLst>
          </p:cNvPr>
          <p:cNvSpPr/>
          <p:nvPr/>
        </p:nvSpPr>
        <p:spPr>
          <a:xfrm>
            <a:off x="5334000" y="1710267"/>
            <a:ext cx="2082800" cy="1298180"/>
          </a:xfrm>
          <a:custGeom>
            <a:avLst/>
            <a:gdLst>
              <a:gd name="connsiteX0" fmla="*/ 2082800 w 2082800"/>
              <a:gd name="connsiteY0" fmla="*/ 1092200 h 1092200"/>
              <a:gd name="connsiteX1" fmla="*/ 1752600 w 2082800"/>
              <a:gd name="connsiteY1" fmla="*/ 1092200 h 1092200"/>
              <a:gd name="connsiteX2" fmla="*/ 1752600 w 2082800"/>
              <a:gd name="connsiteY2" fmla="*/ 897466 h 1092200"/>
              <a:gd name="connsiteX3" fmla="*/ 0 w 2082800"/>
              <a:gd name="connsiteY3" fmla="*/ 897466 h 1092200"/>
              <a:gd name="connsiteX4" fmla="*/ 0 w 2082800"/>
              <a:gd name="connsiteY4" fmla="*/ 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2800" h="1092200">
                <a:moveTo>
                  <a:pt x="2082800" y="1092200"/>
                </a:moveTo>
                <a:lnTo>
                  <a:pt x="1752600" y="1092200"/>
                </a:lnTo>
                <a:lnTo>
                  <a:pt x="1752600" y="897466"/>
                </a:lnTo>
                <a:lnTo>
                  <a:pt x="0" y="897466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167EAA"/>
            </a:solidFill>
            <a:head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Freeform 97">
            <a:extLst>
              <a:ext uri="{FF2B5EF4-FFF2-40B4-BE49-F238E27FC236}">
                <a16:creationId xmlns:a16="http://schemas.microsoft.com/office/drawing/2014/main" id="{1CF6E824-6A8F-844A-9FA4-704746E46A8E}"/>
              </a:ext>
            </a:extLst>
          </p:cNvPr>
          <p:cNvSpPr/>
          <p:nvPr/>
        </p:nvSpPr>
        <p:spPr>
          <a:xfrm>
            <a:off x="5791200" y="4715933"/>
            <a:ext cx="550333" cy="939800"/>
          </a:xfrm>
          <a:custGeom>
            <a:avLst/>
            <a:gdLst>
              <a:gd name="connsiteX0" fmla="*/ 550333 w 550333"/>
              <a:gd name="connsiteY0" fmla="*/ 0 h 939800"/>
              <a:gd name="connsiteX1" fmla="*/ 0 w 550333"/>
              <a:gd name="connsiteY1" fmla="*/ 0 h 939800"/>
              <a:gd name="connsiteX2" fmla="*/ 0 w 550333"/>
              <a:gd name="connsiteY2" fmla="*/ 931334 h 939800"/>
              <a:gd name="connsiteX3" fmla="*/ 0 w 550333"/>
              <a:gd name="connsiteY3" fmla="*/ 939800 h 93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333" h="939800">
                <a:moveTo>
                  <a:pt x="550333" y="0"/>
                </a:moveTo>
                <a:lnTo>
                  <a:pt x="0" y="0"/>
                </a:lnTo>
                <a:lnTo>
                  <a:pt x="0" y="931334"/>
                </a:lnTo>
                <a:lnTo>
                  <a:pt x="0" y="939800"/>
                </a:lnTo>
              </a:path>
            </a:pathLst>
          </a:custGeom>
          <a:noFill/>
          <a:ln w="12700">
            <a:solidFill>
              <a:srgbClr val="167EAA"/>
            </a:solidFill>
            <a:head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Freeform 99">
            <a:extLst>
              <a:ext uri="{FF2B5EF4-FFF2-40B4-BE49-F238E27FC236}">
                <a16:creationId xmlns:a16="http://schemas.microsoft.com/office/drawing/2014/main" id="{414F30A0-C006-774A-9D61-30EA1D0DDDE1}"/>
              </a:ext>
            </a:extLst>
          </p:cNvPr>
          <p:cNvSpPr/>
          <p:nvPr/>
        </p:nvSpPr>
        <p:spPr>
          <a:xfrm>
            <a:off x="9243193" y="2937933"/>
            <a:ext cx="1738074" cy="1449718"/>
          </a:xfrm>
          <a:custGeom>
            <a:avLst/>
            <a:gdLst>
              <a:gd name="connsiteX0" fmla="*/ 0 w 1769534"/>
              <a:gd name="connsiteY0" fmla="*/ 0 h 1312334"/>
              <a:gd name="connsiteX1" fmla="*/ 0 w 1769534"/>
              <a:gd name="connsiteY1" fmla="*/ 1312334 h 1312334"/>
              <a:gd name="connsiteX2" fmla="*/ 118534 w 1769534"/>
              <a:gd name="connsiteY2" fmla="*/ 1312334 h 1312334"/>
              <a:gd name="connsiteX3" fmla="*/ 1769534 w 1769534"/>
              <a:gd name="connsiteY3" fmla="*/ 1312334 h 131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34" h="1312334">
                <a:moveTo>
                  <a:pt x="0" y="0"/>
                </a:moveTo>
                <a:lnTo>
                  <a:pt x="0" y="1312334"/>
                </a:lnTo>
                <a:lnTo>
                  <a:pt x="118534" y="1312334"/>
                </a:lnTo>
                <a:lnTo>
                  <a:pt x="1769534" y="1312334"/>
                </a:lnTo>
              </a:path>
            </a:pathLst>
          </a:custGeom>
          <a:noFill/>
          <a:ln w="12700">
            <a:solidFill>
              <a:srgbClr val="167EAA"/>
            </a:solidFill>
            <a:head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A78D4E34-9611-094C-9313-C58791629D58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1009494" y="4173606"/>
            <a:ext cx="763070" cy="423928"/>
          </a:xfrm>
          <a:prstGeom prst="rect">
            <a:avLst/>
          </a:prstGeom>
        </p:spPr>
      </p:pic>
      <p:sp>
        <p:nvSpPr>
          <p:cNvPr id="105" name="Freeform 104">
            <a:extLst>
              <a:ext uri="{FF2B5EF4-FFF2-40B4-BE49-F238E27FC236}">
                <a16:creationId xmlns:a16="http://schemas.microsoft.com/office/drawing/2014/main" id="{0CE10339-5A33-C04A-9117-5399EBF3BD6E}"/>
              </a:ext>
            </a:extLst>
          </p:cNvPr>
          <p:cNvSpPr/>
          <p:nvPr/>
        </p:nvSpPr>
        <p:spPr>
          <a:xfrm>
            <a:off x="8678333" y="3706874"/>
            <a:ext cx="1701800" cy="263993"/>
          </a:xfrm>
          <a:custGeom>
            <a:avLst/>
            <a:gdLst>
              <a:gd name="connsiteX0" fmla="*/ 0 w 1701800"/>
              <a:gd name="connsiteY0" fmla="*/ 0 h 313267"/>
              <a:gd name="connsiteX1" fmla="*/ 389467 w 1701800"/>
              <a:gd name="connsiteY1" fmla="*/ 0 h 313267"/>
              <a:gd name="connsiteX2" fmla="*/ 389467 w 1701800"/>
              <a:gd name="connsiteY2" fmla="*/ 313267 h 313267"/>
              <a:gd name="connsiteX3" fmla="*/ 1701800 w 1701800"/>
              <a:gd name="connsiteY3" fmla="*/ 313267 h 31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1800" h="313267">
                <a:moveTo>
                  <a:pt x="0" y="0"/>
                </a:moveTo>
                <a:lnTo>
                  <a:pt x="389467" y="0"/>
                </a:lnTo>
                <a:lnTo>
                  <a:pt x="389467" y="313267"/>
                </a:lnTo>
                <a:lnTo>
                  <a:pt x="1701800" y="313267"/>
                </a:lnTo>
              </a:path>
            </a:pathLst>
          </a:custGeom>
          <a:noFill/>
          <a:ln w="12700">
            <a:solidFill>
              <a:srgbClr val="167EAA"/>
            </a:solidFill>
            <a:head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4EB52E50-58A8-B449-8F79-86E812B57003}"/>
              </a:ext>
            </a:extLst>
          </p:cNvPr>
          <p:cNvPicPr>
            <a:picLocks noChangeAspect="1"/>
          </p:cNvPicPr>
          <p:nvPr/>
        </p:nvPicPr>
        <p:blipFill rotWithShape="1"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10800747" y="1833096"/>
            <a:ext cx="689388" cy="352844"/>
          </a:xfrm>
          <a:prstGeom prst="rect">
            <a:avLst/>
          </a:prstGeom>
        </p:spPr>
      </p:pic>
      <p:sp>
        <p:nvSpPr>
          <p:cNvPr id="127" name="Freeform 126">
            <a:extLst>
              <a:ext uri="{FF2B5EF4-FFF2-40B4-BE49-F238E27FC236}">
                <a16:creationId xmlns:a16="http://schemas.microsoft.com/office/drawing/2014/main" id="{6D1C2A3F-AB2D-3547-B744-E5C71ABC0450}"/>
              </a:ext>
            </a:extLst>
          </p:cNvPr>
          <p:cNvSpPr/>
          <p:nvPr/>
        </p:nvSpPr>
        <p:spPr>
          <a:xfrm>
            <a:off x="9220200" y="2015067"/>
            <a:ext cx="1625600" cy="635000"/>
          </a:xfrm>
          <a:custGeom>
            <a:avLst/>
            <a:gdLst>
              <a:gd name="connsiteX0" fmla="*/ 1625600 w 1625600"/>
              <a:gd name="connsiteY0" fmla="*/ 0 h 635000"/>
              <a:gd name="connsiteX1" fmla="*/ 0 w 1625600"/>
              <a:gd name="connsiteY1" fmla="*/ 0 h 635000"/>
              <a:gd name="connsiteX2" fmla="*/ 0 w 1625600"/>
              <a:gd name="connsiteY2" fmla="*/ 63500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600" h="635000">
                <a:moveTo>
                  <a:pt x="1625600" y="0"/>
                </a:moveTo>
                <a:lnTo>
                  <a:pt x="0" y="0"/>
                </a:lnTo>
                <a:lnTo>
                  <a:pt x="0" y="635000"/>
                </a:lnTo>
              </a:path>
            </a:pathLst>
          </a:custGeom>
          <a:noFill/>
          <a:ln w="12700">
            <a:solidFill>
              <a:srgbClr val="167EAA"/>
            </a:solidFill>
            <a:tail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Freeform 127">
            <a:extLst>
              <a:ext uri="{FF2B5EF4-FFF2-40B4-BE49-F238E27FC236}">
                <a16:creationId xmlns:a16="http://schemas.microsoft.com/office/drawing/2014/main" id="{54B3F477-B50B-5F4A-AA50-1C0BFA75053F}"/>
              </a:ext>
            </a:extLst>
          </p:cNvPr>
          <p:cNvSpPr/>
          <p:nvPr/>
        </p:nvSpPr>
        <p:spPr>
          <a:xfrm>
            <a:off x="8627533" y="1507067"/>
            <a:ext cx="524934" cy="1143000"/>
          </a:xfrm>
          <a:custGeom>
            <a:avLst/>
            <a:gdLst>
              <a:gd name="connsiteX0" fmla="*/ 0 w 524934"/>
              <a:gd name="connsiteY0" fmla="*/ 1143000 h 1143000"/>
              <a:gd name="connsiteX1" fmla="*/ 0 w 524934"/>
              <a:gd name="connsiteY1" fmla="*/ 93133 h 1143000"/>
              <a:gd name="connsiteX2" fmla="*/ 524934 w 524934"/>
              <a:gd name="connsiteY2" fmla="*/ 93133 h 1143000"/>
              <a:gd name="connsiteX3" fmla="*/ 524934 w 524934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934" h="1143000">
                <a:moveTo>
                  <a:pt x="0" y="1143000"/>
                </a:moveTo>
                <a:lnTo>
                  <a:pt x="0" y="93133"/>
                </a:lnTo>
                <a:lnTo>
                  <a:pt x="524934" y="93133"/>
                </a:lnTo>
                <a:lnTo>
                  <a:pt x="524934" y="0"/>
                </a:lnTo>
              </a:path>
            </a:pathLst>
          </a:custGeom>
          <a:noFill/>
          <a:ln w="12700">
            <a:solidFill>
              <a:srgbClr val="073B5D"/>
            </a:solidFill>
            <a:head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Freeform 128">
            <a:extLst>
              <a:ext uri="{FF2B5EF4-FFF2-40B4-BE49-F238E27FC236}">
                <a16:creationId xmlns:a16="http://schemas.microsoft.com/office/drawing/2014/main" id="{DDE5519F-5FBC-374D-9120-DE024ADEA01E}"/>
              </a:ext>
            </a:extLst>
          </p:cNvPr>
          <p:cNvSpPr/>
          <p:nvPr/>
        </p:nvSpPr>
        <p:spPr>
          <a:xfrm>
            <a:off x="7239000" y="1484061"/>
            <a:ext cx="488805" cy="1072871"/>
          </a:xfrm>
          <a:custGeom>
            <a:avLst/>
            <a:gdLst>
              <a:gd name="connsiteX0" fmla="*/ 0 w 508000"/>
              <a:gd name="connsiteY0" fmla="*/ 872066 h 872066"/>
              <a:gd name="connsiteX1" fmla="*/ 508000 w 508000"/>
              <a:gd name="connsiteY1" fmla="*/ 872066 h 872066"/>
              <a:gd name="connsiteX2" fmla="*/ 508000 w 508000"/>
              <a:gd name="connsiteY2" fmla="*/ 0 h 87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000" h="872066">
                <a:moveTo>
                  <a:pt x="0" y="872066"/>
                </a:moveTo>
                <a:lnTo>
                  <a:pt x="508000" y="872066"/>
                </a:lnTo>
                <a:lnTo>
                  <a:pt x="508000" y="0"/>
                </a:lnTo>
              </a:path>
            </a:pathLst>
          </a:custGeom>
          <a:noFill/>
          <a:ln w="12700">
            <a:solidFill>
              <a:srgbClr val="073B5D"/>
            </a:solidFill>
            <a:head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1" name="Picture 130">
            <a:extLst>
              <a:ext uri="{FF2B5EF4-FFF2-40B4-BE49-F238E27FC236}">
                <a16:creationId xmlns:a16="http://schemas.microsoft.com/office/drawing/2014/main" id="{1DE8C2E7-B349-7B4E-8C1B-10D7458BD78F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047" y="994684"/>
            <a:ext cx="880272" cy="440136"/>
          </a:xfrm>
          <a:prstGeom prst="rect">
            <a:avLst/>
          </a:prstGeom>
        </p:spPr>
      </p:pic>
      <p:sp>
        <p:nvSpPr>
          <p:cNvPr id="132" name="Freeform 131">
            <a:extLst>
              <a:ext uri="{FF2B5EF4-FFF2-40B4-BE49-F238E27FC236}">
                <a16:creationId xmlns:a16="http://schemas.microsoft.com/office/drawing/2014/main" id="{6D8C8883-9257-4D45-942F-BDEBD582F425}"/>
              </a:ext>
            </a:extLst>
          </p:cNvPr>
          <p:cNvSpPr/>
          <p:nvPr/>
        </p:nvSpPr>
        <p:spPr>
          <a:xfrm>
            <a:off x="8111067" y="1642533"/>
            <a:ext cx="364066" cy="1532467"/>
          </a:xfrm>
          <a:custGeom>
            <a:avLst/>
            <a:gdLst>
              <a:gd name="connsiteX0" fmla="*/ 0 w 364066"/>
              <a:gd name="connsiteY0" fmla="*/ 1532467 h 1532467"/>
              <a:gd name="connsiteX1" fmla="*/ 364066 w 364066"/>
              <a:gd name="connsiteY1" fmla="*/ 1532467 h 1532467"/>
              <a:gd name="connsiteX2" fmla="*/ 364066 w 364066"/>
              <a:gd name="connsiteY2" fmla="*/ 0 h 1532467"/>
              <a:gd name="connsiteX3" fmla="*/ 220133 w 364066"/>
              <a:gd name="connsiteY3" fmla="*/ 0 h 153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066" h="1532467">
                <a:moveTo>
                  <a:pt x="0" y="1532467"/>
                </a:moveTo>
                <a:lnTo>
                  <a:pt x="364066" y="1532467"/>
                </a:lnTo>
                <a:lnTo>
                  <a:pt x="364066" y="0"/>
                </a:lnTo>
                <a:lnTo>
                  <a:pt x="220133" y="0"/>
                </a:lnTo>
              </a:path>
            </a:pathLst>
          </a:custGeom>
          <a:noFill/>
          <a:ln w="12700">
            <a:solidFill>
              <a:srgbClr val="073B5D"/>
            </a:solidFill>
            <a:head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4" name="Picture 133">
            <a:extLst>
              <a:ext uri="{FF2B5EF4-FFF2-40B4-BE49-F238E27FC236}">
                <a16:creationId xmlns:a16="http://schemas.microsoft.com/office/drawing/2014/main" id="{2C224B25-D057-2745-A635-321D874FA1CD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711" y="1491416"/>
            <a:ext cx="339041" cy="333673"/>
          </a:xfrm>
          <a:prstGeom prst="rect">
            <a:avLst/>
          </a:prstGeom>
        </p:spPr>
      </p:pic>
      <p:sp>
        <p:nvSpPr>
          <p:cNvPr id="135" name="Freeform 134">
            <a:extLst>
              <a:ext uri="{FF2B5EF4-FFF2-40B4-BE49-F238E27FC236}">
                <a16:creationId xmlns:a16="http://schemas.microsoft.com/office/drawing/2014/main" id="{362F6873-682F-2F40-95ED-FFE6DE244081}"/>
              </a:ext>
            </a:extLst>
          </p:cNvPr>
          <p:cNvSpPr/>
          <p:nvPr/>
        </p:nvSpPr>
        <p:spPr>
          <a:xfrm>
            <a:off x="8962977" y="3328045"/>
            <a:ext cx="46416" cy="232081"/>
          </a:xfrm>
          <a:custGeom>
            <a:avLst/>
            <a:gdLst>
              <a:gd name="connsiteX0" fmla="*/ 0 w 46416"/>
              <a:gd name="connsiteY0" fmla="*/ 0 h 232081"/>
              <a:gd name="connsiteX1" fmla="*/ 0 w 46416"/>
              <a:gd name="connsiteY1" fmla="*/ 232081 h 232081"/>
              <a:gd name="connsiteX2" fmla="*/ 46416 w 46416"/>
              <a:gd name="connsiteY2" fmla="*/ 232081 h 23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16" h="232081">
                <a:moveTo>
                  <a:pt x="0" y="0"/>
                </a:moveTo>
                <a:lnTo>
                  <a:pt x="0" y="232081"/>
                </a:lnTo>
                <a:lnTo>
                  <a:pt x="46416" y="232081"/>
                </a:lnTo>
              </a:path>
            </a:pathLst>
          </a:custGeom>
          <a:noFill/>
          <a:ln w="12700">
            <a:solidFill>
              <a:srgbClr val="073B5D"/>
            </a:solidFill>
            <a:head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750FC470-5C6B-5A4F-8A1B-5383FC90D8DD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485" y="3483039"/>
            <a:ext cx="211752" cy="158108"/>
          </a:xfrm>
          <a:prstGeom prst="rect">
            <a:avLst/>
          </a:prstGeom>
        </p:spPr>
      </p:pic>
      <p:sp>
        <p:nvSpPr>
          <p:cNvPr id="138" name="Freeform 137">
            <a:extLst>
              <a:ext uri="{FF2B5EF4-FFF2-40B4-BE49-F238E27FC236}">
                <a16:creationId xmlns:a16="http://schemas.microsoft.com/office/drawing/2014/main" id="{703815B2-091F-5A4C-8175-4CCE591770F5}"/>
              </a:ext>
            </a:extLst>
          </p:cNvPr>
          <p:cNvSpPr/>
          <p:nvPr/>
        </p:nvSpPr>
        <p:spPr>
          <a:xfrm>
            <a:off x="5469467" y="4809067"/>
            <a:ext cx="745066" cy="474133"/>
          </a:xfrm>
          <a:custGeom>
            <a:avLst/>
            <a:gdLst>
              <a:gd name="connsiteX0" fmla="*/ 745066 w 745066"/>
              <a:gd name="connsiteY0" fmla="*/ 0 h 474133"/>
              <a:gd name="connsiteX1" fmla="*/ 8466 w 745066"/>
              <a:gd name="connsiteY1" fmla="*/ 0 h 474133"/>
              <a:gd name="connsiteX2" fmla="*/ 8466 w 745066"/>
              <a:gd name="connsiteY2" fmla="*/ 93133 h 474133"/>
              <a:gd name="connsiteX3" fmla="*/ 8466 w 745066"/>
              <a:gd name="connsiteY3" fmla="*/ 474133 h 474133"/>
              <a:gd name="connsiteX4" fmla="*/ 0 w 745066"/>
              <a:gd name="connsiteY4" fmla="*/ 474133 h 47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066" h="474133">
                <a:moveTo>
                  <a:pt x="745066" y="0"/>
                </a:moveTo>
                <a:lnTo>
                  <a:pt x="8466" y="0"/>
                </a:lnTo>
                <a:lnTo>
                  <a:pt x="8466" y="93133"/>
                </a:lnTo>
                <a:lnTo>
                  <a:pt x="8466" y="474133"/>
                </a:lnTo>
                <a:lnTo>
                  <a:pt x="0" y="474133"/>
                </a:lnTo>
              </a:path>
            </a:pathLst>
          </a:custGeom>
          <a:noFill/>
          <a:ln w="12700">
            <a:solidFill>
              <a:srgbClr val="073B5D"/>
            </a:solidFill>
            <a:head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F71C2761-C902-9E42-B275-F9C1976090DC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48" y="5286896"/>
            <a:ext cx="593633" cy="406170"/>
          </a:xfrm>
          <a:prstGeom prst="rect">
            <a:avLst/>
          </a:prstGeom>
        </p:spPr>
      </p:pic>
      <p:sp>
        <p:nvSpPr>
          <p:cNvPr id="141" name="Freeform 140">
            <a:extLst>
              <a:ext uri="{FF2B5EF4-FFF2-40B4-BE49-F238E27FC236}">
                <a16:creationId xmlns:a16="http://schemas.microsoft.com/office/drawing/2014/main" id="{3A26A194-7B56-2740-AEED-C38E2B75A58C}"/>
              </a:ext>
            </a:extLst>
          </p:cNvPr>
          <p:cNvSpPr/>
          <p:nvPr/>
        </p:nvSpPr>
        <p:spPr>
          <a:xfrm>
            <a:off x="3674533" y="4148667"/>
            <a:ext cx="499534" cy="719666"/>
          </a:xfrm>
          <a:custGeom>
            <a:avLst/>
            <a:gdLst>
              <a:gd name="connsiteX0" fmla="*/ 0 w 499534"/>
              <a:gd name="connsiteY0" fmla="*/ 0 h 719666"/>
              <a:gd name="connsiteX1" fmla="*/ 499534 w 499534"/>
              <a:gd name="connsiteY1" fmla="*/ 0 h 719666"/>
              <a:gd name="connsiteX2" fmla="*/ 499534 w 499534"/>
              <a:gd name="connsiteY2" fmla="*/ 76200 h 719666"/>
              <a:gd name="connsiteX3" fmla="*/ 499534 w 499534"/>
              <a:gd name="connsiteY3" fmla="*/ 719666 h 719666"/>
              <a:gd name="connsiteX4" fmla="*/ 499534 w 499534"/>
              <a:gd name="connsiteY4" fmla="*/ 719666 h 719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534" h="719666">
                <a:moveTo>
                  <a:pt x="0" y="0"/>
                </a:moveTo>
                <a:lnTo>
                  <a:pt x="499534" y="0"/>
                </a:lnTo>
                <a:lnTo>
                  <a:pt x="499534" y="76200"/>
                </a:lnTo>
                <a:lnTo>
                  <a:pt x="499534" y="719666"/>
                </a:lnTo>
                <a:lnTo>
                  <a:pt x="499534" y="719666"/>
                </a:lnTo>
              </a:path>
            </a:pathLst>
          </a:custGeom>
          <a:noFill/>
          <a:ln w="12700">
            <a:solidFill>
              <a:srgbClr val="073B5D"/>
            </a:solidFill>
            <a:head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3" name="Picture 142">
            <a:extLst>
              <a:ext uri="{FF2B5EF4-FFF2-40B4-BE49-F238E27FC236}">
                <a16:creationId xmlns:a16="http://schemas.microsoft.com/office/drawing/2014/main" id="{E0E426CD-8897-0848-9053-35803D2A1C9F}"/>
              </a:ext>
            </a:extLst>
          </p:cNvPr>
          <p:cNvPicPr>
            <a:picLocks noChangeAspect="1"/>
          </p:cNvPicPr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2" b="27131"/>
          <a:stretch/>
        </p:blipFill>
        <p:spPr>
          <a:xfrm>
            <a:off x="3810121" y="4868333"/>
            <a:ext cx="680513" cy="312815"/>
          </a:xfrm>
          <a:prstGeom prst="rect">
            <a:avLst/>
          </a:prstGeom>
        </p:spPr>
      </p:pic>
      <p:sp>
        <p:nvSpPr>
          <p:cNvPr id="124" name="TextBox 123">
            <a:extLst>
              <a:ext uri="{FF2B5EF4-FFF2-40B4-BE49-F238E27FC236}">
                <a16:creationId xmlns:a16="http://schemas.microsoft.com/office/drawing/2014/main" id="{D8A2B8BF-6444-46B3-B480-DBF5F508AFCF}"/>
              </a:ext>
            </a:extLst>
          </p:cNvPr>
          <p:cNvSpPr txBox="1"/>
          <p:nvPr/>
        </p:nvSpPr>
        <p:spPr>
          <a:xfrm>
            <a:off x="7950417" y="6519347"/>
            <a:ext cx="858919" cy="240506"/>
          </a:xfrm>
          <a:prstGeom prst="rect">
            <a:avLst/>
          </a:prstGeom>
          <a:solidFill>
            <a:srgbClr val="00B050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CKD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E061BBBF-C5E4-F94B-8E5C-87A94BB77C5F}"/>
              </a:ext>
            </a:extLst>
          </p:cNvPr>
          <p:cNvSpPr txBox="1"/>
          <p:nvPr/>
        </p:nvSpPr>
        <p:spPr>
          <a:xfrm>
            <a:off x="10037475" y="6519347"/>
            <a:ext cx="1037140" cy="230832"/>
          </a:xfrm>
          <a:prstGeom prst="rect">
            <a:avLst/>
          </a:prstGeom>
          <a:pattFill prst="narHorz">
            <a:fgClr>
              <a:srgbClr val="FFFFFF"/>
            </a:fgClr>
            <a:bgClr>
              <a:srgbClr val="7030A0"/>
            </a:bgClr>
          </a:pattFill>
        </p:spPr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Senior/Health Aging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DEA5594-BAAE-EF4D-8EF0-818E37EC736B}"/>
              </a:ext>
            </a:extLst>
          </p:cNvPr>
          <p:cNvSpPr/>
          <p:nvPr/>
        </p:nvSpPr>
        <p:spPr>
          <a:xfrm>
            <a:off x="5979438" y="1352615"/>
            <a:ext cx="699658" cy="1629124"/>
          </a:xfrm>
          <a:custGeom>
            <a:avLst/>
            <a:gdLst>
              <a:gd name="connsiteX0" fmla="*/ 485030 w 485030"/>
              <a:gd name="connsiteY0" fmla="*/ 1598212 h 1598212"/>
              <a:gd name="connsiteX1" fmla="*/ 0 w 485030"/>
              <a:gd name="connsiteY1" fmla="*/ 1598212 h 1598212"/>
              <a:gd name="connsiteX2" fmla="*/ 0 w 485030"/>
              <a:gd name="connsiteY2" fmla="*/ 0 h 159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5030" h="1598212">
                <a:moveTo>
                  <a:pt x="485030" y="1598212"/>
                </a:moveTo>
                <a:lnTo>
                  <a:pt x="0" y="15982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accent2"/>
            </a:solidFill>
            <a:head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Rectangle 53">
            <a:extLst>
              <a:ext uri="{FF2B5EF4-FFF2-40B4-BE49-F238E27FC236}">
                <a16:creationId xmlns:a16="http://schemas.microsoft.com/office/drawing/2014/main" id="{965EEAE6-20AC-354D-8148-D48AE03509A4}"/>
              </a:ext>
            </a:extLst>
          </p:cNvPr>
          <p:cNvSpPr/>
          <p:nvPr/>
        </p:nvSpPr>
        <p:spPr>
          <a:xfrm rot="16200000">
            <a:off x="8203717" y="4033660"/>
            <a:ext cx="699977" cy="2572518"/>
          </a:xfrm>
          <a:custGeom>
            <a:avLst/>
            <a:gdLst>
              <a:gd name="connsiteX0" fmla="*/ 0 w 1552377"/>
              <a:gd name="connsiteY0" fmla="*/ 0 h 1635471"/>
              <a:gd name="connsiteX1" fmla="*/ 1552377 w 1552377"/>
              <a:gd name="connsiteY1" fmla="*/ 0 h 1635471"/>
              <a:gd name="connsiteX2" fmla="*/ 1552377 w 1552377"/>
              <a:gd name="connsiteY2" fmla="*/ 1635471 h 1635471"/>
              <a:gd name="connsiteX3" fmla="*/ 0 w 1552377"/>
              <a:gd name="connsiteY3" fmla="*/ 1635471 h 1635471"/>
              <a:gd name="connsiteX4" fmla="*/ 0 w 1552377"/>
              <a:gd name="connsiteY4" fmla="*/ 0 h 1635471"/>
              <a:gd name="connsiteX0" fmla="*/ 1552377 w 1643817"/>
              <a:gd name="connsiteY0" fmla="*/ 1635471 h 1726911"/>
              <a:gd name="connsiteX1" fmla="*/ 0 w 1643817"/>
              <a:gd name="connsiteY1" fmla="*/ 1635471 h 1726911"/>
              <a:gd name="connsiteX2" fmla="*/ 0 w 1643817"/>
              <a:gd name="connsiteY2" fmla="*/ 0 h 1726911"/>
              <a:gd name="connsiteX3" fmla="*/ 1552377 w 1643817"/>
              <a:gd name="connsiteY3" fmla="*/ 0 h 1726911"/>
              <a:gd name="connsiteX4" fmla="*/ 1643817 w 1643817"/>
              <a:gd name="connsiteY4" fmla="*/ 1726911 h 1726911"/>
              <a:gd name="connsiteX0" fmla="*/ 0 w 1643817"/>
              <a:gd name="connsiteY0" fmla="*/ 1635471 h 1726911"/>
              <a:gd name="connsiteX1" fmla="*/ 0 w 1643817"/>
              <a:gd name="connsiteY1" fmla="*/ 0 h 1726911"/>
              <a:gd name="connsiteX2" fmla="*/ 1552377 w 1643817"/>
              <a:gd name="connsiteY2" fmla="*/ 0 h 1726911"/>
              <a:gd name="connsiteX3" fmla="*/ 1643817 w 1643817"/>
              <a:gd name="connsiteY3" fmla="*/ 1726911 h 1726911"/>
              <a:gd name="connsiteX0" fmla="*/ 0 w 1552377"/>
              <a:gd name="connsiteY0" fmla="*/ 1635471 h 1635471"/>
              <a:gd name="connsiteX1" fmla="*/ 0 w 1552377"/>
              <a:gd name="connsiteY1" fmla="*/ 0 h 1635471"/>
              <a:gd name="connsiteX2" fmla="*/ 1552377 w 1552377"/>
              <a:gd name="connsiteY2" fmla="*/ 0 h 1635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2377" h="1635471">
                <a:moveTo>
                  <a:pt x="0" y="1635471"/>
                </a:moveTo>
                <a:lnTo>
                  <a:pt x="0" y="0"/>
                </a:lnTo>
                <a:lnTo>
                  <a:pt x="1552377" y="0"/>
                </a:lnTo>
              </a:path>
            </a:pathLst>
          </a:custGeom>
          <a:noFill/>
          <a:ln w="12700">
            <a:solidFill>
              <a:srgbClr val="00B050"/>
            </a:solidFill>
            <a:tail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Rectangle 124">
            <a:extLst>
              <a:ext uri="{FF2B5EF4-FFF2-40B4-BE49-F238E27FC236}">
                <a16:creationId xmlns:a16="http://schemas.microsoft.com/office/drawing/2014/main" id="{38D5A13D-1973-F84C-928E-F011D545AA9A}"/>
              </a:ext>
            </a:extLst>
          </p:cNvPr>
          <p:cNvSpPr/>
          <p:nvPr/>
        </p:nvSpPr>
        <p:spPr>
          <a:xfrm>
            <a:off x="8704217" y="3216750"/>
            <a:ext cx="1483736" cy="408494"/>
          </a:xfrm>
          <a:custGeom>
            <a:avLst/>
            <a:gdLst>
              <a:gd name="connsiteX0" fmla="*/ 0 w 665313"/>
              <a:gd name="connsiteY0" fmla="*/ 0 h 665313"/>
              <a:gd name="connsiteX1" fmla="*/ 665313 w 665313"/>
              <a:gd name="connsiteY1" fmla="*/ 0 h 665313"/>
              <a:gd name="connsiteX2" fmla="*/ 665313 w 665313"/>
              <a:gd name="connsiteY2" fmla="*/ 665313 h 665313"/>
              <a:gd name="connsiteX3" fmla="*/ 0 w 665313"/>
              <a:gd name="connsiteY3" fmla="*/ 665313 h 665313"/>
              <a:gd name="connsiteX4" fmla="*/ 0 w 665313"/>
              <a:gd name="connsiteY4" fmla="*/ 0 h 665313"/>
              <a:gd name="connsiteX0" fmla="*/ 665313 w 756753"/>
              <a:gd name="connsiteY0" fmla="*/ 0 h 665313"/>
              <a:gd name="connsiteX1" fmla="*/ 665313 w 756753"/>
              <a:gd name="connsiteY1" fmla="*/ 665313 h 665313"/>
              <a:gd name="connsiteX2" fmla="*/ 0 w 756753"/>
              <a:gd name="connsiteY2" fmla="*/ 665313 h 665313"/>
              <a:gd name="connsiteX3" fmla="*/ 0 w 756753"/>
              <a:gd name="connsiteY3" fmla="*/ 0 h 665313"/>
              <a:gd name="connsiteX4" fmla="*/ 756753 w 756753"/>
              <a:gd name="connsiteY4" fmla="*/ 91440 h 665313"/>
              <a:gd name="connsiteX0" fmla="*/ 1466698 w 1466698"/>
              <a:gd name="connsiteY0" fmla="*/ 0 h 665313"/>
              <a:gd name="connsiteX1" fmla="*/ 1466698 w 1466698"/>
              <a:gd name="connsiteY1" fmla="*/ 665313 h 665313"/>
              <a:gd name="connsiteX2" fmla="*/ 801385 w 1466698"/>
              <a:gd name="connsiteY2" fmla="*/ 665313 h 665313"/>
              <a:gd name="connsiteX3" fmla="*/ 801385 w 1466698"/>
              <a:gd name="connsiteY3" fmla="*/ 0 h 665313"/>
              <a:gd name="connsiteX4" fmla="*/ 0 w 1466698"/>
              <a:gd name="connsiteY4" fmla="*/ 10973 h 665313"/>
              <a:gd name="connsiteX0" fmla="*/ 1466698 w 1466698"/>
              <a:gd name="connsiteY0" fmla="*/ 45779 h 711092"/>
              <a:gd name="connsiteX1" fmla="*/ 1466698 w 1466698"/>
              <a:gd name="connsiteY1" fmla="*/ 711092 h 711092"/>
              <a:gd name="connsiteX2" fmla="*/ 801385 w 1466698"/>
              <a:gd name="connsiteY2" fmla="*/ 711092 h 711092"/>
              <a:gd name="connsiteX3" fmla="*/ 801385 w 1466698"/>
              <a:gd name="connsiteY3" fmla="*/ 45779 h 711092"/>
              <a:gd name="connsiteX4" fmla="*/ 0 w 1466698"/>
              <a:gd name="connsiteY4" fmla="*/ 56752 h 711092"/>
              <a:gd name="connsiteX0" fmla="*/ 1466698 w 1466698"/>
              <a:gd name="connsiteY0" fmla="*/ 45779 h 711092"/>
              <a:gd name="connsiteX1" fmla="*/ 1466698 w 1466698"/>
              <a:gd name="connsiteY1" fmla="*/ 711092 h 711092"/>
              <a:gd name="connsiteX2" fmla="*/ 801385 w 1466698"/>
              <a:gd name="connsiteY2" fmla="*/ 711092 h 711092"/>
              <a:gd name="connsiteX3" fmla="*/ 801385 w 1466698"/>
              <a:gd name="connsiteY3" fmla="*/ 45779 h 711092"/>
              <a:gd name="connsiteX4" fmla="*/ 0 w 1466698"/>
              <a:gd name="connsiteY4" fmla="*/ 56752 h 711092"/>
              <a:gd name="connsiteX0" fmla="*/ 1466698 w 1466698"/>
              <a:gd name="connsiteY0" fmla="*/ 46905 h 712218"/>
              <a:gd name="connsiteX1" fmla="*/ 1466698 w 1466698"/>
              <a:gd name="connsiteY1" fmla="*/ 712218 h 712218"/>
              <a:gd name="connsiteX2" fmla="*/ 801385 w 1466698"/>
              <a:gd name="connsiteY2" fmla="*/ 712218 h 712218"/>
              <a:gd name="connsiteX3" fmla="*/ 801385 w 1466698"/>
              <a:gd name="connsiteY3" fmla="*/ 46905 h 712218"/>
              <a:gd name="connsiteX4" fmla="*/ 0 w 1466698"/>
              <a:gd name="connsiteY4" fmla="*/ 57878 h 712218"/>
              <a:gd name="connsiteX0" fmla="*/ 1466698 w 1466698"/>
              <a:gd name="connsiteY0" fmla="*/ 0 h 665313"/>
              <a:gd name="connsiteX1" fmla="*/ 1466698 w 1466698"/>
              <a:gd name="connsiteY1" fmla="*/ 665313 h 665313"/>
              <a:gd name="connsiteX2" fmla="*/ 801385 w 1466698"/>
              <a:gd name="connsiteY2" fmla="*/ 665313 h 665313"/>
              <a:gd name="connsiteX3" fmla="*/ 801385 w 1466698"/>
              <a:gd name="connsiteY3" fmla="*/ 0 h 665313"/>
              <a:gd name="connsiteX4" fmla="*/ 0 w 1466698"/>
              <a:gd name="connsiteY4" fmla="*/ 10973 h 665313"/>
              <a:gd name="connsiteX0" fmla="*/ 1466698 w 1466698"/>
              <a:gd name="connsiteY0" fmla="*/ 665313 h 665313"/>
              <a:gd name="connsiteX1" fmla="*/ 801385 w 1466698"/>
              <a:gd name="connsiteY1" fmla="*/ 665313 h 665313"/>
              <a:gd name="connsiteX2" fmla="*/ 801385 w 1466698"/>
              <a:gd name="connsiteY2" fmla="*/ 0 h 665313"/>
              <a:gd name="connsiteX3" fmla="*/ 0 w 1466698"/>
              <a:gd name="connsiteY3" fmla="*/ 10973 h 665313"/>
              <a:gd name="connsiteX0" fmla="*/ 1422806 w 1422806"/>
              <a:gd name="connsiteY0" fmla="*/ 665313 h 665313"/>
              <a:gd name="connsiteX1" fmla="*/ 757493 w 1422806"/>
              <a:gd name="connsiteY1" fmla="*/ 665313 h 665313"/>
              <a:gd name="connsiteX2" fmla="*/ 757493 w 1422806"/>
              <a:gd name="connsiteY2" fmla="*/ 0 h 665313"/>
              <a:gd name="connsiteX3" fmla="*/ 0 w 1422806"/>
              <a:gd name="connsiteY3" fmla="*/ 3657 h 66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2806" h="665313">
                <a:moveTo>
                  <a:pt x="1422806" y="665313"/>
                </a:moveTo>
                <a:lnTo>
                  <a:pt x="757493" y="665313"/>
                </a:lnTo>
                <a:lnTo>
                  <a:pt x="757493" y="0"/>
                </a:lnTo>
                <a:lnTo>
                  <a:pt x="0" y="3657"/>
                </a:lnTo>
              </a:path>
            </a:pathLst>
          </a:custGeom>
          <a:noFill/>
          <a:ln w="12700">
            <a:solidFill>
              <a:srgbClr val="00B050"/>
            </a:solidFill>
            <a:tail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Freeform 135">
            <a:extLst>
              <a:ext uri="{FF2B5EF4-FFF2-40B4-BE49-F238E27FC236}">
                <a16:creationId xmlns:a16="http://schemas.microsoft.com/office/drawing/2014/main" id="{D9F27D5C-20B6-3E4C-881B-ADB721CA07A6}"/>
              </a:ext>
            </a:extLst>
          </p:cNvPr>
          <p:cNvSpPr/>
          <p:nvPr/>
        </p:nvSpPr>
        <p:spPr>
          <a:xfrm>
            <a:off x="9196939" y="2754852"/>
            <a:ext cx="1427972" cy="117261"/>
          </a:xfrm>
          <a:custGeom>
            <a:avLst/>
            <a:gdLst>
              <a:gd name="connsiteX0" fmla="*/ 0 w 1693333"/>
              <a:gd name="connsiteY0" fmla="*/ 0 h 118534"/>
              <a:gd name="connsiteX1" fmla="*/ 0 w 1693333"/>
              <a:gd name="connsiteY1" fmla="*/ 118534 h 118534"/>
              <a:gd name="connsiteX2" fmla="*/ 1693333 w 1693333"/>
              <a:gd name="connsiteY2" fmla="*/ 118534 h 11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3333" h="118534">
                <a:moveTo>
                  <a:pt x="0" y="0"/>
                </a:moveTo>
                <a:lnTo>
                  <a:pt x="0" y="118534"/>
                </a:lnTo>
                <a:lnTo>
                  <a:pt x="1693333" y="118534"/>
                </a:lnTo>
              </a:path>
            </a:pathLst>
          </a:custGeom>
          <a:noFill/>
          <a:ln w="12700">
            <a:solidFill>
              <a:srgbClr val="00B050"/>
            </a:solidFill>
            <a:head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604A7FB8-E9B6-6048-9BFA-3A8158702DC9}"/>
              </a:ext>
            </a:extLst>
          </p:cNvPr>
          <p:cNvSpPr/>
          <p:nvPr/>
        </p:nvSpPr>
        <p:spPr>
          <a:xfrm>
            <a:off x="9018559" y="1515197"/>
            <a:ext cx="1676950" cy="1228003"/>
          </a:xfrm>
          <a:custGeom>
            <a:avLst/>
            <a:gdLst>
              <a:gd name="connsiteX0" fmla="*/ 0 w 1676950"/>
              <a:gd name="connsiteY0" fmla="*/ 1228003 h 1228003"/>
              <a:gd name="connsiteX1" fmla="*/ 0 w 1676950"/>
              <a:gd name="connsiteY1" fmla="*/ 204667 h 1228003"/>
              <a:gd name="connsiteX2" fmla="*/ 102333 w 1676950"/>
              <a:gd name="connsiteY2" fmla="*/ 204667 h 1228003"/>
              <a:gd name="connsiteX3" fmla="*/ 736141 w 1676950"/>
              <a:gd name="connsiteY3" fmla="*/ 204667 h 1228003"/>
              <a:gd name="connsiteX4" fmla="*/ 736141 w 1676950"/>
              <a:gd name="connsiteY4" fmla="*/ 0 h 1228003"/>
              <a:gd name="connsiteX5" fmla="*/ 1676950 w 1676950"/>
              <a:gd name="connsiteY5" fmla="*/ 0 h 1228003"/>
              <a:gd name="connsiteX6" fmla="*/ 1676950 w 1676950"/>
              <a:gd name="connsiteY6" fmla="*/ 33011 h 1228003"/>
              <a:gd name="connsiteX7" fmla="*/ 1673649 w 1676950"/>
              <a:gd name="connsiteY7" fmla="*/ 3301 h 122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6950" h="1228003">
                <a:moveTo>
                  <a:pt x="0" y="1228003"/>
                </a:moveTo>
                <a:lnTo>
                  <a:pt x="0" y="204667"/>
                </a:lnTo>
                <a:lnTo>
                  <a:pt x="102333" y="204667"/>
                </a:lnTo>
                <a:lnTo>
                  <a:pt x="736141" y="204667"/>
                </a:lnTo>
                <a:lnTo>
                  <a:pt x="736141" y="0"/>
                </a:lnTo>
                <a:lnTo>
                  <a:pt x="1676950" y="0"/>
                </a:lnTo>
                <a:lnTo>
                  <a:pt x="1676950" y="33011"/>
                </a:lnTo>
                <a:lnTo>
                  <a:pt x="1673649" y="3301"/>
                </a:lnTo>
              </a:path>
            </a:pathLst>
          </a:custGeom>
          <a:noFill/>
          <a:ln w="12700">
            <a:solidFill>
              <a:srgbClr val="00B050"/>
            </a:solidFill>
            <a:head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18CA935-8CB9-9B4C-A0F2-2FFB9DEE1828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651530" y="1314830"/>
            <a:ext cx="701865" cy="38134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B2170D8-A781-F24F-A9DE-7F540FD4BEB1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t="38376" b="37712"/>
          <a:stretch/>
        </p:blipFill>
        <p:spPr>
          <a:xfrm>
            <a:off x="6485304" y="864926"/>
            <a:ext cx="914563" cy="145795"/>
          </a:xfrm>
          <a:prstGeom prst="rect">
            <a:avLst/>
          </a:prstGeom>
        </p:spPr>
      </p:pic>
      <p:sp>
        <p:nvSpPr>
          <p:cNvPr id="30" name="Freeform 29">
            <a:extLst>
              <a:ext uri="{FF2B5EF4-FFF2-40B4-BE49-F238E27FC236}">
                <a16:creationId xmlns:a16="http://schemas.microsoft.com/office/drawing/2014/main" id="{2D1A22CB-1260-D248-86B6-FD0FC81806FA}"/>
              </a:ext>
            </a:extLst>
          </p:cNvPr>
          <p:cNvSpPr/>
          <p:nvPr/>
        </p:nvSpPr>
        <p:spPr>
          <a:xfrm>
            <a:off x="7089849" y="1044409"/>
            <a:ext cx="768275" cy="1807132"/>
          </a:xfrm>
          <a:custGeom>
            <a:avLst/>
            <a:gdLst>
              <a:gd name="connsiteX0" fmla="*/ 723720 w 723720"/>
              <a:gd name="connsiteY0" fmla="*/ 1807132 h 1807132"/>
              <a:gd name="connsiteX1" fmla="*/ 723720 w 723720"/>
              <a:gd name="connsiteY1" fmla="*/ 554708 h 1807132"/>
              <a:gd name="connsiteX2" fmla="*/ 4334 w 723720"/>
              <a:gd name="connsiteY2" fmla="*/ 554708 h 1807132"/>
              <a:gd name="connsiteX3" fmla="*/ 4334 w 723720"/>
              <a:gd name="connsiteY3" fmla="*/ 0 h 1807132"/>
              <a:gd name="connsiteX4" fmla="*/ 0 w 723720"/>
              <a:gd name="connsiteY4" fmla="*/ 0 h 1807132"/>
              <a:gd name="connsiteX5" fmla="*/ 0 w 723720"/>
              <a:gd name="connsiteY5" fmla="*/ 0 h 180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3720" h="1807132">
                <a:moveTo>
                  <a:pt x="723720" y="1807132"/>
                </a:moveTo>
                <a:lnTo>
                  <a:pt x="723720" y="554708"/>
                </a:lnTo>
                <a:lnTo>
                  <a:pt x="4334" y="554708"/>
                </a:lnTo>
                <a:lnTo>
                  <a:pt x="4334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B050"/>
            </a:solidFill>
            <a:head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475BD61-C448-924F-A8E3-09AF631525C0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0930280" y="2580373"/>
            <a:ext cx="900229" cy="197392"/>
          </a:xfrm>
          <a:prstGeom prst="rect">
            <a:avLst/>
          </a:prstGeom>
        </p:spPr>
      </p:pic>
      <p:sp>
        <p:nvSpPr>
          <p:cNvPr id="35" name="Freeform 34">
            <a:extLst>
              <a:ext uri="{FF2B5EF4-FFF2-40B4-BE49-F238E27FC236}">
                <a16:creationId xmlns:a16="http://schemas.microsoft.com/office/drawing/2014/main" id="{5D6AD387-E64D-F44D-A58D-8444D8BFBC52}"/>
              </a:ext>
            </a:extLst>
          </p:cNvPr>
          <p:cNvSpPr/>
          <p:nvPr/>
        </p:nvSpPr>
        <p:spPr>
          <a:xfrm>
            <a:off x="9002527" y="2670738"/>
            <a:ext cx="1901262" cy="389914"/>
          </a:xfrm>
          <a:custGeom>
            <a:avLst/>
            <a:gdLst>
              <a:gd name="connsiteX0" fmla="*/ 0 w 1901262"/>
              <a:gd name="connsiteY0" fmla="*/ 389914 h 389914"/>
              <a:gd name="connsiteX1" fmla="*/ 690113 w 1901262"/>
              <a:gd name="connsiteY1" fmla="*/ 389914 h 389914"/>
              <a:gd name="connsiteX2" fmla="*/ 690113 w 1901262"/>
              <a:gd name="connsiteY2" fmla="*/ 282947 h 389914"/>
              <a:gd name="connsiteX3" fmla="*/ 1559656 w 1901262"/>
              <a:gd name="connsiteY3" fmla="*/ 282947 h 389914"/>
              <a:gd name="connsiteX4" fmla="*/ 1559656 w 1901262"/>
              <a:gd name="connsiteY4" fmla="*/ 0 h 389914"/>
              <a:gd name="connsiteX5" fmla="*/ 1901262 w 1901262"/>
              <a:gd name="connsiteY5" fmla="*/ 0 h 38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1262" h="389914">
                <a:moveTo>
                  <a:pt x="0" y="389914"/>
                </a:moveTo>
                <a:lnTo>
                  <a:pt x="690113" y="389914"/>
                </a:lnTo>
                <a:lnTo>
                  <a:pt x="690113" y="282947"/>
                </a:lnTo>
                <a:lnTo>
                  <a:pt x="1559656" y="282947"/>
                </a:lnTo>
                <a:lnTo>
                  <a:pt x="1559656" y="0"/>
                </a:lnTo>
                <a:lnTo>
                  <a:pt x="1901262" y="0"/>
                </a:lnTo>
              </a:path>
            </a:pathLst>
          </a:custGeom>
          <a:noFill/>
          <a:ln w="12700">
            <a:solidFill>
              <a:srgbClr val="00B050"/>
            </a:solidFill>
            <a:head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EC6F5E4B-5819-4EDD-90FE-BAF0257D8409}"/>
              </a:ext>
            </a:extLst>
          </p:cNvPr>
          <p:cNvCxnSpPr>
            <a:cxnSpLocks/>
          </p:cNvCxnSpPr>
          <p:nvPr/>
        </p:nvCxnSpPr>
        <p:spPr>
          <a:xfrm>
            <a:off x="4621961" y="3560126"/>
            <a:ext cx="0" cy="1939769"/>
          </a:xfrm>
          <a:prstGeom prst="line">
            <a:avLst/>
          </a:prstGeom>
          <a:ln w="12700">
            <a:solidFill>
              <a:srgbClr val="00B050"/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Cross 138">
            <a:extLst>
              <a:ext uri="{FF2B5EF4-FFF2-40B4-BE49-F238E27FC236}">
                <a16:creationId xmlns:a16="http://schemas.microsoft.com/office/drawing/2014/main" id="{20315852-D7C3-4A4E-9ED1-63458F3DCDB7}"/>
              </a:ext>
            </a:extLst>
          </p:cNvPr>
          <p:cNvSpPr/>
          <p:nvPr/>
        </p:nvSpPr>
        <p:spPr>
          <a:xfrm>
            <a:off x="1469067" y="4899063"/>
            <a:ext cx="253518" cy="271231"/>
          </a:xfrm>
          <a:prstGeom prst="plus">
            <a:avLst>
              <a:gd name="adj" fmla="val 37403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7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EFC63458-5344-4E33-B204-22F172F11F41}"/>
              </a:ext>
            </a:extLst>
          </p:cNvPr>
          <p:cNvSpPr txBox="1"/>
          <p:nvPr/>
        </p:nvSpPr>
        <p:spPr>
          <a:xfrm>
            <a:off x="378794" y="5802220"/>
            <a:ext cx="1683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PHYSICIANS</a:t>
            </a:r>
          </a:p>
        </p:txBody>
      </p:sp>
      <p:sp>
        <p:nvSpPr>
          <p:cNvPr id="146" name="Cross 145">
            <a:extLst>
              <a:ext uri="{FF2B5EF4-FFF2-40B4-BE49-F238E27FC236}">
                <a16:creationId xmlns:a16="http://schemas.microsoft.com/office/drawing/2014/main" id="{2F9E9982-50F0-461B-BDA1-5832DB377228}"/>
              </a:ext>
            </a:extLst>
          </p:cNvPr>
          <p:cNvSpPr/>
          <p:nvPr/>
        </p:nvSpPr>
        <p:spPr>
          <a:xfrm>
            <a:off x="1534152" y="5509486"/>
            <a:ext cx="253518" cy="271231"/>
          </a:xfrm>
          <a:prstGeom prst="plus">
            <a:avLst>
              <a:gd name="adj" fmla="val 37403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7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0D167D6C-9487-4433-9EA7-A6B33B641648}"/>
              </a:ext>
            </a:extLst>
          </p:cNvPr>
          <p:cNvSpPr txBox="1"/>
          <p:nvPr/>
        </p:nvSpPr>
        <p:spPr>
          <a:xfrm>
            <a:off x="578759" y="5437909"/>
            <a:ext cx="1066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6E2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180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EEEEE">
                    <a:lumMod val="50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k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EEEEE">
                  <a:lumMod val="50000"/>
                </a:srgbClr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6586AFEB-DAC8-804F-89E0-544710777E5E}"/>
              </a:ext>
            </a:extLst>
          </p:cNvPr>
          <p:cNvSpPr txBox="1"/>
          <p:nvPr/>
        </p:nvSpPr>
        <p:spPr>
          <a:xfrm>
            <a:off x="8963200" y="6538804"/>
            <a:ext cx="882867" cy="20925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Behavioral Health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ED1D3A-C235-C348-B9D7-0577D685306E}"/>
              </a:ext>
            </a:extLst>
          </p:cNvPr>
          <p:cNvSpPr/>
          <p:nvPr/>
        </p:nvSpPr>
        <p:spPr>
          <a:xfrm>
            <a:off x="284132" y="1071067"/>
            <a:ext cx="2819337" cy="1600438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Charter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Generate revenue</a:t>
            </a:r>
            <a:endParaRPr lang="en-US" sz="1600" dirty="0">
              <a:solidFill>
                <a:srgbClr val="333333"/>
              </a:solidFill>
              <a:latin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Fulfill TKG </a:t>
            </a:r>
            <a:r>
              <a:rPr lang="en-US" sz="1600" i="1" dirty="0">
                <a:solidFill>
                  <a:srgbClr val="333333"/>
                </a:solidFill>
                <a:latin typeface="Arial"/>
              </a:rPr>
              <a:t>Deeply Informed </a:t>
            </a:r>
            <a:r>
              <a:rPr lang="en-US" sz="1600" dirty="0">
                <a:solidFill>
                  <a:srgbClr val="333333"/>
                </a:solidFill>
                <a:latin typeface="Arial"/>
              </a:rPr>
              <a:t>mission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333333"/>
                </a:solidFill>
                <a:latin typeface="Arial"/>
              </a:rPr>
              <a:t>Support Commercialization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BB37B6-A4CD-AF4A-B4B8-3FB703F07934}"/>
              </a:ext>
            </a:extLst>
          </p:cNvPr>
          <p:cNvSpPr txBox="1"/>
          <p:nvPr/>
        </p:nvSpPr>
        <p:spPr>
          <a:xfrm>
            <a:off x="10981267" y="5990452"/>
            <a:ext cx="13426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Updated 5/17/21</a:t>
            </a:r>
          </a:p>
        </p:txBody>
      </p:sp>
      <p:pic>
        <p:nvPicPr>
          <p:cNvPr id="1030" name="Picture 6" descr="Rush University System for Health – A Top US &amp;amp; Chicago Hospital System">
            <a:extLst>
              <a:ext uri="{FF2B5EF4-FFF2-40B4-BE49-F238E27FC236}">
                <a16:creationId xmlns:a16="http://schemas.microsoft.com/office/drawing/2014/main" id="{761E3845-B351-4B73-9378-F8D6D749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970" y="791181"/>
            <a:ext cx="625748" cy="32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Freeform 12">
            <a:extLst>
              <a:ext uri="{FF2B5EF4-FFF2-40B4-BE49-F238E27FC236}">
                <a16:creationId xmlns:a16="http://schemas.microsoft.com/office/drawing/2014/main" id="{A2CF86D7-6546-4B10-A57A-E3B052F5F9ED}"/>
              </a:ext>
            </a:extLst>
          </p:cNvPr>
          <p:cNvSpPr/>
          <p:nvPr/>
        </p:nvSpPr>
        <p:spPr>
          <a:xfrm>
            <a:off x="8111621" y="1585620"/>
            <a:ext cx="413100" cy="1641635"/>
          </a:xfrm>
          <a:custGeom>
            <a:avLst/>
            <a:gdLst>
              <a:gd name="connsiteX0" fmla="*/ 0 w 838200"/>
              <a:gd name="connsiteY0" fmla="*/ 829733 h 829733"/>
              <a:gd name="connsiteX1" fmla="*/ 838200 w 838200"/>
              <a:gd name="connsiteY1" fmla="*/ 829733 h 829733"/>
              <a:gd name="connsiteX2" fmla="*/ 838200 w 838200"/>
              <a:gd name="connsiteY2" fmla="*/ 0 h 82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829733">
                <a:moveTo>
                  <a:pt x="0" y="829733"/>
                </a:moveTo>
                <a:lnTo>
                  <a:pt x="838200" y="829733"/>
                </a:lnTo>
                <a:lnTo>
                  <a:pt x="838200" y="0"/>
                </a:lnTo>
              </a:path>
            </a:pathLst>
          </a:custGeom>
          <a:noFill/>
          <a:ln w="12700">
            <a:solidFill>
              <a:srgbClr val="FF6E2E"/>
            </a:solidFill>
            <a:head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1" name="Freeform 94">
            <a:extLst>
              <a:ext uri="{FF2B5EF4-FFF2-40B4-BE49-F238E27FC236}">
                <a16:creationId xmlns:a16="http://schemas.microsoft.com/office/drawing/2014/main" id="{22B5BAF3-B17C-4A02-BCD2-3B555B141BF2}"/>
              </a:ext>
            </a:extLst>
          </p:cNvPr>
          <p:cNvSpPr/>
          <p:nvPr/>
        </p:nvSpPr>
        <p:spPr>
          <a:xfrm>
            <a:off x="5257607" y="1728801"/>
            <a:ext cx="2114779" cy="1321036"/>
          </a:xfrm>
          <a:custGeom>
            <a:avLst/>
            <a:gdLst>
              <a:gd name="connsiteX0" fmla="*/ 2082800 w 2082800"/>
              <a:gd name="connsiteY0" fmla="*/ 1092200 h 1092200"/>
              <a:gd name="connsiteX1" fmla="*/ 1752600 w 2082800"/>
              <a:gd name="connsiteY1" fmla="*/ 1092200 h 1092200"/>
              <a:gd name="connsiteX2" fmla="*/ 1752600 w 2082800"/>
              <a:gd name="connsiteY2" fmla="*/ 897466 h 1092200"/>
              <a:gd name="connsiteX3" fmla="*/ 0 w 2082800"/>
              <a:gd name="connsiteY3" fmla="*/ 897466 h 1092200"/>
              <a:gd name="connsiteX4" fmla="*/ 0 w 2082800"/>
              <a:gd name="connsiteY4" fmla="*/ 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2800" h="1092200">
                <a:moveTo>
                  <a:pt x="2082800" y="1092200"/>
                </a:moveTo>
                <a:lnTo>
                  <a:pt x="1752600" y="1092200"/>
                </a:lnTo>
                <a:lnTo>
                  <a:pt x="1752600" y="897466"/>
                </a:lnTo>
                <a:lnTo>
                  <a:pt x="0" y="897466"/>
                </a:lnTo>
                <a:lnTo>
                  <a:pt x="0" y="0"/>
                </a:lnTo>
              </a:path>
            </a:pathLst>
          </a:custGeom>
          <a:ln w="12700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2" name="Freeform 4">
            <a:extLst>
              <a:ext uri="{FF2B5EF4-FFF2-40B4-BE49-F238E27FC236}">
                <a16:creationId xmlns:a16="http://schemas.microsoft.com/office/drawing/2014/main" id="{F4441478-573F-4CA3-B58B-7E0B704E0753}"/>
              </a:ext>
            </a:extLst>
          </p:cNvPr>
          <p:cNvSpPr/>
          <p:nvPr/>
        </p:nvSpPr>
        <p:spPr>
          <a:xfrm>
            <a:off x="5808972" y="1339661"/>
            <a:ext cx="856474" cy="1668786"/>
          </a:xfrm>
          <a:custGeom>
            <a:avLst/>
            <a:gdLst>
              <a:gd name="connsiteX0" fmla="*/ 485030 w 485030"/>
              <a:gd name="connsiteY0" fmla="*/ 1598212 h 1598212"/>
              <a:gd name="connsiteX1" fmla="*/ 0 w 485030"/>
              <a:gd name="connsiteY1" fmla="*/ 1598212 h 1598212"/>
              <a:gd name="connsiteX2" fmla="*/ 0 w 485030"/>
              <a:gd name="connsiteY2" fmla="*/ 0 h 159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5030" h="1598212">
                <a:moveTo>
                  <a:pt x="485030" y="1598212"/>
                </a:moveTo>
                <a:lnTo>
                  <a:pt x="0" y="15982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B050"/>
            </a:solidFill>
            <a:head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3" name="Freeform 82">
            <a:extLst>
              <a:ext uri="{FF2B5EF4-FFF2-40B4-BE49-F238E27FC236}">
                <a16:creationId xmlns:a16="http://schemas.microsoft.com/office/drawing/2014/main" id="{6CE679CB-47FE-4141-9382-9736ED6AC7AD}"/>
              </a:ext>
            </a:extLst>
          </p:cNvPr>
          <p:cNvSpPr/>
          <p:nvPr/>
        </p:nvSpPr>
        <p:spPr>
          <a:xfrm>
            <a:off x="9076267" y="2283477"/>
            <a:ext cx="733319" cy="528836"/>
          </a:xfrm>
          <a:custGeom>
            <a:avLst/>
            <a:gdLst>
              <a:gd name="connsiteX0" fmla="*/ 0 w 685800"/>
              <a:gd name="connsiteY0" fmla="*/ 609600 h 609600"/>
              <a:gd name="connsiteX1" fmla="*/ 0 w 685800"/>
              <a:gd name="connsiteY1" fmla="*/ 347133 h 609600"/>
              <a:gd name="connsiteX2" fmla="*/ 465667 w 685800"/>
              <a:gd name="connsiteY2" fmla="*/ 347133 h 609600"/>
              <a:gd name="connsiteX3" fmla="*/ 465667 w 685800"/>
              <a:gd name="connsiteY3" fmla="*/ 0 h 609600"/>
              <a:gd name="connsiteX4" fmla="*/ 685800 w 685800"/>
              <a:gd name="connsiteY4" fmla="*/ 0 h 609600"/>
              <a:gd name="connsiteX5" fmla="*/ 685800 w 685800"/>
              <a:gd name="connsiteY5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" h="609600">
                <a:moveTo>
                  <a:pt x="0" y="609600"/>
                </a:moveTo>
                <a:lnTo>
                  <a:pt x="0" y="347133"/>
                </a:lnTo>
                <a:lnTo>
                  <a:pt x="465667" y="347133"/>
                </a:lnTo>
                <a:lnTo>
                  <a:pt x="465667" y="0"/>
                </a:lnTo>
                <a:lnTo>
                  <a:pt x="685800" y="0"/>
                </a:lnTo>
                <a:lnTo>
                  <a:pt x="685800" y="0"/>
                </a:lnTo>
              </a:path>
            </a:pathLst>
          </a:custGeom>
          <a:noFill/>
          <a:ln w="12700">
            <a:solidFill>
              <a:srgbClr val="00B050"/>
            </a:solidFill>
            <a:head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4" name="Rectangle 53">
            <a:extLst>
              <a:ext uri="{FF2B5EF4-FFF2-40B4-BE49-F238E27FC236}">
                <a16:creationId xmlns:a16="http://schemas.microsoft.com/office/drawing/2014/main" id="{177AEB4F-264A-48D7-B25B-4163F40964D1}"/>
              </a:ext>
            </a:extLst>
          </p:cNvPr>
          <p:cNvSpPr/>
          <p:nvPr/>
        </p:nvSpPr>
        <p:spPr>
          <a:xfrm>
            <a:off x="8956777" y="1905088"/>
            <a:ext cx="912973" cy="995282"/>
          </a:xfrm>
          <a:custGeom>
            <a:avLst/>
            <a:gdLst>
              <a:gd name="connsiteX0" fmla="*/ 0 w 1552377"/>
              <a:gd name="connsiteY0" fmla="*/ 0 h 1635471"/>
              <a:gd name="connsiteX1" fmla="*/ 1552377 w 1552377"/>
              <a:gd name="connsiteY1" fmla="*/ 0 h 1635471"/>
              <a:gd name="connsiteX2" fmla="*/ 1552377 w 1552377"/>
              <a:gd name="connsiteY2" fmla="*/ 1635471 h 1635471"/>
              <a:gd name="connsiteX3" fmla="*/ 0 w 1552377"/>
              <a:gd name="connsiteY3" fmla="*/ 1635471 h 1635471"/>
              <a:gd name="connsiteX4" fmla="*/ 0 w 1552377"/>
              <a:gd name="connsiteY4" fmla="*/ 0 h 1635471"/>
              <a:gd name="connsiteX0" fmla="*/ 1552377 w 1643817"/>
              <a:gd name="connsiteY0" fmla="*/ 1635471 h 1726911"/>
              <a:gd name="connsiteX1" fmla="*/ 0 w 1643817"/>
              <a:gd name="connsiteY1" fmla="*/ 1635471 h 1726911"/>
              <a:gd name="connsiteX2" fmla="*/ 0 w 1643817"/>
              <a:gd name="connsiteY2" fmla="*/ 0 h 1726911"/>
              <a:gd name="connsiteX3" fmla="*/ 1552377 w 1643817"/>
              <a:gd name="connsiteY3" fmla="*/ 0 h 1726911"/>
              <a:gd name="connsiteX4" fmla="*/ 1643817 w 1643817"/>
              <a:gd name="connsiteY4" fmla="*/ 1726911 h 1726911"/>
              <a:gd name="connsiteX0" fmla="*/ 0 w 1643817"/>
              <a:gd name="connsiteY0" fmla="*/ 1635471 h 1726911"/>
              <a:gd name="connsiteX1" fmla="*/ 0 w 1643817"/>
              <a:gd name="connsiteY1" fmla="*/ 0 h 1726911"/>
              <a:gd name="connsiteX2" fmla="*/ 1552377 w 1643817"/>
              <a:gd name="connsiteY2" fmla="*/ 0 h 1726911"/>
              <a:gd name="connsiteX3" fmla="*/ 1643817 w 1643817"/>
              <a:gd name="connsiteY3" fmla="*/ 1726911 h 1726911"/>
              <a:gd name="connsiteX0" fmla="*/ 0 w 1552377"/>
              <a:gd name="connsiteY0" fmla="*/ 1635471 h 1635471"/>
              <a:gd name="connsiteX1" fmla="*/ 0 w 1552377"/>
              <a:gd name="connsiteY1" fmla="*/ 0 h 1635471"/>
              <a:gd name="connsiteX2" fmla="*/ 1552377 w 1552377"/>
              <a:gd name="connsiteY2" fmla="*/ 0 h 1635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2377" h="1635471">
                <a:moveTo>
                  <a:pt x="0" y="1635471"/>
                </a:moveTo>
                <a:lnTo>
                  <a:pt x="0" y="0"/>
                </a:lnTo>
                <a:lnTo>
                  <a:pt x="1552377" y="0"/>
                </a:lnTo>
              </a:path>
            </a:pathLst>
          </a:custGeom>
          <a:noFill/>
          <a:ln w="12700">
            <a:solidFill>
              <a:srgbClr val="00B050"/>
            </a:solidFill>
            <a:headEnd type="oval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5" name="Freeform 135">
            <a:extLst>
              <a:ext uri="{FF2B5EF4-FFF2-40B4-BE49-F238E27FC236}">
                <a16:creationId xmlns:a16="http://schemas.microsoft.com/office/drawing/2014/main" id="{2FBC4B5A-573D-47BC-A5BC-EB06CF42C8EF}"/>
              </a:ext>
            </a:extLst>
          </p:cNvPr>
          <p:cNvSpPr/>
          <p:nvPr/>
        </p:nvSpPr>
        <p:spPr>
          <a:xfrm>
            <a:off x="9240849" y="2722373"/>
            <a:ext cx="1348540" cy="120290"/>
          </a:xfrm>
          <a:custGeom>
            <a:avLst/>
            <a:gdLst>
              <a:gd name="connsiteX0" fmla="*/ 0 w 1693333"/>
              <a:gd name="connsiteY0" fmla="*/ 0 h 118534"/>
              <a:gd name="connsiteX1" fmla="*/ 0 w 1693333"/>
              <a:gd name="connsiteY1" fmla="*/ 118534 h 118534"/>
              <a:gd name="connsiteX2" fmla="*/ 1693333 w 1693333"/>
              <a:gd name="connsiteY2" fmla="*/ 118534 h 11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3333" h="118534">
                <a:moveTo>
                  <a:pt x="0" y="0"/>
                </a:moveTo>
                <a:lnTo>
                  <a:pt x="0" y="118534"/>
                </a:lnTo>
                <a:lnTo>
                  <a:pt x="1693333" y="118534"/>
                </a:lnTo>
              </a:path>
            </a:pathLst>
          </a:cu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6" name="Rectangle 53">
            <a:extLst>
              <a:ext uri="{FF2B5EF4-FFF2-40B4-BE49-F238E27FC236}">
                <a16:creationId xmlns:a16="http://schemas.microsoft.com/office/drawing/2014/main" id="{4D678A76-3729-4129-B889-D42FE859D5B5}"/>
              </a:ext>
            </a:extLst>
          </p:cNvPr>
          <p:cNvSpPr/>
          <p:nvPr/>
        </p:nvSpPr>
        <p:spPr>
          <a:xfrm rot="16200000">
            <a:off x="8114510" y="3969605"/>
            <a:ext cx="865530" cy="2731592"/>
          </a:xfrm>
          <a:custGeom>
            <a:avLst/>
            <a:gdLst>
              <a:gd name="connsiteX0" fmla="*/ 0 w 1552377"/>
              <a:gd name="connsiteY0" fmla="*/ 0 h 1635471"/>
              <a:gd name="connsiteX1" fmla="*/ 1552377 w 1552377"/>
              <a:gd name="connsiteY1" fmla="*/ 0 h 1635471"/>
              <a:gd name="connsiteX2" fmla="*/ 1552377 w 1552377"/>
              <a:gd name="connsiteY2" fmla="*/ 1635471 h 1635471"/>
              <a:gd name="connsiteX3" fmla="*/ 0 w 1552377"/>
              <a:gd name="connsiteY3" fmla="*/ 1635471 h 1635471"/>
              <a:gd name="connsiteX4" fmla="*/ 0 w 1552377"/>
              <a:gd name="connsiteY4" fmla="*/ 0 h 1635471"/>
              <a:gd name="connsiteX0" fmla="*/ 1552377 w 1643817"/>
              <a:gd name="connsiteY0" fmla="*/ 1635471 h 1726911"/>
              <a:gd name="connsiteX1" fmla="*/ 0 w 1643817"/>
              <a:gd name="connsiteY1" fmla="*/ 1635471 h 1726911"/>
              <a:gd name="connsiteX2" fmla="*/ 0 w 1643817"/>
              <a:gd name="connsiteY2" fmla="*/ 0 h 1726911"/>
              <a:gd name="connsiteX3" fmla="*/ 1552377 w 1643817"/>
              <a:gd name="connsiteY3" fmla="*/ 0 h 1726911"/>
              <a:gd name="connsiteX4" fmla="*/ 1643817 w 1643817"/>
              <a:gd name="connsiteY4" fmla="*/ 1726911 h 1726911"/>
              <a:gd name="connsiteX0" fmla="*/ 0 w 1643817"/>
              <a:gd name="connsiteY0" fmla="*/ 1635471 h 1726911"/>
              <a:gd name="connsiteX1" fmla="*/ 0 w 1643817"/>
              <a:gd name="connsiteY1" fmla="*/ 0 h 1726911"/>
              <a:gd name="connsiteX2" fmla="*/ 1552377 w 1643817"/>
              <a:gd name="connsiteY2" fmla="*/ 0 h 1726911"/>
              <a:gd name="connsiteX3" fmla="*/ 1643817 w 1643817"/>
              <a:gd name="connsiteY3" fmla="*/ 1726911 h 1726911"/>
              <a:gd name="connsiteX0" fmla="*/ 0 w 1552377"/>
              <a:gd name="connsiteY0" fmla="*/ 1635471 h 1635471"/>
              <a:gd name="connsiteX1" fmla="*/ 0 w 1552377"/>
              <a:gd name="connsiteY1" fmla="*/ 0 h 1635471"/>
              <a:gd name="connsiteX2" fmla="*/ 1552377 w 1552377"/>
              <a:gd name="connsiteY2" fmla="*/ 0 h 1635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2377" h="1635471">
                <a:moveTo>
                  <a:pt x="0" y="1635471"/>
                </a:moveTo>
                <a:lnTo>
                  <a:pt x="0" y="0"/>
                </a:lnTo>
                <a:lnTo>
                  <a:pt x="1552377" y="0"/>
                </a:ln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tail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7" name="Freeform 135">
            <a:extLst>
              <a:ext uri="{FF2B5EF4-FFF2-40B4-BE49-F238E27FC236}">
                <a16:creationId xmlns:a16="http://schemas.microsoft.com/office/drawing/2014/main" id="{7D04074E-88C8-4F87-95D8-5144E361ACB1}"/>
              </a:ext>
            </a:extLst>
          </p:cNvPr>
          <p:cNvSpPr/>
          <p:nvPr/>
        </p:nvSpPr>
        <p:spPr>
          <a:xfrm>
            <a:off x="9187756" y="2786472"/>
            <a:ext cx="45719" cy="45719"/>
          </a:xfrm>
          <a:custGeom>
            <a:avLst/>
            <a:gdLst>
              <a:gd name="connsiteX0" fmla="*/ 0 w 1693333"/>
              <a:gd name="connsiteY0" fmla="*/ 0 h 118534"/>
              <a:gd name="connsiteX1" fmla="*/ 0 w 1693333"/>
              <a:gd name="connsiteY1" fmla="*/ 118534 h 118534"/>
              <a:gd name="connsiteX2" fmla="*/ 1693333 w 1693333"/>
              <a:gd name="connsiteY2" fmla="*/ 118534 h 11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3333" h="118534">
                <a:moveTo>
                  <a:pt x="0" y="0"/>
                </a:moveTo>
                <a:lnTo>
                  <a:pt x="0" y="118534"/>
                </a:lnTo>
                <a:lnTo>
                  <a:pt x="1693333" y="118534"/>
                </a:ln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head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3" name="Rectangle 124">
            <a:extLst>
              <a:ext uri="{FF2B5EF4-FFF2-40B4-BE49-F238E27FC236}">
                <a16:creationId xmlns:a16="http://schemas.microsoft.com/office/drawing/2014/main" id="{C2E4CD58-9371-49B6-8E28-EBF2493DC663}"/>
              </a:ext>
            </a:extLst>
          </p:cNvPr>
          <p:cNvSpPr/>
          <p:nvPr/>
        </p:nvSpPr>
        <p:spPr>
          <a:xfrm>
            <a:off x="8096208" y="3397020"/>
            <a:ext cx="1344125" cy="794907"/>
          </a:xfrm>
          <a:custGeom>
            <a:avLst/>
            <a:gdLst>
              <a:gd name="connsiteX0" fmla="*/ 0 w 665313"/>
              <a:gd name="connsiteY0" fmla="*/ 0 h 665313"/>
              <a:gd name="connsiteX1" fmla="*/ 665313 w 665313"/>
              <a:gd name="connsiteY1" fmla="*/ 0 h 665313"/>
              <a:gd name="connsiteX2" fmla="*/ 665313 w 665313"/>
              <a:gd name="connsiteY2" fmla="*/ 665313 h 665313"/>
              <a:gd name="connsiteX3" fmla="*/ 0 w 665313"/>
              <a:gd name="connsiteY3" fmla="*/ 665313 h 665313"/>
              <a:gd name="connsiteX4" fmla="*/ 0 w 665313"/>
              <a:gd name="connsiteY4" fmla="*/ 0 h 665313"/>
              <a:gd name="connsiteX0" fmla="*/ 665313 w 756753"/>
              <a:gd name="connsiteY0" fmla="*/ 0 h 665313"/>
              <a:gd name="connsiteX1" fmla="*/ 665313 w 756753"/>
              <a:gd name="connsiteY1" fmla="*/ 665313 h 665313"/>
              <a:gd name="connsiteX2" fmla="*/ 0 w 756753"/>
              <a:gd name="connsiteY2" fmla="*/ 665313 h 665313"/>
              <a:gd name="connsiteX3" fmla="*/ 0 w 756753"/>
              <a:gd name="connsiteY3" fmla="*/ 0 h 665313"/>
              <a:gd name="connsiteX4" fmla="*/ 756753 w 756753"/>
              <a:gd name="connsiteY4" fmla="*/ 91440 h 665313"/>
              <a:gd name="connsiteX0" fmla="*/ 1466698 w 1466698"/>
              <a:gd name="connsiteY0" fmla="*/ 0 h 665313"/>
              <a:gd name="connsiteX1" fmla="*/ 1466698 w 1466698"/>
              <a:gd name="connsiteY1" fmla="*/ 665313 h 665313"/>
              <a:gd name="connsiteX2" fmla="*/ 801385 w 1466698"/>
              <a:gd name="connsiteY2" fmla="*/ 665313 h 665313"/>
              <a:gd name="connsiteX3" fmla="*/ 801385 w 1466698"/>
              <a:gd name="connsiteY3" fmla="*/ 0 h 665313"/>
              <a:gd name="connsiteX4" fmla="*/ 0 w 1466698"/>
              <a:gd name="connsiteY4" fmla="*/ 10973 h 665313"/>
              <a:gd name="connsiteX0" fmla="*/ 1466698 w 1466698"/>
              <a:gd name="connsiteY0" fmla="*/ 45779 h 711092"/>
              <a:gd name="connsiteX1" fmla="*/ 1466698 w 1466698"/>
              <a:gd name="connsiteY1" fmla="*/ 711092 h 711092"/>
              <a:gd name="connsiteX2" fmla="*/ 801385 w 1466698"/>
              <a:gd name="connsiteY2" fmla="*/ 711092 h 711092"/>
              <a:gd name="connsiteX3" fmla="*/ 801385 w 1466698"/>
              <a:gd name="connsiteY3" fmla="*/ 45779 h 711092"/>
              <a:gd name="connsiteX4" fmla="*/ 0 w 1466698"/>
              <a:gd name="connsiteY4" fmla="*/ 56752 h 711092"/>
              <a:gd name="connsiteX0" fmla="*/ 1466698 w 1466698"/>
              <a:gd name="connsiteY0" fmla="*/ 45779 h 711092"/>
              <a:gd name="connsiteX1" fmla="*/ 1466698 w 1466698"/>
              <a:gd name="connsiteY1" fmla="*/ 711092 h 711092"/>
              <a:gd name="connsiteX2" fmla="*/ 801385 w 1466698"/>
              <a:gd name="connsiteY2" fmla="*/ 711092 h 711092"/>
              <a:gd name="connsiteX3" fmla="*/ 801385 w 1466698"/>
              <a:gd name="connsiteY3" fmla="*/ 45779 h 711092"/>
              <a:gd name="connsiteX4" fmla="*/ 0 w 1466698"/>
              <a:gd name="connsiteY4" fmla="*/ 56752 h 711092"/>
              <a:gd name="connsiteX0" fmla="*/ 1466698 w 1466698"/>
              <a:gd name="connsiteY0" fmla="*/ 46905 h 712218"/>
              <a:gd name="connsiteX1" fmla="*/ 1466698 w 1466698"/>
              <a:gd name="connsiteY1" fmla="*/ 712218 h 712218"/>
              <a:gd name="connsiteX2" fmla="*/ 801385 w 1466698"/>
              <a:gd name="connsiteY2" fmla="*/ 712218 h 712218"/>
              <a:gd name="connsiteX3" fmla="*/ 801385 w 1466698"/>
              <a:gd name="connsiteY3" fmla="*/ 46905 h 712218"/>
              <a:gd name="connsiteX4" fmla="*/ 0 w 1466698"/>
              <a:gd name="connsiteY4" fmla="*/ 57878 h 712218"/>
              <a:gd name="connsiteX0" fmla="*/ 1466698 w 1466698"/>
              <a:gd name="connsiteY0" fmla="*/ 0 h 665313"/>
              <a:gd name="connsiteX1" fmla="*/ 1466698 w 1466698"/>
              <a:gd name="connsiteY1" fmla="*/ 665313 h 665313"/>
              <a:gd name="connsiteX2" fmla="*/ 801385 w 1466698"/>
              <a:gd name="connsiteY2" fmla="*/ 665313 h 665313"/>
              <a:gd name="connsiteX3" fmla="*/ 801385 w 1466698"/>
              <a:gd name="connsiteY3" fmla="*/ 0 h 665313"/>
              <a:gd name="connsiteX4" fmla="*/ 0 w 1466698"/>
              <a:gd name="connsiteY4" fmla="*/ 10973 h 665313"/>
              <a:gd name="connsiteX0" fmla="*/ 1466698 w 1466698"/>
              <a:gd name="connsiteY0" fmla="*/ 665313 h 665313"/>
              <a:gd name="connsiteX1" fmla="*/ 801385 w 1466698"/>
              <a:gd name="connsiteY1" fmla="*/ 665313 h 665313"/>
              <a:gd name="connsiteX2" fmla="*/ 801385 w 1466698"/>
              <a:gd name="connsiteY2" fmla="*/ 0 h 665313"/>
              <a:gd name="connsiteX3" fmla="*/ 0 w 1466698"/>
              <a:gd name="connsiteY3" fmla="*/ 10973 h 665313"/>
              <a:gd name="connsiteX0" fmla="*/ 1422806 w 1422806"/>
              <a:gd name="connsiteY0" fmla="*/ 665313 h 665313"/>
              <a:gd name="connsiteX1" fmla="*/ 757493 w 1422806"/>
              <a:gd name="connsiteY1" fmla="*/ 665313 h 665313"/>
              <a:gd name="connsiteX2" fmla="*/ 757493 w 1422806"/>
              <a:gd name="connsiteY2" fmla="*/ 0 h 665313"/>
              <a:gd name="connsiteX3" fmla="*/ 0 w 1422806"/>
              <a:gd name="connsiteY3" fmla="*/ 3657 h 66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2806" h="665313">
                <a:moveTo>
                  <a:pt x="1422806" y="665313"/>
                </a:moveTo>
                <a:lnTo>
                  <a:pt x="757493" y="665313"/>
                </a:lnTo>
                <a:lnTo>
                  <a:pt x="757493" y="0"/>
                </a:lnTo>
                <a:lnTo>
                  <a:pt x="0" y="3657"/>
                </a:ln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tail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34" name="Picture 10" descr="Patient Advocate Foundation">
            <a:extLst>
              <a:ext uri="{FF2B5EF4-FFF2-40B4-BE49-F238E27FC236}">
                <a16:creationId xmlns:a16="http://schemas.microsoft.com/office/drawing/2014/main" id="{C319514F-89BA-4333-9621-89BF7D650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705" y="4725450"/>
            <a:ext cx="824531" cy="21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5" name="Connector: Elbow 84">
            <a:extLst>
              <a:ext uri="{FF2B5EF4-FFF2-40B4-BE49-F238E27FC236}">
                <a16:creationId xmlns:a16="http://schemas.microsoft.com/office/drawing/2014/main" id="{1E539F8C-89D5-45D4-B4A1-77BC05C35B95}"/>
              </a:ext>
            </a:extLst>
          </p:cNvPr>
          <p:cNvCxnSpPr>
            <a:cxnSpLocks/>
            <a:stCxn id="1034" idx="1"/>
          </p:cNvCxnSpPr>
          <p:nvPr/>
        </p:nvCxnSpPr>
        <p:spPr>
          <a:xfrm rot="10800000" flipH="1">
            <a:off x="8553705" y="3691470"/>
            <a:ext cx="318220" cy="1143489"/>
          </a:xfrm>
          <a:prstGeom prst="bentConnector4">
            <a:avLst>
              <a:gd name="adj1" fmla="val -71837"/>
              <a:gd name="adj2" fmla="val 88940"/>
            </a:avLst>
          </a:prstGeom>
          <a:ln w="127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Seidman Cancer Center Articles - University Hospitals">
            <a:extLst>
              <a:ext uri="{FF2B5EF4-FFF2-40B4-BE49-F238E27FC236}">
                <a16:creationId xmlns:a16="http://schemas.microsoft.com/office/drawing/2014/main" id="{1C4973C0-EA4F-4DAD-914E-DD89FB47C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673" y="618925"/>
            <a:ext cx="806979" cy="45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9" name="Connector: Elbow 98">
            <a:extLst>
              <a:ext uri="{FF2B5EF4-FFF2-40B4-BE49-F238E27FC236}">
                <a16:creationId xmlns:a16="http://schemas.microsoft.com/office/drawing/2014/main" id="{342B12D0-34D9-43AD-A619-B3993FAF73B5}"/>
              </a:ext>
            </a:extLst>
          </p:cNvPr>
          <p:cNvCxnSpPr>
            <a:cxnSpLocks/>
          </p:cNvCxnSpPr>
          <p:nvPr/>
        </p:nvCxnSpPr>
        <p:spPr>
          <a:xfrm rot="5400000">
            <a:off x="7467498" y="1716996"/>
            <a:ext cx="2079262" cy="661495"/>
          </a:xfrm>
          <a:prstGeom prst="bentConnector3">
            <a:avLst>
              <a:gd name="adj1" fmla="val 91229"/>
            </a:avLst>
          </a:prstGeom>
          <a:ln w="127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4" descr="My Gene Counsel | Online Genetic Counseling &amp;amp; Genetic Health Information">
            <a:extLst>
              <a:ext uri="{FF2B5EF4-FFF2-40B4-BE49-F238E27FC236}">
                <a16:creationId xmlns:a16="http://schemas.microsoft.com/office/drawing/2014/main" id="{1A7ED70C-8B5E-410D-9C54-51FA74ADF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242" y="3347734"/>
            <a:ext cx="737322" cy="28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0" name="Connector: Elbow 169">
            <a:extLst>
              <a:ext uri="{FF2B5EF4-FFF2-40B4-BE49-F238E27FC236}">
                <a16:creationId xmlns:a16="http://schemas.microsoft.com/office/drawing/2014/main" id="{3896E9DE-38F5-4B7A-8BEA-69A6386B0132}"/>
              </a:ext>
            </a:extLst>
          </p:cNvPr>
          <p:cNvCxnSpPr>
            <a:cxnSpLocks/>
          </p:cNvCxnSpPr>
          <p:nvPr/>
        </p:nvCxnSpPr>
        <p:spPr>
          <a:xfrm rot="10800000">
            <a:off x="9160216" y="2862761"/>
            <a:ext cx="1875027" cy="659000"/>
          </a:xfrm>
          <a:prstGeom prst="bentConnector3">
            <a:avLst>
              <a:gd name="adj1" fmla="val 25616"/>
            </a:avLst>
          </a:prstGeom>
          <a:ln w="127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0" name="Picture 16" descr="Thomas Jefferson University &amp;amp; Jefferson Health">
            <a:extLst>
              <a:ext uri="{FF2B5EF4-FFF2-40B4-BE49-F238E27FC236}">
                <a16:creationId xmlns:a16="http://schemas.microsoft.com/office/drawing/2014/main" id="{10C109BA-962E-42C3-8495-A1933B88E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278" y="837836"/>
            <a:ext cx="826932" cy="56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5" name="Connector: Elbow 174">
            <a:extLst>
              <a:ext uri="{FF2B5EF4-FFF2-40B4-BE49-F238E27FC236}">
                <a16:creationId xmlns:a16="http://schemas.microsoft.com/office/drawing/2014/main" id="{B5EF43F7-78A3-4F24-91D4-7CD0AA17D999}"/>
              </a:ext>
            </a:extLst>
          </p:cNvPr>
          <p:cNvCxnSpPr>
            <a:cxnSpLocks/>
          </p:cNvCxnSpPr>
          <p:nvPr/>
        </p:nvCxnSpPr>
        <p:spPr>
          <a:xfrm rot="5400000">
            <a:off x="8765257" y="1458578"/>
            <a:ext cx="1806248" cy="1518759"/>
          </a:xfrm>
          <a:prstGeom prst="bentConnector3">
            <a:avLst>
              <a:gd name="adj1" fmla="val 15723"/>
            </a:avLst>
          </a:prstGeom>
          <a:ln w="127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2" name="Picture 18" descr="Best Value Healthcare Company Profile: Funding &amp;amp; Investors | PitchBook">
            <a:extLst>
              <a:ext uri="{FF2B5EF4-FFF2-40B4-BE49-F238E27FC236}">
                <a16:creationId xmlns:a16="http://schemas.microsoft.com/office/drawing/2014/main" id="{9632E4B4-4014-42AE-8E50-61FE59DF6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804" y="5122815"/>
            <a:ext cx="563196" cy="56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2" name="Connector: Elbow 181">
            <a:extLst>
              <a:ext uri="{FF2B5EF4-FFF2-40B4-BE49-F238E27FC236}">
                <a16:creationId xmlns:a16="http://schemas.microsoft.com/office/drawing/2014/main" id="{8A799315-DFCC-46DA-A092-44FE6C9CD082}"/>
              </a:ext>
            </a:extLst>
          </p:cNvPr>
          <p:cNvCxnSpPr>
            <a:cxnSpLocks/>
            <a:stCxn id="1042" idx="1"/>
          </p:cNvCxnSpPr>
          <p:nvPr/>
        </p:nvCxnSpPr>
        <p:spPr>
          <a:xfrm rot="10800000">
            <a:off x="8382968" y="5247083"/>
            <a:ext cx="683837" cy="157331"/>
          </a:xfrm>
          <a:prstGeom prst="bentConnector3">
            <a:avLst>
              <a:gd name="adj1" fmla="val 98751"/>
            </a:avLst>
          </a:prstGeom>
          <a:ln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54" name="Picture 30" descr="TytoCare — Health Tech Responds to COVID-19">
            <a:extLst>
              <a:ext uri="{FF2B5EF4-FFF2-40B4-BE49-F238E27FC236}">
                <a16:creationId xmlns:a16="http://schemas.microsoft.com/office/drawing/2014/main" id="{61C9E30D-19A7-407A-BA49-3E9F01F73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482" y="1304295"/>
            <a:ext cx="826932" cy="78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3" name="Connector: Elbow 192">
            <a:extLst>
              <a:ext uri="{FF2B5EF4-FFF2-40B4-BE49-F238E27FC236}">
                <a16:creationId xmlns:a16="http://schemas.microsoft.com/office/drawing/2014/main" id="{0FC1A871-EAEE-4059-80A0-A48113817542}"/>
              </a:ext>
            </a:extLst>
          </p:cNvPr>
          <p:cNvCxnSpPr>
            <a:cxnSpLocks/>
          </p:cNvCxnSpPr>
          <p:nvPr/>
        </p:nvCxnSpPr>
        <p:spPr>
          <a:xfrm rot="10800000" flipV="1">
            <a:off x="9057460" y="1715124"/>
            <a:ext cx="2266023" cy="1076932"/>
          </a:xfrm>
          <a:prstGeom prst="bentConnector3">
            <a:avLst>
              <a:gd name="adj1" fmla="val 28563"/>
            </a:avLst>
          </a:prstGeom>
          <a:ln w="12700"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56" name="Picture 32" descr="UnitedHealth Group Is Worth $70 On Health Insurance Enrollments Growth">
            <a:extLst>
              <a:ext uri="{FF2B5EF4-FFF2-40B4-BE49-F238E27FC236}">
                <a16:creationId xmlns:a16="http://schemas.microsoft.com/office/drawing/2014/main" id="{27C66263-9CC0-41DD-B015-0990139D3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062" y="645807"/>
            <a:ext cx="701438" cy="33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3" name="Connector: Elbow 212">
            <a:extLst>
              <a:ext uri="{FF2B5EF4-FFF2-40B4-BE49-F238E27FC236}">
                <a16:creationId xmlns:a16="http://schemas.microsoft.com/office/drawing/2014/main" id="{2C6039E6-385A-4995-9D92-937B61EA3BBA}"/>
              </a:ext>
            </a:extLst>
          </p:cNvPr>
          <p:cNvCxnSpPr>
            <a:cxnSpLocks/>
          </p:cNvCxnSpPr>
          <p:nvPr/>
        </p:nvCxnSpPr>
        <p:spPr>
          <a:xfrm rot="5400000">
            <a:off x="6705139" y="1612305"/>
            <a:ext cx="1890041" cy="625749"/>
          </a:xfrm>
          <a:prstGeom prst="bentConnector3">
            <a:avLst>
              <a:gd name="adj1" fmla="val 72174"/>
            </a:avLst>
          </a:prstGeom>
          <a:ln w="12700"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58" name="Picture 34" descr="Weill Cornell Medicine">
            <a:extLst>
              <a:ext uri="{FF2B5EF4-FFF2-40B4-BE49-F238E27FC236}">
                <a16:creationId xmlns:a16="http://schemas.microsoft.com/office/drawing/2014/main" id="{898862D6-B6E3-41D5-8D98-F00695FEA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202" y="4599826"/>
            <a:ext cx="858192" cy="20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2" name="Connector: Elbow 221">
            <a:extLst>
              <a:ext uri="{FF2B5EF4-FFF2-40B4-BE49-F238E27FC236}">
                <a16:creationId xmlns:a16="http://schemas.microsoft.com/office/drawing/2014/main" id="{ECCD13A7-577A-45C5-8B34-2D51DF158593}"/>
              </a:ext>
            </a:extLst>
          </p:cNvPr>
          <p:cNvCxnSpPr>
            <a:cxnSpLocks/>
            <a:stCxn id="1058" idx="2"/>
            <a:endCxn id="157" idx="0"/>
          </p:cNvCxnSpPr>
          <p:nvPr/>
        </p:nvCxnSpPr>
        <p:spPr>
          <a:xfrm rot="5400000" flipH="1">
            <a:off x="9062727" y="2911501"/>
            <a:ext cx="2013599" cy="1763542"/>
          </a:xfrm>
          <a:prstGeom prst="bentConnector4">
            <a:avLst>
              <a:gd name="adj1" fmla="val -2271"/>
              <a:gd name="adj2" fmla="val 85430"/>
            </a:avLst>
          </a:prstGeom>
          <a:ln w="12700">
            <a:solidFill>
              <a:srgbClr val="0070C0"/>
            </a:solidFill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77" name="Picture 40" descr="Cleveland Clinic: Every Life Deserves World Class Care">
            <a:extLst>
              <a:ext uri="{FF2B5EF4-FFF2-40B4-BE49-F238E27FC236}">
                <a16:creationId xmlns:a16="http://schemas.microsoft.com/office/drawing/2014/main" id="{04B56F70-2827-46E9-B446-B717D1A4D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62" y="1524416"/>
            <a:ext cx="856398" cy="13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5" name="Connector: Elbow 254">
            <a:extLst>
              <a:ext uri="{FF2B5EF4-FFF2-40B4-BE49-F238E27FC236}">
                <a16:creationId xmlns:a16="http://schemas.microsoft.com/office/drawing/2014/main" id="{364BE7CD-D50C-4118-BAFD-D56DAA7B2481}"/>
              </a:ext>
            </a:extLst>
          </p:cNvPr>
          <p:cNvCxnSpPr>
            <a:cxnSpLocks/>
          </p:cNvCxnSpPr>
          <p:nvPr/>
        </p:nvCxnSpPr>
        <p:spPr>
          <a:xfrm>
            <a:off x="4229594" y="1707410"/>
            <a:ext cx="3828051" cy="1420042"/>
          </a:xfrm>
          <a:prstGeom prst="bentConnector3">
            <a:avLst>
              <a:gd name="adj1" fmla="val -13"/>
            </a:avLst>
          </a:prstGeom>
          <a:ln w="12700">
            <a:solidFill>
              <a:srgbClr val="00B050"/>
            </a:solidFill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85" name="Picture 42" descr="Midwestern University - Wikipedia">
            <a:extLst>
              <a:ext uri="{FF2B5EF4-FFF2-40B4-BE49-F238E27FC236}">
                <a16:creationId xmlns:a16="http://schemas.microsoft.com/office/drawing/2014/main" id="{E0254CB1-30B5-4D3C-B9C9-02B900BCD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410" y="1639155"/>
            <a:ext cx="362832" cy="36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44" descr="Centerstone | Behavioral health and addiction services">
            <a:extLst>
              <a:ext uri="{FF2B5EF4-FFF2-40B4-BE49-F238E27FC236}">
                <a16:creationId xmlns:a16="http://schemas.microsoft.com/office/drawing/2014/main" id="{D07185E7-14D3-4AF2-9155-6C14F13A7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573" y="5263446"/>
            <a:ext cx="698812" cy="24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2" name="Connector: Elbow 261">
            <a:extLst>
              <a:ext uri="{FF2B5EF4-FFF2-40B4-BE49-F238E27FC236}">
                <a16:creationId xmlns:a16="http://schemas.microsoft.com/office/drawing/2014/main" id="{C4E5E6D7-96E3-468A-A877-CD1629694480}"/>
              </a:ext>
            </a:extLst>
          </p:cNvPr>
          <p:cNvCxnSpPr>
            <a:cxnSpLocks/>
            <a:stCxn id="1086" idx="0"/>
          </p:cNvCxnSpPr>
          <p:nvPr/>
        </p:nvCxnSpPr>
        <p:spPr>
          <a:xfrm rot="5400000" flipH="1" flipV="1">
            <a:off x="6591103" y="4184178"/>
            <a:ext cx="1205144" cy="953393"/>
          </a:xfrm>
          <a:prstGeom prst="bentConnector3">
            <a:avLst>
              <a:gd name="adj1" fmla="val 98476"/>
            </a:avLst>
          </a:prstGeom>
          <a:ln w="12700">
            <a:solidFill>
              <a:schemeClr val="accent4">
                <a:lumMod val="75000"/>
              </a:schemeClr>
            </a:solidFill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7" name="Connector: Elbow 266">
            <a:extLst>
              <a:ext uri="{FF2B5EF4-FFF2-40B4-BE49-F238E27FC236}">
                <a16:creationId xmlns:a16="http://schemas.microsoft.com/office/drawing/2014/main" id="{40978F99-467F-4F92-9AF5-362495D095E2}"/>
              </a:ext>
            </a:extLst>
          </p:cNvPr>
          <p:cNvCxnSpPr>
            <a:cxnSpLocks/>
            <a:stCxn id="1085" idx="2"/>
          </p:cNvCxnSpPr>
          <p:nvPr/>
        </p:nvCxnSpPr>
        <p:spPr>
          <a:xfrm rot="16200000" flipH="1">
            <a:off x="6216147" y="1988666"/>
            <a:ext cx="1187689" cy="1214330"/>
          </a:xfrm>
          <a:prstGeom prst="bentConnector2">
            <a:avLst/>
          </a:prstGeom>
          <a:ln w="12700">
            <a:solidFill>
              <a:schemeClr val="accent4">
                <a:lumMod val="75000"/>
              </a:schemeClr>
            </a:solidFill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098" name="Picture 2" descr="Medical College of Wisconsin - Wikipedia">
            <a:extLst>
              <a:ext uri="{FF2B5EF4-FFF2-40B4-BE49-F238E27FC236}">
                <a16:creationId xmlns:a16="http://schemas.microsoft.com/office/drawing/2014/main" id="{ED6D931A-A141-4893-8569-6941209F3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608" y="1976206"/>
            <a:ext cx="424587" cy="33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0" name="Connector: Elbow 159">
            <a:extLst>
              <a:ext uri="{FF2B5EF4-FFF2-40B4-BE49-F238E27FC236}">
                <a16:creationId xmlns:a16="http://schemas.microsoft.com/office/drawing/2014/main" id="{F4D78AD5-60EF-45CE-AD66-CC5B7ADB547F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7518437" y="2256679"/>
            <a:ext cx="551094" cy="829278"/>
          </a:xfrm>
          <a:prstGeom prst="bentConnector4">
            <a:avLst>
              <a:gd name="adj1" fmla="val 6914"/>
              <a:gd name="adj2" fmla="val 52675"/>
            </a:avLst>
          </a:prstGeom>
          <a:ln w="12700">
            <a:solidFill>
              <a:srgbClr val="002060"/>
            </a:solidFill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4" descr="Hydroxychloroquine study criticized, Henry Ford Health System responds |  WEYI">
            <a:extLst>
              <a:ext uri="{FF2B5EF4-FFF2-40B4-BE49-F238E27FC236}">
                <a16:creationId xmlns:a16="http://schemas.microsoft.com/office/drawing/2014/main" id="{28232696-FA90-45E1-ADDB-F280950C1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16" y="915592"/>
            <a:ext cx="767889" cy="43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1" name="Connector: Elbow 170">
            <a:extLst>
              <a:ext uri="{FF2B5EF4-FFF2-40B4-BE49-F238E27FC236}">
                <a16:creationId xmlns:a16="http://schemas.microsoft.com/office/drawing/2014/main" id="{30238451-70B2-4F36-9F38-ABDC9E25C3AA}"/>
              </a:ext>
            </a:extLst>
          </p:cNvPr>
          <p:cNvCxnSpPr>
            <a:cxnSpLocks/>
          </p:cNvCxnSpPr>
          <p:nvPr/>
        </p:nvCxnSpPr>
        <p:spPr>
          <a:xfrm>
            <a:off x="3747551" y="1210732"/>
            <a:ext cx="4225339" cy="1783961"/>
          </a:xfrm>
          <a:prstGeom prst="bentConnector3">
            <a:avLst>
              <a:gd name="adj1" fmla="val 707"/>
            </a:avLst>
          </a:prstGeom>
          <a:ln w="12700">
            <a:solidFill>
              <a:srgbClr val="00B050"/>
            </a:solidFill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1" name="Picture 2" descr="OptumCare - Crunchbase Company Profile &amp;amp; Funding">
            <a:extLst>
              <a:ext uri="{FF2B5EF4-FFF2-40B4-BE49-F238E27FC236}">
                <a16:creationId xmlns:a16="http://schemas.microsoft.com/office/drawing/2014/main" id="{D7A8C64B-8537-4944-A8A9-E19156F7E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926" y="2654204"/>
            <a:ext cx="742461" cy="74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2" name="Connector: Elbow 161">
            <a:extLst>
              <a:ext uri="{FF2B5EF4-FFF2-40B4-BE49-F238E27FC236}">
                <a16:creationId xmlns:a16="http://schemas.microsoft.com/office/drawing/2014/main" id="{B8857D28-FB64-4AC1-ADF4-2A490F3FDDB8}"/>
              </a:ext>
            </a:extLst>
          </p:cNvPr>
          <p:cNvCxnSpPr>
            <a:cxnSpLocks/>
            <a:stCxn id="161" idx="1"/>
          </p:cNvCxnSpPr>
          <p:nvPr/>
        </p:nvCxnSpPr>
        <p:spPr>
          <a:xfrm rot="10800000" flipV="1">
            <a:off x="8983564" y="3025435"/>
            <a:ext cx="2061362" cy="17234"/>
          </a:xfrm>
          <a:prstGeom prst="bentConnector3">
            <a:avLst>
              <a:gd name="adj1" fmla="val 61207"/>
            </a:avLst>
          </a:prstGeom>
          <a:ln w="12700"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50" name="Picture 2" descr="Identity | UCSF Helen Diller Family Comprehensive Cancer Center">
            <a:extLst>
              <a:ext uri="{FF2B5EF4-FFF2-40B4-BE49-F238E27FC236}">
                <a16:creationId xmlns:a16="http://schemas.microsoft.com/office/drawing/2014/main" id="{BEBA00CD-F292-42F3-8D1A-2AE410787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774" y="3247084"/>
            <a:ext cx="873988" cy="2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" name="Freeform 9">
            <a:extLst>
              <a:ext uri="{FF2B5EF4-FFF2-40B4-BE49-F238E27FC236}">
                <a16:creationId xmlns:a16="http://schemas.microsoft.com/office/drawing/2014/main" id="{C8F5B8F2-4176-45C1-BC53-927F5651351E}"/>
              </a:ext>
            </a:extLst>
          </p:cNvPr>
          <p:cNvSpPr/>
          <p:nvPr/>
        </p:nvSpPr>
        <p:spPr>
          <a:xfrm flipV="1">
            <a:off x="2847686" y="3389039"/>
            <a:ext cx="585412" cy="270519"/>
          </a:xfrm>
          <a:custGeom>
            <a:avLst/>
            <a:gdLst>
              <a:gd name="connsiteX0" fmla="*/ 1126067 w 1126067"/>
              <a:gd name="connsiteY0" fmla="*/ 0 h 186267"/>
              <a:gd name="connsiteX1" fmla="*/ 635000 w 1126067"/>
              <a:gd name="connsiteY1" fmla="*/ 0 h 186267"/>
              <a:gd name="connsiteX2" fmla="*/ 635000 w 1126067"/>
              <a:gd name="connsiteY2" fmla="*/ 177800 h 186267"/>
              <a:gd name="connsiteX3" fmla="*/ 0 w 1126067"/>
              <a:gd name="connsiteY3" fmla="*/ 177800 h 186267"/>
              <a:gd name="connsiteX4" fmla="*/ 8467 w 1126067"/>
              <a:gd name="connsiteY4" fmla="*/ 186267 h 18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6067" h="186267">
                <a:moveTo>
                  <a:pt x="1126067" y="0"/>
                </a:moveTo>
                <a:lnTo>
                  <a:pt x="635000" y="0"/>
                </a:lnTo>
                <a:lnTo>
                  <a:pt x="635000" y="177800"/>
                </a:lnTo>
                <a:lnTo>
                  <a:pt x="0" y="177800"/>
                </a:lnTo>
                <a:lnTo>
                  <a:pt x="8467" y="186267"/>
                </a:lnTo>
              </a:path>
            </a:pathLst>
          </a:custGeom>
          <a:noFill/>
          <a:ln w="12700">
            <a:solidFill>
              <a:srgbClr val="FF6E2E"/>
            </a:solidFill>
            <a:head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4" name="Picture 2">
            <a:extLst>
              <a:ext uri="{FF2B5EF4-FFF2-40B4-BE49-F238E27FC236}">
                <a16:creationId xmlns:a16="http://schemas.microsoft.com/office/drawing/2014/main" id="{B4E7122A-F70A-524C-979B-CB904A04F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597" y="202885"/>
            <a:ext cx="1228464" cy="32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6976594"/>
      </p:ext>
    </p:extLst>
  </p:cSld>
  <p:clrMapOvr>
    <a:masterClrMapping/>
  </p:clrMapOvr>
  <p:transition advTm="26039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FC2727A4-2295-9E4F-8621-07038985C205}"/>
              </a:ext>
            </a:extLst>
          </p:cNvPr>
          <p:cNvGrpSpPr/>
          <p:nvPr/>
        </p:nvGrpSpPr>
        <p:grpSpPr>
          <a:xfrm>
            <a:off x="3762198" y="931155"/>
            <a:ext cx="5982440" cy="5178463"/>
            <a:chOff x="2881951" y="1054443"/>
            <a:chExt cx="5982440" cy="5178463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83EF2157-4F51-8141-B6D9-98C1F119F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360" t="13028" r="38425" b="15040"/>
            <a:stretch/>
          </p:blipFill>
          <p:spPr>
            <a:xfrm>
              <a:off x="3151279" y="1299807"/>
              <a:ext cx="5713112" cy="4933099"/>
            </a:xfrm>
            <a:prstGeom prst="rect">
              <a:avLst/>
            </a:prstGeom>
          </p:spPr>
        </p:pic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0ECB2C-8B2B-F345-AF80-18B94CD6FC4E}"/>
                </a:ext>
              </a:extLst>
            </p:cNvPr>
            <p:cNvSpPr/>
            <p:nvPr/>
          </p:nvSpPr>
          <p:spPr>
            <a:xfrm>
              <a:off x="2881951" y="1054443"/>
              <a:ext cx="1772427" cy="7414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7" name="Picture 6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56C58F4E-9F6C-7746-B3F5-282E44F407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7766" y="4646420"/>
            <a:ext cx="670134" cy="474647"/>
          </a:xfrm>
          <a:prstGeom prst="rect">
            <a:avLst/>
          </a:prstGeom>
        </p:spPr>
      </p:pic>
      <p:pic>
        <p:nvPicPr>
          <p:cNvPr id="13" name="Picture 12" descr="A picture containing food&#10;&#10;Description automatically generated">
            <a:extLst>
              <a:ext uri="{FF2B5EF4-FFF2-40B4-BE49-F238E27FC236}">
                <a16:creationId xmlns:a16="http://schemas.microsoft.com/office/drawing/2014/main" id="{C0759477-15BA-8A41-BF45-C356D31374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7110" y="3081416"/>
            <a:ext cx="714796" cy="628965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C39A8F8A-923A-C847-AF4E-DA9DFC4127F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815" y="2024844"/>
            <a:ext cx="1279857" cy="471487"/>
          </a:xfrm>
          <a:prstGeom prst="rect">
            <a:avLst/>
          </a:prstGeom>
        </p:spPr>
      </p:pic>
      <p:pic>
        <p:nvPicPr>
          <p:cNvPr id="15" name="Picture 1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E56E028-FA23-2743-B7BF-09F864C52A9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7362" y="1131322"/>
            <a:ext cx="645684" cy="587671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B17BBEC6-0BE4-F242-8506-537A5927E1B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3776" y="2736972"/>
            <a:ext cx="1188788" cy="358902"/>
          </a:xfrm>
          <a:prstGeom prst="rect">
            <a:avLst/>
          </a:prstGeom>
        </p:spPr>
      </p:pic>
      <p:sp>
        <p:nvSpPr>
          <p:cNvPr id="20" name="Freeform 19">
            <a:extLst>
              <a:ext uri="{FF2B5EF4-FFF2-40B4-BE49-F238E27FC236}">
                <a16:creationId xmlns:a16="http://schemas.microsoft.com/office/drawing/2014/main" id="{819B3959-0854-924E-ABFB-F489C2426161}"/>
              </a:ext>
            </a:extLst>
          </p:cNvPr>
          <p:cNvSpPr/>
          <p:nvPr/>
        </p:nvSpPr>
        <p:spPr>
          <a:xfrm>
            <a:off x="4809696" y="1862031"/>
            <a:ext cx="0" cy="1145059"/>
          </a:xfrm>
          <a:custGeom>
            <a:avLst/>
            <a:gdLst>
              <a:gd name="connsiteX0" fmla="*/ 0 w 0"/>
              <a:gd name="connsiteY0" fmla="*/ 1145059 h 1145059"/>
              <a:gd name="connsiteX1" fmla="*/ 0 w 0"/>
              <a:gd name="connsiteY1" fmla="*/ 0 h 114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145059">
                <a:moveTo>
                  <a:pt x="0" y="1145059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167EAA"/>
            </a:solidFill>
            <a:head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6C849A73-8043-E940-9C9D-9EE98A0C1500}"/>
              </a:ext>
            </a:extLst>
          </p:cNvPr>
          <p:cNvSpPr/>
          <p:nvPr/>
        </p:nvSpPr>
        <p:spPr>
          <a:xfrm>
            <a:off x="3845869" y="2298636"/>
            <a:ext cx="1169773" cy="0"/>
          </a:xfrm>
          <a:custGeom>
            <a:avLst/>
            <a:gdLst>
              <a:gd name="connsiteX0" fmla="*/ 1169773 w 1169773"/>
              <a:gd name="connsiteY0" fmla="*/ 0 h 0"/>
              <a:gd name="connsiteX1" fmla="*/ 0 w 116977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9773">
                <a:moveTo>
                  <a:pt x="1169773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167EAA"/>
            </a:solidFill>
            <a:head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B9DE5E05-5D39-A342-8676-F256EC718B52}"/>
              </a:ext>
            </a:extLst>
          </p:cNvPr>
          <p:cNvSpPr/>
          <p:nvPr/>
        </p:nvSpPr>
        <p:spPr>
          <a:xfrm>
            <a:off x="4002388" y="2932950"/>
            <a:ext cx="518983" cy="0"/>
          </a:xfrm>
          <a:custGeom>
            <a:avLst/>
            <a:gdLst>
              <a:gd name="connsiteX0" fmla="*/ 518983 w 518983"/>
              <a:gd name="connsiteY0" fmla="*/ 0 h 0"/>
              <a:gd name="connsiteX1" fmla="*/ 0 w 518983"/>
              <a:gd name="connsiteY1" fmla="*/ 0 h 0"/>
              <a:gd name="connsiteX2" fmla="*/ 0 w 518983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8983">
                <a:moveTo>
                  <a:pt x="518983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167EAA"/>
            </a:solidFill>
            <a:head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DF45A01-A97C-824F-A87D-DD4DF4789801}"/>
              </a:ext>
            </a:extLst>
          </p:cNvPr>
          <p:cNvCxnSpPr/>
          <p:nvPr/>
        </p:nvCxnSpPr>
        <p:spPr>
          <a:xfrm flipH="1">
            <a:off x="2612815" y="3490769"/>
            <a:ext cx="1841905" cy="0"/>
          </a:xfrm>
          <a:prstGeom prst="line">
            <a:avLst/>
          </a:prstGeom>
          <a:ln w="12700">
            <a:solidFill>
              <a:srgbClr val="167EAA"/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reeform 24">
            <a:extLst>
              <a:ext uri="{FF2B5EF4-FFF2-40B4-BE49-F238E27FC236}">
                <a16:creationId xmlns:a16="http://schemas.microsoft.com/office/drawing/2014/main" id="{F680775F-0819-FF4B-B790-28F3DD36107C}"/>
              </a:ext>
            </a:extLst>
          </p:cNvPr>
          <p:cNvSpPr/>
          <p:nvPr/>
        </p:nvSpPr>
        <p:spPr>
          <a:xfrm>
            <a:off x="5534625" y="3756734"/>
            <a:ext cx="823784" cy="889686"/>
          </a:xfrm>
          <a:custGeom>
            <a:avLst/>
            <a:gdLst>
              <a:gd name="connsiteX0" fmla="*/ 0 w 823784"/>
              <a:gd name="connsiteY0" fmla="*/ 0 h 889686"/>
              <a:gd name="connsiteX1" fmla="*/ 0 w 823784"/>
              <a:gd name="connsiteY1" fmla="*/ 535459 h 889686"/>
              <a:gd name="connsiteX2" fmla="*/ 823784 w 823784"/>
              <a:gd name="connsiteY2" fmla="*/ 535459 h 889686"/>
              <a:gd name="connsiteX3" fmla="*/ 823784 w 823784"/>
              <a:gd name="connsiteY3" fmla="*/ 889686 h 889686"/>
              <a:gd name="connsiteX4" fmla="*/ 823784 w 823784"/>
              <a:gd name="connsiteY4" fmla="*/ 889686 h 88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784" h="889686">
                <a:moveTo>
                  <a:pt x="0" y="0"/>
                </a:moveTo>
                <a:lnTo>
                  <a:pt x="0" y="535459"/>
                </a:lnTo>
                <a:lnTo>
                  <a:pt x="823784" y="535459"/>
                </a:lnTo>
                <a:lnTo>
                  <a:pt x="823784" y="889686"/>
                </a:lnTo>
                <a:lnTo>
                  <a:pt x="823784" y="889686"/>
                </a:lnTo>
              </a:path>
            </a:pathLst>
          </a:custGeom>
          <a:noFill/>
          <a:ln w="12700">
            <a:solidFill>
              <a:srgbClr val="167EAA"/>
            </a:solidFill>
            <a:head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149E4B4-7838-BD4D-ABEF-280864B9D73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3937"/>
          <a:stretch/>
        </p:blipFill>
        <p:spPr>
          <a:xfrm>
            <a:off x="8865774" y="4945164"/>
            <a:ext cx="1370416" cy="70409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5A3F2CE-59DD-1242-86F6-B90A7A6F7B17}"/>
              </a:ext>
            </a:extLst>
          </p:cNvPr>
          <p:cNvCxnSpPr/>
          <p:nvPr/>
        </p:nvCxnSpPr>
        <p:spPr>
          <a:xfrm>
            <a:off x="8328545" y="5297209"/>
            <a:ext cx="553227" cy="0"/>
          </a:xfrm>
          <a:prstGeom prst="line">
            <a:avLst/>
          </a:prstGeom>
          <a:ln w="12700">
            <a:solidFill>
              <a:srgbClr val="073B5D"/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reeform 29">
            <a:extLst>
              <a:ext uri="{FF2B5EF4-FFF2-40B4-BE49-F238E27FC236}">
                <a16:creationId xmlns:a16="http://schemas.microsoft.com/office/drawing/2014/main" id="{6A9206A4-7FDD-D34B-886E-F25497B53576}"/>
              </a:ext>
            </a:extLst>
          </p:cNvPr>
          <p:cNvSpPr/>
          <p:nvPr/>
        </p:nvSpPr>
        <p:spPr>
          <a:xfrm>
            <a:off x="4315425" y="2842334"/>
            <a:ext cx="8238" cy="1927654"/>
          </a:xfrm>
          <a:custGeom>
            <a:avLst/>
            <a:gdLst>
              <a:gd name="connsiteX0" fmla="*/ 8238 w 8238"/>
              <a:gd name="connsiteY0" fmla="*/ 0 h 1927654"/>
              <a:gd name="connsiteX1" fmla="*/ 8238 w 8238"/>
              <a:gd name="connsiteY1" fmla="*/ 1927654 h 1927654"/>
              <a:gd name="connsiteX2" fmla="*/ 0 w 8238"/>
              <a:gd name="connsiteY2" fmla="*/ 1927654 h 192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38" h="1927654">
                <a:moveTo>
                  <a:pt x="8238" y="0"/>
                </a:moveTo>
                <a:lnTo>
                  <a:pt x="8238" y="1927654"/>
                </a:lnTo>
                <a:lnTo>
                  <a:pt x="0" y="1927654"/>
                </a:lnTo>
              </a:path>
            </a:pathLst>
          </a:custGeom>
          <a:noFill/>
          <a:ln w="12700">
            <a:solidFill>
              <a:srgbClr val="073B5D"/>
            </a:solidFill>
            <a:head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itle 5">
            <a:extLst>
              <a:ext uri="{FF2B5EF4-FFF2-40B4-BE49-F238E27FC236}">
                <a16:creationId xmlns:a16="http://schemas.microsoft.com/office/drawing/2014/main" id="{DA0A3921-9BD3-4E79-9E61-4C76ADA13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762" y="48141"/>
            <a:ext cx="11578167" cy="925512"/>
          </a:xfrm>
        </p:spPr>
        <p:txBody>
          <a:bodyPr/>
          <a:lstStyle/>
          <a:p>
            <a:r>
              <a:rPr lang="en-US" spc="-30" dirty="0"/>
              <a:t>Networks of Excellence Garner Worldwide Best Practices</a:t>
            </a:r>
            <a:endParaRPr lang="en-US" spc="-30" dirty="0">
              <a:latin typeface="+mj-lt"/>
              <a:ea typeface="+mj-ea"/>
              <a:cs typeface="+mj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8ECCC9A-289C-4A07-8730-711F3833E0E9}"/>
              </a:ext>
            </a:extLst>
          </p:cNvPr>
          <p:cNvSpPr txBox="1"/>
          <p:nvPr/>
        </p:nvSpPr>
        <p:spPr>
          <a:xfrm>
            <a:off x="2982195" y="6517247"/>
            <a:ext cx="1037140" cy="230832"/>
          </a:xfrm>
          <a:prstGeom prst="rect">
            <a:avLst/>
          </a:prstGeom>
          <a:solidFill>
            <a:srgbClr val="167EAA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NASH NET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26353A0-997E-4810-8CD1-5BA420376873}"/>
              </a:ext>
            </a:extLst>
          </p:cNvPr>
          <p:cNvSpPr txBox="1"/>
          <p:nvPr/>
        </p:nvSpPr>
        <p:spPr>
          <a:xfrm>
            <a:off x="4191585" y="6517247"/>
            <a:ext cx="2060142" cy="230832"/>
          </a:xfrm>
          <a:prstGeom prst="rect">
            <a:avLst/>
          </a:prstGeom>
          <a:solidFill>
            <a:srgbClr val="073B5D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Women’s Health research Collaborative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C8694F-BD92-42AF-A94A-40C5185C54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97739" y="109875"/>
            <a:ext cx="1445619" cy="4741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40C0AE-9AAB-43C4-8591-365B489E00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41017" y="4756372"/>
            <a:ext cx="1009622" cy="51796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0B8B523-2954-4FDA-B3C7-62F430B08B3F}"/>
              </a:ext>
            </a:extLst>
          </p:cNvPr>
          <p:cNvSpPr txBox="1"/>
          <p:nvPr/>
        </p:nvSpPr>
        <p:spPr>
          <a:xfrm>
            <a:off x="2534587" y="2391014"/>
            <a:ext cx="140797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77738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CCCCCC">
                    <a:lumMod val="25000"/>
                  </a:srgbClr>
                </a:solidFill>
                <a:effectLst/>
                <a:uLnTx/>
                <a:uFillTx/>
                <a:latin typeface="Arial"/>
                <a:ea typeface="Arial" charset="0"/>
                <a:cs typeface="Arial" charset="0"/>
                <a:sym typeface="Helvetica Light"/>
              </a:rPr>
              <a:t>Linkoping, Sweden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8900D8F-5623-408B-99C3-1B70EBD85154}"/>
              </a:ext>
            </a:extLst>
          </p:cNvPr>
          <p:cNvSpPr txBox="1"/>
          <p:nvPr/>
        </p:nvSpPr>
        <p:spPr>
          <a:xfrm>
            <a:off x="2528852" y="3081416"/>
            <a:ext cx="160019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77738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CCCCCC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charset="0"/>
                <a:sym typeface="Helvetica Light"/>
              </a:rPr>
              <a:t>London, United Kingdom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EFCBC4-F5B4-4576-AFFE-459CF8582CD4}"/>
              </a:ext>
            </a:extLst>
          </p:cNvPr>
          <p:cNvSpPr txBox="1"/>
          <p:nvPr/>
        </p:nvSpPr>
        <p:spPr>
          <a:xfrm>
            <a:off x="4245828" y="1694619"/>
            <a:ext cx="11429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77738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CCCCCC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charset="0"/>
                <a:sym typeface="Helvetica Light"/>
              </a:rPr>
              <a:t>Mainz, Germany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1AE76D-13C1-490E-AE47-315ABCDEB05D}"/>
              </a:ext>
            </a:extLst>
          </p:cNvPr>
          <p:cNvSpPr txBox="1"/>
          <p:nvPr/>
        </p:nvSpPr>
        <p:spPr>
          <a:xfrm>
            <a:off x="1287742" y="3706960"/>
            <a:ext cx="173235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77738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CCCCCC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charset="0"/>
                <a:sym typeface="Helvetica Light"/>
              </a:rPr>
              <a:t>Sevilla, Spain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6B7C182-D5A5-4078-9D28-98528DE376A5}"/>
              </a:ext>
            </a:extLst>
          </p:cNvPr>
          <p:cNvSpPr txBox="1"/>
          <p:nvPr/>
        </p:nvSpPr>
        <p:spPr>
          <a:xfrm>
            <a:off x="3285009" y="5127965"/>
            <a:ext cx="6146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77738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CCCCCC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charset="0"/>
                <a:sym typeface="Helvetica Light"/>
              </a:rPr>
              <a:t>Haifa, Israel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D03F342-23E1-4F2D-A9CB-64572C32C8A6}"/>
              </a:ext>
            </a:extLst>
          </p:cNvPr>
          <p:cNvSpPr txBox="1"/>
          <p:nvPr/>
        </p:nvSpPr>
        <p:spPr>
          <a:xfrm>
            <a:off x="3623786" y="5237936"/>
            <a:ext cx="11429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77738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CCCCCC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charset="0"/>
                <a:sym typeface="Helvetica Light"/>
              </a:rPr>
              <a:t>Dublin, Ireland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158F463-12ED-4F3A-8FD7-8395683CEBB8}"/>
              </a:ext>
            </a:extLst>
          </p:cNvPr>
          <p:cNvSpPr txBox="1"/>
          <p:nvPr/>
        </p:nvSpPr>
        <p:spPr>
          <a:xfrm>
            <a:off x="9009390" y="5433876"/>
            <a:ext cx="11429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77738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CCCCCC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charset="0"/>
                <a:sym typeface="Helvetica Light"/>
              </a:rPr>
              <a:t>Perth</a:t>
            </a:r>
            <a:r>
              <a:rPr kumimoji="0" lang="en-US" sz="1000" b="0" i="1" u="none" strike="noStrike" kern="0" cap="none" spc="0" normalizeH="0" baseline="0" noProof="0">
                <a:ln>
                  <a:noFill/>
                </a:ln>
                <a:solidFill>
                  <a:srgbClr val="CCCCCC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charset="0"/>
                <a:sym typeface="Helvetica Light"/>
              </a:rPr>
              <a:t>, Australia</a:t>
            </a:r>
            <a:endParaRPr kumimoji="0" lang="en-US" sz="1000" b="0" i="1" u="none" strike="noStrike" kern="0" cap="none" spc="0" normalizeH="0" baseline="0" noProof="0" dirty="0">
              <a:ln>
                <a:noFill/>
              </a:ln>
              <a:solidFill>
                <a:srgbClr val="CCCCCC">
                  <a:lumMod val="25000"/>
                </a:srgbClr>
              </a:solidFill>
              <a:effectLst/>
              <a:uLnTx/>
              <a:uFillTx/>
              <a:latin typeface="Arial"/>
              <a:ea typeface="+mn-ea"/>
              <a:cs typeface="Arial" charset="0"/>
              <a:sym typeface="Helvetica Ligh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433C3BA-8D37-4F4C-A1C7-C0A528F6F3D4}"/>
              </a:ext>
            </a:extLst>
          </p:cNvPr>
          <p:cNvSpPr txBox="1"/>
          <p:nvPr/>
        </p:nvSpPr>
        <p:spPr>
          <a:xfrm>
            <a:off x="10697739" y="109875"/>
            <a:ext cx="144561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8" name="Picture 4" descr="Apollo Health and Lifestyle Limited">
            <a:extLst>
              <a:ext uri="{FF2B5EF4-FFF2-40B4-BE49-F238E27FC236}">
                <a16:creationId xmlns:a16="http://schemas.microsoft.com/office/drawing/2014/main" id="{DBC569F4-11E2-1049-BAB4-F799DF8EC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659" y="3772115"/>
            <a:ext cx="1044807" cy="51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038CF61-4764-D342-B0EC-4ECE4981B082}"/>
              </a:ext>
            </a:extLst>
          </p:cNvPr>
          <p:cNvCxnSpPr>
            <a:cxnSpLocks/>
          </p:cNvCxnSpPr>
          <p:nvPr/>
        </p:nvCxnSpPr>
        <p:spPr>
          <a:xfrm>
            <a:off x="6697900" y="4028899"/>
            <a:ext cx="1415956" cy="0"/>
          </a:xfrm>
          <a:prstGeom prst="line">
            <a:avLst/>
          </a:prstGeom>
          <a:ln w="12700">
            <a:solidFill>
              <a:srgbClr val="167EAA"/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38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FB0F6-E7E2-4464-87C2-281979A5A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34" y="128588"/>
            <a:ext cx="11578167" cy="925512"/>
          </a:xfrm>
        </p:spPr>
        <p:txBody>
          <a:bodyPr/>
          <a:lstStyle/>
          <a:p>
            <a:r>
              <a:rPr lang="en-US" sz="2700" spc="-30" dirty="0">
                <a:latin typeface="+mj-lt"/>
                <a:ea typeface="+mj-ea"/>
                <a:cs typeface="+mj-cs"/>
              </a:rPr>
              <a:t>Networks of Excellence Focus On the Key Pillars of Care Delivery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65ABAFA-9A87-4F0F-8FD6-250826F77025}"/>
              </a:ext>
            </a:extLst>
          </p:cNvPr>
          <p:cNvSpPr/>
          <p:nvPr/>
        </p:nvSpPr>
        <p:spPr>
          <a:xfrm>
            <a:off x="643218" y="1421668"/>
            <a:ext cx="2538421" cy="1962508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97280" rIns="0" rtlCol="0" anchor="ctr"/>
          <a:lstStyle/>
          <a:p>
            <a:pPr algn="ctr"/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PATIENT </a:t>
            </a:r>
            <a:br>
              <a:rPr lang="en-US" sz="16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IDENTIFICATION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3F29E10-4380-934D-97AE-36E96899FB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2199" y="1653092"/>
            <a:ext cx="1340457" cy="1035807"/>
          </a:xfrm>
          <a:prstGeom prst="rect">
            <a:avLst/>
          </a:prstGeom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EBFD25F-C1D6-7D46-9D0D-C6BA06BA7BAC}"/>
              </a:ext>
            </a:extLst>
          </p:cNvPr>
          <p:cNvSpPr/>
          <p:nvPr/>
        </p:nvSpPr>
        <p:spPr>
          <a:xfrm>
            <a:off x="3431560" y="1421668"/>
            <a:ext cx="2538421" cy="1962508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97280" rIns="0" rtlCol="0" anchor="ctr"/>
          <a:lstStyle/>
          <a:p>
            <a:pPr algn="ctr"/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RISK </a:t>
            </a:r>
            <a:br>
              <a:rPr lang="en-US" sz="16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STRATIFICATION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B80CFAF-EDAD-3C43-8829-9248923784D7}"/>
              </a:ext>
            </a:extLst>
          </p:cNvPr>
          <p:cNvSpPr/>
          <p:nvPr/>
        </p:nvSpPr>
        <p:spPr>
          <a:xfrm>
            <a:off x="9008244" y="1421668"/>
            <a:ext cx="2538421" cy="1962508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97280" rIns="0" rtlCol="0" anchor="ctr"/>
          <a:lstStyle/>
          <a:p>
            <a:pPr algn="ctr"/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ONGOING </a:t>
            </a:r>
            <a:br>
              <a:rPr lang="en-US" sz="16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MANAGEMENT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239785A3-0234-3241-8141-5361C5090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3347" y="1298836"/>
            <a:ext cx="2378818" cy="1470873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226FD325-E3C2-8C4A-8D28-5D4808A137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8279" y="1570636"/>
            <a:ext cx="1818350" cy="1124323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59CC83E-81AB-AB48-831B-9DB4FEAFB8F1}"/>
              </a:ext>
            </a:extLst>
          </p:cNvPr>
          <p:cNvSpPr/>
          <p:nvPr/>
        </p:nvSpPr>
        <p:spPr>
          <a:xfrm>
            <a:off x="6219902" y="1421668"/>
            <a:ext cx="2538421" cy="1962508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97280" rIns="0" rtlCol="0" anchor="ctr"/>
          <a:lstStyle/>
          <a:p>
            <a:pPr algn="ctr"/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REFERRAL TO SPECIALIST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F341154-2EA5-F94E-8B81-43F37FE4A1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50869" y="1464774"/>
            <a:ext cx="2076486" cy="128393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69F5142-150A-3B46-9766-733759291618}"/>
              </a:ext>
            </a:extLst>
          </p:cNvPr>
          <p:cNvSpPr/>
          <p:nvPr/>
        </p:nvSpPr>
        <p:spPr>
          <a:xfrm>
            <a:off x="3431560" y="3615600"/>
            <a:ext cx="2538421" cy="1962508"/>
          </a:xfrm>
          <a:prstGeom prst="rect">
            <a:avLst/>
          </a:prstGeom>
          <a:solidFill>
            <a:schemeClr val="bg1"/>
          </a:solidFill>
          <a:effectLst>
            <a:outerShdw blurRad="190500" sx="102000" sy="102000" algn="ctr" rotWithShape="0">
              <a:prstClr val="black">
                <a:alpha val="13000"/>
              </a:prstClr>
            </a:outerShdw>
          </a:effectLst>
        </p:spPr>
        <p:txBody>
          <a:bodyPr wrap="square" lIns="182880" tIns="0" rIns="182880" bIns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</a:pPr>
            <a:r>
              <a:rPr lang="en-US" altLang="ja-JP" kern="0" dirty="0">
                <a:solidFill>
                  <a:srgbClr val="3C3C3C"/>
                </a:solidFill>
                <a:cs typeface="Helvetica"/>
              </a:rPr>
              <a:t>Provide </a:t>
            </a:r>
            <a:r>
              <a:rPr lang="en-US" altLang="ja-JP" b="1" kern="0" dirty="0">
                <a:solidFill>
                  <a:srgbClr val="3C3C3C"/>
                </a:solidFill>
                <a:cs typeface="Helvetica"/>
              </a:rPr>
              <a:t>thought leadership </a:t>
            </a:r>
            <a:r>
              <a:rPr lang="en-US" altLang="ja-JP" kern="0" dirty="0">
                <a:solidFill>
                  <a:srgbClr val="3C3C3C"/>
                </a:solidFill>
                <a:cs typeface="Helvetica"/>
              </a:rPr>
              <a:t>on payer and industry population health proposals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4502708-33F5-5047-907D-974D4E66EEE6}"/>
              </a:ext>
            </a:extLst>
          </p:cNvPr>
          <p:cNvSpPr/>
          <p:nvPr/>
        </p:nvSpPr>
        <p:spPr>
          <a:xfrm>
            <a:off x="9008244" y="3615599"/>
            <a:ext cx="2538421" cy="1962508"/>
          </a:xfrm>
          <a:prstGeom prst="rect">
            <a:avLst/>
          </a:prstGeom>
          <a:solidFill>
            <a:schemeClr val="bg1"/>
          </a:solidFill>
          <a:effectLst>
            <a:outerShdw blurRad="190500" sx="102000" sy="102000" algn="ctr" rotWithShape="0">
              <a:prstClr val="black">
                <a:alpha val="13000"/>
              </a:prstClr>
            </a:outerShdw>
          </a:effectLst>
        </p:spPr>
        <p:txBody>
          <a:bodyPr wrap="square" lIns="182880" tIns="0" rIns="182880" bIns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</a:pPr>
            <a:r>
              <a:rPr lang="en-US" altLang="ja-JP" kern="0" dirty="0">
                <a:solidFill>
                  <a:srgbClr val="3C3C3C"/>
                </a:solidFill>
                <a:cs typeface="Helvetica"/>
              </a:rPr>
              <a:t>Assess and identify </a:t>
            </a:r>
            <a:r>
              <a:rPr lang="en-US" altLang="ja-JP" b="1" kern="0" dirty="0">
                <a:solidFill>
                  <a:srgbClr val="3C3C3C"/>
                </a:solidFill>
                <a:cs typeface="Helvetica"/>
              </a:rPr>
              <a:t>potential industry/health system collaborators </a:t>
            </a:r>
            <a:r>
              <a:rPr lang="en-US" altLang="ja-JP" kern="0" dirty="0">
                <a:solidFill>
                  <a:srgbClr val="3C3C3C"/>
                </a:solidFill>
                <a:cs typeface="Helvetica"/>
              </a:rPr>
              <a:t>for pilot programs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4A17327-E6B3-0748-98A1-78961BA5EEE6}"/>
              </a:ext>
            </a:extLst>
          </p:cNvPr>
          <p:cNvSpPr/>
          <p:nvPr/>
        </p:nvSpPr>
        <p:spPr>
          <a:xfrm>
            <a:off x="6219902" y="3615600"/>
            <a:ext cx="2538421" cy="1962508"/>
          </a:xfrm>
          <a:prstGeom prst="rect">
            <a:avLst/>
          </a:prstGeom>
          <a:solidFill>
            <a:schemeClr val="bg1"/>
          </a:solidFill>
          <a:effectLst>
            <a:outerShdw blurRad="190500" sx="102000" sy="102000" algn="ctr" rotWithShape="0">
              <a:prstClr val="black">
                <a:alpha val="13000"/>
              </a:prstClr>
            </a:outerShdw>
          </a:effectLst>
        </p:spPr>
        <p:txBody>
          <a:bodyPr wrap="square" lIns="182880" tIns="0" rIns="182880" bIns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</a:pPr>
            <a:r>
              <a:rPr lang="en-US" altLang="ja-JP" kern="0" dirty="0">
                <a:solidFill>
                  <a:srgbClr val="3C3C3C"/>
                </a:solidFill>
                <a:cs typeface="Helvetica"/>
              </a:rPr>
              <a:t>Provide expertise </a:t>
            </a:r>
            <a:r>
              <a:rPr lang="en-US" altLang="ja-JP" b="1" kern="0" dirty="0">
                <a:solidFill>
                  <a:srgbClr val="3C3C3C"/>
                </a:solidFill>
                <a:cs typeface="Helvetica"/>
              </a:rPr>
              <a:t>guidance, design, and testing </a:t>
            </a:r>
            <a:r>
              <a:rPr lang="en-US" altLang="ja-JP" kern="0" dirty="0">
                <a:solidFill>
                  <a:srgbClr val="3C3C3C"/>
                </a:solidFill>
                <a:cs typeface="Helvetica"/>
              </a:rPr>
              <a:t>for pilot programs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85A1CDC-3420-D24A-AE1F-FF45E8E5ADF2}"/>
              </a:ext>
            </a:extLst>
          </p:cNvPr>
          <p:cNvSpPr/>
          <p:nvPr/>
        </p:nvSpPr>
        <p:spPr>
          <a:xfrm>
            <a:off x="663495" y="3615601"/>
            <a:ext cx="2518144" cy="1962508"/>
          </a:xfrm>
          <a:prstGeom prst="rect">
            <a:avLst/>
          </a:prstGeom>
          <a:solidFill>
            <a:schemeClr val="bg1"/>
          </a:solidFill>
          <a:effectLst>
            <a:outerShdw blurRad="190500" sx="102000" sy="102000" algn="ctr" rotWithShape="0">
              <a:prstClr val="black">
                <a:alpha val="13000"/>
              </a:prstClr>
            </a:outerShdw>
          </a:effectLst>
        </p:spPr>
        <p:txBody>
          <a:bodyPr wrap="square" lIns="182880" tIns="0" rIns="182880" bIns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</a:pPr>
            <a:r>
              <a:rPr lang="en-US" altLang="ja-JP" kern="0" dirty="0">
                <a:solidFill>
                  <a:srgbClr val="3C3C3C"/>
                </a:solidFill>
                <a:cs typeface="Helvetica"/>
              </a:rPr>
              <a:t>Share </a:t>
            </a:r>
            <a:r>
              <a:rPr lang="en-US" altLang="ja-JP" b="1" kern="0" dirty="0">
                <a:solidFill>
                  <a:srgbClr val="3C3C3C"/>
                </a:solidFill>
                <a:cs typeface="Helvetica"/>
              </a:rPr>
              <a:t>best practices </a:t>
            </a:r>
            <a:r>
              <a:rPr lang="en-US" altLang="ja-JP" kern="0" dirty="0">
                <a:solidFill>
                  <a:srgbClr val="3C3C3C"/>
                </a:solidFill>
                <a:cs typeface="Helvetica"/>
              </a:rPr>
              <a:t>through publications and white papers</a:t>
            </a:r>
          </a:p>
        </p:txBody>
      </p:sp>
    </p:spTree>
    <p:extLst>
      <p:ext uri="{BB962C8B-B14F-4D97-AF65-F5344CB8AC3E}">
        <p14:creationId xmlns:p14="http://schemas.microsoft.com/office/powerpoint/2010/main" val="426356392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534" y="128588"/>
            <a:ext cx="10890709" cy="925512"/>
          </a:xfrm>
        </p:spPr>
        <p:txBody>
          <a:bodyPr/>
          <a:lstStyle/>
          <a:p>
            <a:r>
              <a:rPr lang="en-US" sz="2700" dirty="0"/>
              <a:t>The Networks of Excellence Leverage Unparalleled Knowledge to Build a Framework Supporting Healthcare Transformation</a:t>
            </a:r>
            <a:endParaRPr lang="en-US" sz="2700" dirty="0">
              <a:latin typeface="Arial"/>
              <a:cs typeface="Arial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28242" y="3223918"/>
            <a:ext cx="3594632" cy="2034939"/>
            <a:chOff x="812744" y="2693838"/>
            <a:chExt cx="3594632" cy="2034939"/>
          </a:xfrm>
        </p:grpSpPr>
        <p:grpSp>
          <p:nvGrpSpPr>
            <p:cNvPr id="14" name="Group 13"/>
            <p:cNvGrpSpPr/>
            <p:nvPr/>
          </p:nvGrpSpPr>
          <p:grpSpPr>
            <a:xfrm>
              <a:off x="812744" y="2693838"/>
              <a:ext cx="2545943" cy="1065322"/>
              <a:chOff x="812744" y="2693838"/>
              <a:chExt cx="2545943" cy="1065322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371CC51-8831-4846-AF8F-DADC9796E5BC}"/>
                  </a:ext>
                </a:extLst>
              </p:cNvPr>
              <p:cNvSpPr/>
              <p:nvPr/>
            </p:nvSpPr>
            <p:spPr>
              <a:xfrm>
                <a:off x="821410" y="2693838"/>
                <a:ext cx="2537277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500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Engage Multi-Stakeholders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1166827-B63A-4082-8AA0-8A21C0E6DA65}"/>
                  </a:ext>
                </a:extLst>
              </p:cNvPr>
              <p:cNvSpPr/>
              <p:nvPr/>
            </p:nvSpPr>
            <p:spPr>
              <a:xfrm flipH="1">
                <a:off x="877532" y="3100775"/>
                <a:ext cx="1841966" cy="658385"/>
              </a:xfrm>
              <a:prstGeom prst="rect">
                <a:avLst/>
              </a:prstGeom>
            </p:spPr>
            <p:txBody>
              <a:bodyPr wrap="square" bIns="0">
                <a:noAutofit/>
              </a:bodyPr>
              <a:lstStyle/>
              <a:p>
                <a:pPr marL="182880" indent="-182880">
                  <a:lnSpc>
                    <a:spcPct val="90000"/>
                  </a:lnSpc>
                  <a:spcAft>
                    <a:spcPts val="300"/>
                  </a:spcAft>
                  <a:buFont typeface="Arial"/>
                  <a:buChar char="•"/>
                </a:pPr>
                <a:r>
                  <a:rPr lang="en-US" sz="1100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Strengthens credibility </a:t>
                </a:r>
              </a:p>
              <a:p>
                <a:pPr marL="182880" indent="-182880">
                  <a:lnSpc>
                    <a:spcPct val="90000"/>
                  </a:lnSpc>
                  <a:spcAft>
                    <a:spcPts val="300"/>
                  </a:spcAft>
                  <a:buFont typeface="Arial"/>
                  <a:buChar char="•"/>
                </a:pPr>
                <a:r>
                  <a:rPr lang="en-US" sz="1100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Promotes innovation</a:t>
                </a:r>
              </a:p>
              <a:p>
                <a:pPr marL="182880" indent="-182880">
                  <a:lnSpc>
                    <a:spcPct val="90000"/>
                  </a:lnSpc>
                  <a:spcAft>
                    <a:spcPts val="300"/>
                  </a:spcAft>
                  <a:buFont typeface="Arial"/>
                  <a:buChar char="•"/>
                </a:pPr>
                <a:r>
                  <a:rPr lang="en-US" sz="1100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Continuous learning</a:t>
                </a: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5438D399-3598-48D0-8205-4D05EC9823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2744" y="3017003"/>
                <a:ext cx="2418770" cy="15389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2346961" y="2967060"/>
              <a:ext cx="2060415" cy="1761717"/>
              <a:chOff x="2346961" y="2967060"/>
              <a:chExt cx="2060415" cy="1761717"/>
            </a:xfrm>
          </p:grpSpPr>
          <p:sp>
            <p:nvSpPr>
              <p:cNvPr id="81" name="Freeform 40">
                <a:extLst>
                  <a:ext uri="{FF2B5EF4-FFF2-40B4-BE49-F238E27FC236}">
                    <a16:creationId xmlns:a16="http://schemas.microsoft.com/office/drawing/2014/main" id="{2F2BA3FC-FCD5-43DE-96C7-B4D29A5D15DA}"/>
                  </a:ext>
                </a:extLst>
              </p:cNvPr>
              <p:cNvSpPr/>
              <p:nvPr/>
            </p:nvSpPr>
            <p:spPr>
              <a:xfrm>
                <a:off x="2346961" y="2967060"/>
                <a:ext cx="2060415" cy="1761717"/>
              </a:xfrm>
              <a:custGeom>
                <a:avLst/>
                <a:gdLst>
                  <a:gd name="connsiteX0" fmla="*/ 1600551 w 2060415"/>
                  <a:gd name="connsiteY0" fmla="*/ 0 h 1761717"/>
                  <a:gd name="connsiteX1" fmla="*/ 1788265 w 2060415"/>
                  <a:gd name="connsiteY1" fmla="*/ 421611 h 1761717"/>
                  <a:gd name="connsiteX2" fmla="*/ 1797601 w 2060415"/>
                  <a:gd name="connsiteY2" fmla="*/ 413997 h 1761717"/>
                  <a:gd name="connsiteX3" fmla="*/ 1981562 w 2060415"/>
                  <a:gd name="connsiteY3" fmla="*/ 295281 h 1761717"/>
                  <a:gd name="connsiteX4" fmla="*/ 2053191 w 2060415"/>
                  <a:gd name="connsiteY4" fmla="*/ 444507 h 1761717"/>
                  <a:gd name="connsiteX5" fmla="*/ 1855755 w 2060415"/>
                  <a:gd name="connsiteY5" fmla="*/ 522602 h 1761717"/>
                  <a:gd name="connsiteX6" fmla="*/ 1834336 w 2060415"/>
                  <a:gd name="connsiteY6" fmla="*/ 525090 h 1761717"/>
                  <a:gd name="connsiteX7" fmla="*/ 2060415 w 2060415"/>
                  <a:gd name="connsiteY7" fmla="*/ 1032871 h 1761717"/>
                  <a:gd name="connsiteX8" fmla="*/ 1993993 w 2060415"/>
                  <a:gd name="connsiteY8" fmla="*/ 1069669 h 1761717"/>
                  <a:gd name="connsiteX9" fmla="*/ 1631240 w 2060415"/>
                  <a:gd name="connsiteY9" fmla="*/ 1326750 h 1761717"/>
                  <a:gd name="connsiteX10" fmla="*/ 1417653 w 2060415"/>
                  <a:gd name="connsiteY10" fmla="*/ 1520871 h 1761717"/>
                  <a:gd name="connsiteX11" fmla="*/ 798557 w 2060415"/>
                  <a:gd name="connsiteY11" fmla="*/ 1520871 h 1761717"/>
                  <a:gd name="connsiteX12" fmla="*/ 807780 w 2060415"/>
                  <a:gd name="connsiteY12" fmla="*/ 1537590 h 1761717"/>
                  <a:gd name="connsiteX13" fmla="*/ 810870 w 2060415"/>
                  <a:gd name="connsiteY13" fmla="*/ 1736413 h 1761717"/>
                  <a:gd name="connsiteX14" fmla="*/ 640172 w 2060415"/>
                  <a:gd name="connsiteY14" fmla="*/ 1728367 h 1761717"/>
                  <a:gd name="connsiteX15" fmla="*/ 649455 w 2060415"/>
                  <a:gd name="connsiteY15" fmla="*/ 1536439 h 1761717"/>
                  <a:gd name="connsiteX16" fmla="*/ 659441 w 2060415"/>
                  <a:gd name="connsiteY16" fmla="*/ 1520871 h 1761717"/>
                  <a:gd name="connsiteX17" fmla="*/ 0 w 2060415"/>
                  <a:gd name="connsiteY17" fmla="*/ 1520871 h 1761717"/>
                  <a:gd name="connsiteX18" fmla="*/ 7550 w 2060415"/>
                  <a:gd name="connsiteY18" fmla="*/ 1507741 h 1761717"/>
                  <a:gd name="connsiteX19" fmla="*/ 1589563 w 2060415"/>
                  <a:gd name="connsiteY19" fmla="*/ 5500 h 1761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060415" h="1761717">
                    <a:moveTo>
                      <a:pt x="1600551" y="0"/>
                    </a:moveTo>
                    <a:lnTo>
                      <a:pt x="1788265" y="421611"/>
                    </a:lnTo>
                    <a:lnTo>
                      <a:pt x="1797601" y="413997"/>
                    </a:lnTo>
                    <a:cubicBezTo>
                      <a:pt x="1837606" y="365214"/>
                      <a:pt x="1849906" y="243374"/>
                      <a:pt x="1981562" y="295281"/>
                    </a:cubicBezTo>
                    <a:cubicBezTo>
                      <a:pt x="2041137" y="328079"/>
                      <a:pt x="2061981" y="380299"/>
                      <a:pt x="2053191" y="444507"/>
                    </a:cubicBezTo>
                    <a:cubicBezTo>
                      <a:pt x="2025917" y="565376"/>
                      <a:pt x="1919390" y="523316"/>
                      <a:pt x="1855755" y="522602"/>
                    </a:cubicBezTo>
                    <a:lnTo>
                      <a:pt x="1834336" y="525090"/>
                    </a:lnTo>
                    <a:lnTo>
                      <a:pt x="2060415" y="1032871"/>
                    </a:lnTo>
                    <a:lnTo>
                      <a:pt x="1993993" y="1069669"/>
                    </a:lnTo>
                    <a:cubicBezTo>
                      <a:pt x="1866637" y="1146527"/>
                      <a:pt x="1745417" y="1232524"/>
                      <a:pt x="1631240" y="1326750"/>
                    </a:cubicBezTo>
                    <a:lnTo>
                      <a:pt x="1417653" y="1520871"/>
                    </a:lnTo>
                    <a:lnTo>
                      <a:pt x="798557" y="1520871"/>
                    </a:lnTo>
                    <a:lnTo>
                      <a:pt x="807780" y="1537590"/>
                    </a:lnTo>
                    <a:cubicBezTo>
                      <a:pt x="843369" y="1592064"/>
                      <a:pt x="906602" y="1655678"/>
                      <a:pt x="810870" y="1736413"/>
                    </a:cubicBezTo>
                    <a:cubicBezTo>
                      <a:pt x="751871" y="1774473"/>
                      <a:pt x="694207" y="1767821"/>
                      <a:pt x="640172" y="1728367"/>
                    </a:cubicBezTo>
                    <a:cubicBezTo>
                      <a:pt x="557490" y="1656352"/>
                      <a:pt x="612113" y="1590093"/>
                      <a:pt x="649455" y="1536439"/>
                    </a:cubicBezTo>
                    <a:lnTo>
                      <a:pt x="659441" y="1520871"/>
                    </a:lnTo>
                    <a:lnTo>
                      <a:pt x="0" y="1520871"/>
                    </a:lnTo>
                    <a:lnTo>
                      <a:pt x="7550" y="1507741"/>
                    </a:lnTo>
                    <a:cubicBezTo>
                      <a:pt x="390861" y="876897"/>
                      <a:pt x="937846" y="356503"/>
                      <a:pt x="1589563" y="55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D768070-C419-478B-87C4-55A55A429F5D}"/>
                  </a:ext>
                </a:extLst>
              </p:cNvPr>
              <p:cNvSpPr txBox="1"/>
              <p:nvPr/>
            </p:nvSpPr>
            <p:spPr>
              <a:xfrm>
                <a:off x="2905317" y="3645748"/>
                <a:ext cx="1114279" cy="503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95000"/>
                  </a:lnSpc>
                </a:pPr>
                <a:r>
                  <a:rPr lang="en-US" sz="1400" cap="all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GENERATE insights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811421" y="1811722"/>
            <a:ext cx="3337293" cy="2717014"/>
            <a:chOff x="2811421" y="1281642"/>
            <a:chExt cx="3337293" cy="2717014"/>
          </a:xfrm>
        </p:grpSpPr>
        <p:grpSp>
          <p:nvGrpSpPr>
            <p:cNvPr id="13" name="Group 12"/>
            <p:cNvGrpSpPr/>
            <p:nvPr/>
          </p:nvGrpSpPr>
          <p:grpSpPr>
            <a:xfrm>
              <a:off x="2811421" y="1281642"/>
              <a:ext cx="2714978" cy="822111"/>
              <a:chOff x="2811421" y="1281642"/>
              <a:chExt cx="2714978" cy="822111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686742B-CD52-4D9A-B8E6-D0DD851F732C}"/>
                  </a:ext>
                </a:extLst>
              </p:cNvPr>
              <p:cNvSpPr/>
              <p:nvPr/>
            </p:nvSpPr>
            <p:spPr>
              <a:xfrm>
                <a:off x="2829414" y="1281642"/>
                <a:ext cx="2696985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5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Sharing &amp; Insights</a:t>
                </a: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9720677-A13A-4FE4-8165-BDE05756D4DE}"/>
                  </a:ext>
                </a:extLst>
              </p:cNvPr>
              <p:cNvSpPr/>
              <p:nvPr/>
            </p:nvSpPr>
            <p:spPr>
              <a:xfrm flipH="1">
                <a:off x="2811421" y="1597717"/>
                <a:ext cx="2315645" cy="506036"/>
              </a:xfrm>
              <a:prstGeom prst="rect">
                <a:avLst/>
              </a:prstGeom>
            </p:spPr>
            <p:txBody>
              <a:bodyPr wrap="square" bIns="0">
                <a:noAutofit/>
              </a:bodyPr>
              <a:lstStyle/>
              <a:p>
                <a:pPr marL="182880" indent="-182880">
                  <a:lnSpc>
                    <a:spcPct val="90000"/>
                  </a:lnSpc>
                  <a:spcAft>
                    <a:spcPts val="300"/>
                  </a:spcAft>
                  <a:buFont typeface="Arial"/>
                  <a:buChar char="•"/>
                </a:pPr>
                <a:r>
                  <a:rPr lang="en-US" sz="11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Raises awareness of less prevalent conditions</a:t>
                </a:r>
              </a:p>
              <a:p>
                <a:pPr marL="182880" indent="-182880">
                  <a:lnSpc>
                    <a:spcPct val="90000"/>
                  </a:lnSpc>
                  <a:spcAft>
                    <a:spcPts val="300"/>
                  </a:spcAft>
                  <a:buFont typeface="Arial"/>
                  <a:buChar char="•"/>
                </a:pPr>
                <a:r>
                  <a:rPr lang="en-US" sz="1100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Guideline development and establishes approach for RWE</a:t>
                </a:r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22026713-4321-4C51-9FDA-11BEA388B0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38588" y="1615093"/>
                <a:ext cx="2534456" cy="0"/>
              </a:xfrm>
              <a:prstGeom prst="line">
                <a:avLst/>
              </a:prstGeom>
              <a:ln>
                <a:solidFill>
                  <a:srgbClr val="CF522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3945481" y="2479480"/>
              <a:ext cx="2203233" cy="1519176"/>
              <a:chOff x="3945481" y="2479480"/>
              <a:chExt cx="2203233" cy="1519176"/>
            </a:xfrm>
          </p:grpSpPr>
          <p:sp>
            <p:nvSpPr>
              <p:cNvPr id="80" name="Freeform 39">
                <a:extLst>
                  <a:ext uri="{FF2B5EF4-FFF2-40B4-BE49-F238E27FC236}">
                    <a16:creationId xmlns:a16="http://schemas.microsoft.com/office/drawing/2014/main" id="{574AA36C-21AF-496F-9B52-F1762D5778F2}"/>
                  </a:ext>
                </a:extLst>
              </p:cNvPr>
              <p:cNvSpPr/>
              <p:nvPr/>
            </p:nvSpPr>
            <p:spPr>
              <a:xfrm>
                <a:off x="3945481" y="2479480"/>
                <a:ext cx="2203233" cy="1519176"/>
              </a:xfrm>
              <a:custGeom>
                <a:avLst/>
                <a:gdLst>
                  <a:gd name="connsiteX0" fmla="*/ 1947722 w 2203233"/>
                  <a:gd name="connsiteY0" fmla="*/ 0 h 1519176"/>
                  <a:gd name="connsiteX1" fmla="*/ 1947722 w 2203233"/>
                  <a:gd name="connsiteY1" fmla="*/ 475789 h 1519176"/>
                  <a:gd name="connsiteX2" fmla="*/ 1969067 w 2203233"/>
                  <a:gd name="connsiteY2" fmla="*/ 471695 h 1519176"/>
                  <a:gd name="connsiteX3" fmla="*/ 2179592 w 2203233"/>
                  <a:gd name="connsiteY3" fmla="*/ 455143 h 1519176"/>
                  <a:gd name="connsiteX4" fmla="*/ 2172075 w 2203233"/>
                  <a:gd name="connsiteY4" fmla="*/ 614621 h 1519176"/>
                  <a:gd name="connsiteX5" fmla="*/ 1968709 w 2203233"/>
                  <a:gd name="connsiteY5" fmla="*/ 590519 h 1519176"/>
                  <a:gd name="connsiteX6" fmla="*/ 1947722 w 2203233"/>
                  <a:gd name="connsiteY6" fmla="*/ 582161 h 1519176"/>
                  <a:gd name="connsiteX7" fmla="*/ 1947722 w 2203233"/>
                  <a:gd name="connsiteY7" fmla="*/ 1124879 h 1519176"/>
                  <a:gd name="connsiteX8" fmla="*/ 1678438 w 2203233"/>
                  <a:gd name="connsiteY8" fmla="*/ 1136781 h 1519176"/>
                  <a:gd name="connsiteX9" fmla="*/ 586619 w 2203233"/>
                  <a:gd name="connsiteY9" fmla="*/ 1448928 h 1519176"/>
                  <a:gd name="connsiteX10" fmla="*/ 459820 w 2203233"/>
                  <a:gd name="connsiteY10" fmla="*/ 1519176 h 1519176"/>
                  <a:gd name="connsiteX11" fmla="*/ 229931 w 2203233"/>
                  <a:gd name="connsiteY11" fmla="*/ 1002836 h 1519176"/>
                  <a:gd name="connsiteX12" fmla="*/ 233142 w 2203233"/>
                  <a:gd name="connsiteY12" fmla="*/ 1008791 h 1519176"/>
                  <a:gd name="connsiteX13" fmla="*/ 240485 w 2203233"/>
                  <a:gd name="connsiteY13" fmla="*/ 1003858 h 1519176"/>
                  <a:gd name="connsiteX14" fmla="*/ 443212 w 2203233"/>
                  <a:gd name="connsiteY14" fmla="*/ 929876 h 1519176"/>
                  <a:gd name="connsiteX15" fmla="*/ 377720 w 2203233"/>
                  <a:gd name="connsiteY15" fmla="*/ 793436 h 1519176"/>
                  <a:gd name="connsiteX16" fmla="*/ 191904 w 2203233"/>
                  <a:gd name="connsiteY16" fmla="*/ 916348 h 1519176"/>
                  <a:gd name="connsiteX17" fmla="*/ 191456 w 2203233"/>
                  <a:gd name="connsiteY17" fmla="*/ 916420 h 1519176"/>
                  <a:gd name="connsiteX18" fmla="*/ 0 w 2203233"/>
                  <a:gd name="connsiteY18" fmla="*/ 486405 h 1519176"/>
                  <a:gd name="connsiteX19" fmla="*/ 207705 w 2203233"/>
                  <a:gd name="connsiteY19" fmla="*/ 382433 h 1519176"/>
                  <a:gd name="connsiteX20" fmla="*/ 1669678 w 2203233"/>
                  <a:gd name="connsiteY20" fmla="*/ 9222 h 1519176"/>
                  <a:gd name="connsiteX21" fmla="*/ 1947722 w 2203233"/>
                  <a:gd name="connsiteY21" fmla="*/ 0 h 1519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203233" h="1519176">
                    <a:moveTo>
                      <a:pt x="1947722" y="0"/>
                    </a:moveTo>
                    <a:lnTo>
                      <a:pt x="1947722" y="475789"/>
                    </a:lnTo>
                    <a:lnTo>
                      <a:pt x="1969067" y="471695"/>
                    </a:lnTo>
                    <a:cubicBezTo>
                      <a:pt x="2025364" y="448598"/>
                      <a:pt x="2091593" y="350797"/>
                      <a:pt x="2179592" y="455143"/>
                    </a:cubicBezTo>
                    <a:cubicBezTo>
                      <a:pt x="2215151" y="510264"/>
                      <a:pt x="2208936" y="564138"/>
                      <a:pt x="2172075" y="614621"/>
                    </a:cubicBezTo>
                    <a:cubicBezTo>
                      <a:pt x="2093580" y="704742"/>
                      <a:pt x="2022404" y="620261"/>
                      <a:pt x="1968709" y="590519"/>
                    </a:cubicBezTo>
                    <a:lnTo>
                      <a:pt x="1947722" y="582161"/>
                    </a:lnTo>
                    <a:lnTo>
                      <a:pt x="1947722" y="1124879"/>
                    </a:lnTo>
                    <a:lnTo>
                      <a:pt x="1678438" y="1136781"/>
                    </a:lnTo>
                    <a:cubicBezTo>
                      <a:pt x="1288450" y="1171417"/>
                      <a:pt x="919780" y="1280196"/>
                      <a:pt x="586619" y="1448928"/>
                    </a:cubicBezTo>
                    <a:lnTo>
                      <a:pt x="459820" y="1519176"/>
                    </a:lnTo>
                    <a:lnTo>
                      <a:pt x="229931" y="1002836"/>
                    </a:lnTo>
                    <a:lnTo>
                      <a:pt x="233142" y="1008791"/>
                    </a:lnTo>
                    <a:lnTo>
                      <a:pt x="240485" y="1003858"/>
                    </a:lnTo>
                    <a:cubicBezTo>
                      <a:pt x="291569" y="987904"/>
                      <a:pt x="414713" y="1056176"/>
                      <a:pt x="443212" y="929876"/>
                    </a:cubicBezTo>
                    <a:cubicBezTo>
                      <a:pt x="451249" y="871169"/>
                      <a:pt x="432191" y="823424"/>
                      <a:pt x="377720" y="793436"/>
                    </a:cubicBezTo>
                    <a:cubicBezTo>
                      <a:pt x="240149" y="739196"/>
                      <a:pt x="245113" y="892447"/>
                      <a:pt x="191904" y="916348"/>
                    </a:cubicBezTo>
                    <a:lnTo>
                      <a:pt x="191456" y="916420"/>
                    </a:lnTo>
                    <a:lnTo>
                      <a:pt x="0" y="486405"/>
                    </a:lnTo>
                    <a:lnTo>
                      <a:pt x="207705" y="382433"/>
                    </a:lnTo>
                    <a:cubicBezTo>
                      <a:pt x="657214" y="174012"/>
                      <a:pt x="1150360" y="43787"/>
                      <a:pt x="1669678" y="9222"/>
                    </a:cubicBezTo>
                    <a:lnTo>
                      <a:pt x="1947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A252081-2190-4899-951A-BC0FC87A5EF3}"/>
                  </a:ext>
                </a:extLst>
              </p:cNvPr>
              <p:cNvSpPr txBox="1"/>
              <p:nvPr/>
            </p:nvSpPr>
            <p:spPr>
              <a:xfrm>
                <a:off x="4425210" y="2978996"/>
                <a:ext cx="1314245" cy="298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95000"/>
                  </a:lnSpc>
                </a:pPr>
                <a:r>
                  <a:rPr lang="en-US" sz="1400" cap="all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Define &amp; disseminate</a:t>
                </a:r>
              </a:p>
              <a:p>
                <a:pPr algn="ctr">
                  <a:lnSpc>
                    <a:spcPct val="95000"/>
                  </a:lnSpc>
                </a:pPr>
                <a:r>
                  <a:rPr lang="en-US" sz="1400" cap="all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Best Practices</a:t>
                </a: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5628512" y="1765386"/>
            <a:ext cx="3980589" cy="2824501"/>
            <a:chOff x="5628512" y="1235306"/>
            <a:chExt cx="3980589" cy="2824501"/>
          </a:xfrm>
        </p:grpSpPr>
        <p:grpSp>
          <p:nvGrpSpPr>
            <p:cNvPr id="8" name="Group 7"/>
            <p:cNvGrpSpPr/>
            <p:nvPr/>
          </p:nvGrpSpPr>
          <p:grpSpPr>
            <a:xfrm>
              <a:off x="6907582" y="1235306"/>
              <a:ext cx="2701519" cy="877643"/>
              <a:chOff x="6907582" y="1235306"/>
              <a:chExt cx="2701519" cy="877643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939690D-4442-495D-B52F-4933FF180C38}"/>
                  </a:ext>
                </a:extLst>
              </p:cNvPr>
              <p:cNvSpPr/>
              <p:nvPr/>
            </p:nvSpPr>
            <p:spPr>
              <a:xfrm>
                <a:off x="6907582" y="1235306"/>
                <a:ext cx="2527275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5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Research to Drive Adoption</a:t>
                </a: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4ECF269C-0053-4F66-8180-C1D4E7C7CDA8}"/>
                  </a:ext>
                </a:extLst>
              </p:cNvPr>
              <p:cNvSpPr/>
              <p:nvPr/>
            </p:nvSpPr>
            <p:spPr>
              <a:xfrm flipH="1">
                <a:off x="6918224" y="1606913"/>
                <a:ext cx="2690877" cy="506036"/>
              </a:xfrm>
              <a:prstGeom prst="rect">
                <a:avLst/>
              </a:prstGeom>
            </p:spPr>
            <p:txBody>
              <a:bodyPr wrap="square" bIns="0">
                <a:noAutofit/>
              </a:bodyPr>
              <a:lstStyle/>
              <a:p>
                <a:pPr marL="182880" indent="-182880">
                  <a:lnSpc>
                    <a:spcPct val="90000"/>
                  </a:lnSpc>
                  <a:spcAft>
                    <a:spcPts val="300"/>
                  </a:spcAft>
                  <a:buFont typeface="Arial"/>
                  <a:buChar char="•"/>
                </a:pPr>
                <a:r>
                  <a:rPr lang="en-US" sz="11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RWE drives adoption, momentum</a:t>
                </a:r>
              </a:p>
              <a:p>
                <a:pPr marL="182880" indent="-182880">
                  <a:lnSpc>
                    <a:spcPct val="90000"/>
                  </a:lnSpc>
                  <a:spcAft>
                    <a:spcPts val="300"/>
                  </a:spcAft>
                  <a:buFont typeface="Arial"/>
                  <a:buChar char="•"/>
                </a:pPr>
                <a:r>
                  <a:rPr lang="en-US" sz="11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Accelerated identification of unmet health needs  </a:t>
                </a:r>
              </a:p>
              <a:p>
                <a:pPr marL="182880" indent="-182880">
                  <a:lnSpc>
                    <a:spcPct val="90000"/>
                  </a:lnSpc>
                  <a:spcAft>
                    <a:spcPts val="300"/>
                  </a:spcAft>
                  <a:buFont typeface="Arial"/>
                  <a:buChar char="•"/>
                </a:pPr>
                <a:r>
                  <a:rPr lang="en-US" sz="1100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 creation </a:t>
                </a:r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F7F1F03F-095A-4C8E-8A9C-BFC281445B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86137" y="1548485"/>
                <a:ext cx="2376449" cy="1079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5628512" y="2418386"/>
              <a:ext cx="2380714" cy="1641421"/>
              <a:chOff x="5628512" y="2418386"/>
              <a:chExt cx="2380714" cy="1641421"/>
            </a:xfrm>
          </p:grpSpPr>
          <p:sp>
            <p:nvSpPr>
              <p:cNvPr id="84" name="Freeform 43">
                <a:extLst>
                  <a:ext uri="{FF2B5EF4-FFF2-40B4-BE49-F238E27FC236}">
                    <a16:creationId xmlns:a16="http://schemas.microsoft.com/office/drawing/2014/main" id="{8F8053F5-20AD-48AC-8745-73D018688193}"/>
                  </a:ext>
                </a:extLst>
              </p:cNvPr>
              <p:cNvSpPr/>
              <p:nvPr/>
            </p:nvSpPr>
            <p:spPr>
              <a:xfrm rot="2050628">
                <a:off x="5628512" y="2418386"/>
                <a:ext cx="2380714" cy="1641421"/>
              </a:xfrm>
              <a:custGeom>
                <a:avLst/>
                <a:gdLst>
                  <a:gd name="connsiteX0" fmla="*/ 0 w 2380714"/>
                  <a:gd name="connsiteY0" fmla="*/ 710802 h 1641421"/>
                  <a:gd name="connsiteX1" fmla="*/ 235207 w 2380714"/>
                  <a:gd name="connsiteY1" fmla="*/ 562240 h 1641421"/>
                  <a:gd name="connsiteX2" fmla="*/ 1899378 w 2380714"/>
                  <a:gd name="connsiteY2" fmla="*/ 17100 h 1641421"/>
                  <a:gd name="connsiteX3" fmla="*/ 2134175 w 2380714"/>
                  <a:gd name="connsiteY3" fmla="*/ 0 h 1641421"/>
                  <a:gd name="connsiteX4" fmla="*/ 2127673 w 2380714"/>
                  <a:gd name="connsiteY4" fmla="*/ 452650 h 1641421"/>
                  <a:gd name="connsiteX5" fmla="*/ 2146414 w 2380714"/>
                  <a:gd name="connsiteY5" fmla="*/ 449056 h 1641421"/>
                  <a:gd name="connsiteX6" fmla="*/ 2357059 w 2380714"/>
                  <a:gd name="connsiteY6" fmla="*/ 432494 h 1641421"/>
                  <a:gd name="connsiteX7" fmla="*/ 2349538 w 2380714"/>
                  <a:gd name="connsiteY7" fmla="*/ 592064 h 1641421"/>
                  <a:gd name="connsiteX8" fmla="*/ 2146056 w 2380714"/>
                  <a:gd name="connsiteY8" fmla="*/ 567948 h 1641421"/>
                  <a:gd name="connsiteX9" fmla="*/ 2126132 w 2380714"/>
                  <a:gd name="connsiteY9" fmla="*/ 560012 h 1641421"/>
                  <a:gd name="connsiteX10" fmla="*/ 2117964 w 2380714"/>
                  <a:gd name="connsiteY10" fmla="*/ 1128738 h 1641421"/>
                  <a:gd name="connsiteX11" fmla="*/ 1939986 w 2380714"/>
                  <a:gd name="connsiteY11" fmla="*/ 1144904 h 1641421"/>
                  <a:gd name="connsiteX12" fmla="*/ 861369 w 2380714"/>
                  <a:gd name="connsiteY12" fmla="*/ 1499997 h 1641421"/>
                  <a:gd name="connsiteX13" fmla="*/ 631903 w 2380714"/>
                  <a:gd name="connsiteY13" fmla="*/ 1641421 h 1641421"/>
                  <a:gd name="connsiteX14" fmla="*/ 325509 w 2380714"/>
                  <a:gd name="connsiteY14" fmla="*/ 1190187 h 1641421"/>
                  <a:gd name="connsiteX15" fmla="*/ 327742 w 2380714"/>
                  <a:gd name="connsiteY15" fmla="*/ 1188331 h 1641421"/>
                  <a:gd name="connsiteX16" fmla="*/ 521893 w 2380714"/>
                  <a:gd name="connsiteY16" fmla="*/ 1094115 h 1641421"/>
                  <a:gd name="connsiteX17" fmla="*/ 442865 w 2380714"/>
                  <a:gd name="connsiteY17" fmla="*/ 965043 h 1641421"/>
                  <a:gd name="connsiteX18" fmla="*/ 270513 w 2380714"/>
                  <a:gd name="connsiteY18" fmla="*/ 1106216 h 1641421"/>
                  <a:gd name="connsiteX19" fmla="*/ 268802 w 2380714"/>
                  <a:gd name="connsiteY19" fmla="*/ 1106674 h 1641421"/>
                  <a:gd name="connsiteX20" fmla="*/ 0 w 2380714"/>
                  <a:gd name="connsiteY20" fmla="*/ 710802 h 1641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80714" h="1641421">
                    <a:moveTo>
                      <a:pt x="0" y="710802"/>
                    </a:moveTo>
                    <a:lnTo>
                      <a:pt x="235207" y="562240"/>
                    </a:lnTo>
                    <a:cubicBezTo>
                      <a:pt x="759099" y="255251"/>
                      <a:pt x="1326664" y="75993"/>
                      <a:pt x="1899378" y="17100"/>
                    </a:cubicBezTo>
                    <a:lnTo>
                      <a:pt x="2134175" y="0"/>
                    </a:lnTo>
                    <a:lnTo>
                      <a:pt x="2127673" y="452650"/>
                    </a:lnTo>
                    <a:lnTo>
                      <a:pt x="2146414" y="449056"/>
                    </a:lnTo>
                    <a:cubicBezTo>
                      <a:pt x="2202743" y="425946"/>
                      <a:pt x="2269009" y="328088"/>
                      <a:pt x="2357059" y="432494"/>
                    </a:cubicBezTo>
                    <a:cubicBezTo>
                      <a:pt x="2392638" y="487646"/>
                      <a:pt x="2386420" y="541552"/>
                      <a:pt x="2349538" y="592064"/>
                    </a:cubicBezTo>
                    <a:cubicBezTo>
                      <a:pt x="2270999" y="682237"/>
                      <a:pt x="2199781" y="597707"/>
                      <a:pt x="2146056" y="567948"/>
                    </a:cubicBezTo>
                    <a:lnTo>
                      <a:pt x="2126132" y="560012"/>
                    </a:lnTo>
                    <a:lnTo>
                      <a:pt x="2117964" y="1128738"/>
                    </a:lnTo>
                    <a:lnTo>
                      <a:pt x="1939986" y="1144904"/>
                    </a:lnTo>
                    <a:cubicBezTo>
                      <a:pt x="1569575" y="1192465"/>
                      <a:pt x="1203465" y="1309572"/>
                      <a:pt x="861369" y="1499997"/>
                    </a:cubicBezTo>
                    <a:lnTo>
                      <a:pt x="631903" y="1641421"/>
                    </a:lnTo>
                    <a:lnTo>
                      <a:pt x="325509" y="1190187"/>
                    </a:lnTo>
                    <a:lnTo>
                      <a:pt x="327742" y="1188331"/>
                    </a:lnTo>
                    <a:cubicBezTo>
                      <a:pt x="376938" y="1167264"/>
                      <a:pt x="506387" y="1222658"/>
                      <a:pt x="521893" y="1094115"/>
                    </a:cubicBezTo>
                    <a:cubicBezTo>
                      <a:pt x="523918" y="1034895"/>
                      <a:pt x="500103" y="989336"/>
                      <a:pt x="442865" y="965043"/>
                    </a:cubicBezTo>
                    <a:cubicBezTo>
                      <a:pt x="300491" y="925075"/>
                      <a:pt x="321015" y="1077027"/>
                      <a:pt x="270513" y="1106216"/>
                    </a:cubicBezTo>
                    <a:lnTo>
                      <a:pt x="268802" y="1106674"/>
                    </a:lnTo>
                    <a:lnTo>
                      <a:pt x="0" y="710802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E550A12A-8762-43A3-BBC3-3CD606F75F23}"/>
                  </a:ext>
                </a:extLst>
              </p:cNvPr>
              <p:cNvSpPr txBox="1"/>
              <p:nvPr/>
            </p:nvSpPr>
            <p:spPr>
              <a:xfrm>
                <a:off x="5925274" y="2964362"/>
                <a:ext cx="1988451" cy="555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95000"/>
                  </a:lnSpc>
                </a:pPr>
                <a:r>
                  <a:rPr lang="en-US" sz="1400" cap="all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generate</a:t>
                </a:r>
              </a:p>
              <a:p>
                <a:pPr algn="ctr">
                  <a:lnSpc>
                    <a:spcPct val="95000"/>
                  </a:lnSpc>
                </a:pPr>
                <a:r>
                  <a:rPr lang="en-US" sz="1400" cap="all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Real world evidence	</a:t>
                </a:r>
              </a:p>
              <a:p>
                <a:pPr algn="ctr">
                  <a:lnSpc>
                    <a:spcPct val="95000"/>
                  </a:lnSpc>
                </a:pPr>
                <a:endParaRPr lang="en-US" sz="1400" cap="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7474232" y="3446189"/>
            <a:ext cx="4757645" cy="1989583"/>
            <a:chOff x="7474232" y="2916109"/>
            <a:chExt cx="4757645" cy="1989583"/>
          </a:xfrm>
        </p:grpSpPr>
        <p:grpSp>
          <p:nvGrpSpPr>
            <p:cNvPr id="7" name="Group 6"/>
            <p:cNvGrpSpPr/>
            <p:nvPr/>
          </p:nvGrpSpPr>
          <p:grpSpPr>
            <a:xfrm>
              <a:off x="8937302" y="2916109"/>
              <a:ext cx="3294575" cy="527534"/>
              <a:chOff x="8937302" y="2849290"/>
              <a:chExt cx="3294575" cy="527534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08E143B-CF3A-41E5-BFE3-A7101CAB0282}"/>
                  </a:ext>
                </a:extLst>
              </p:cNvPr>
              <p:cNvSpPr/>
              <p:nvPr/>
            </p:nvSpPr>
            <p:spPr>
              <a:xfrm>
                <a:off x="8937302" y="2849290"/>
                <a:ext cx="3294575" cy="329074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5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Connection to Purpose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866FF8DF-9613-4316-9B12-0AA82F8C9C05}"/>
                  </a:ext>
                </a:extLst>
              </p:cNvPr>
              <p:cNvSpPr/>
              <p:nvPr/>
            </p:nvSpPr>
            <p:spPr>
              <a:xfrm flipH="1">
                <a:off x="8959295" y="3175487"/>
                <a:ext cx="2813604" cy="201337"/>
              </a:xfrm>
              <a:prstGeom prst="rect">
                <a:avLst/>
              </a:prstGeom>
            </p:spPr>
            <p:txBody>
              <a:bodyPr wrap="square" bIns="0">
                <a:noAutofit/>
              </a:bodyPr>
              <a:lstStyle/>
              <a:p>
                <a:pPr marL="182880" indent="-182880">
                  <a:lnSpc>
                    <a:spcPct val="90000"/>
                  </a:lnSpc>
                  <a:spcAft>
                    <a:spcPts val="300"/>
                  </a:spcAft>
                  <a:buFont typeface="Arial"/>
                  <a:buChar char="•"/>
                </a:pPr>
                <a:r>
                  <a:rPr lang="en-US" sz="11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Scale best practices/guidelines</a:t>
                </a:r>
              </a:p>
              <a:p>
                <a:pPr marL="182880" indent="-182880">
                  <a:lnSpc>
                    <a:spcPct val="90000"/>
                  </a:lnSpc>
                  <a:spcAft>
                    <a:spcPts val="300"/>
                  </a:spcAft>
                  <a:buFont typeface="Arial"/>
                  <a:buChar char="•"/>
                </a:pPr>
                <a:r>
                  <a:rPr lang="en-US" sz="11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Partner with advocacy organizations </a:t>
                </a:r>
              </a:p>
              <a:p>
                <a:pPr marL="182880" indent="-182880">
                  <a:lnSpc>
                    <a:spcPct val="90000"/>
                  </a:lnSpc>
                  <a:spcAft>
                    <a:spcPts val="300"/>
                  </a:spcAft>
                  <a:buFont typeface="Arial"/>
                  <a:buChar char="•"/>
                </a:pPr>
                <a:r>
                  <a:rPr lang="en-US" sz="11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Publications of partnerships</a:t>
                </a:r>
              </a:p>
              <a:p>
                <a:pPr marL="182880" indent="-182880">
                  <a:lnSpc>
                    <a:spcPct val="90000"/>
                  </a:lnSpc>
                  <a:spcAft>
                    <a:spcPts val="300"/>
                  </a:spcAft>
                  <a:buFont typeface="Arial"/>
                  <a:buChar char="•"/>
                </a:pPr>
                <a:r>
                  <a:rPr lang="en-US" sz="11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Expand to additional stakeholders</a:t>
                </a:r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C568DFE9-E8A2-4B11-87E3-77092A120549}"/>
                  </a:ext>
                </a:extLst>
              </p:cNvPr>
              <p:cNvCxnSpPr/>
              <p:nvPr/>
            </p:nvCxnSpPr>
            <p:spPr>
              <a:xfrm>
                <a:off x="9020544" y="3138061"/>
                <a:ext cx="2700362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7474232" y="3067411"/>
              <a:ext cx="1663473" cy="1838281"/>
              <a:chOff x="7474232" y="3067411"/>
              <a:chExt cx="1663473" cy="1838281"/>
            </a:xfrm>
          </p:grpSpPr>
          <p:sp>
            <p:nvSpPr>
              <p:cNvPr id="83" name="Freeform 42">
                <a:extLst>
                  <a:ext uri="{FF2B5EF4-FFF2-40B4-BE49-F238E27FC236}">
                    <a16:creationId xmlns:a16="http://schemas.microsoft.com/office/drawing/2014/main" id="{0FA2A490-E7ED-4AD6-A638-A2B34028825A}"/>
                  </a:ext>
                </a:extLst>
              </p:cNvPr>
              <p:cNvSpPr/>
              <p:nvPr/>
            </p:nvSpPr>
            <p:spPr>
              <a:xfrm rot="20160000">
                <a:off x="7474232" y="3067411"/>
                <a:ext cx="1663473" cy="1838281"/>
              </a:xfrm>
              <a:custGeom>
                <a:avLst/>
                <a:gdLst>
                  <a:gd name="connsiteX0" fmla="*/ 967575 w 1663473"/>
                  <a:gd name="connsiteY0" fmla="*/ 0 h 1838281"/>
                  <a:gd name="connsiteX1" fmla="*/ 972425 w 1663473"/>
                  <a:gd name="connsiteY1" fmla="*/ 6678 h 1838281"/>
                  <a:gd name="connsiteX2" fmla="*/ 1661916 w 1663473"/>
                  <a:gd name="connsiteY2" fmla="*/ 1823215 h 1838281"/>
                  <a:gd name="connsiteX3" fmla="*/ 1663473 w 1663473"/>
                  <a:gd name="connsiteY3" fmla="*/ 1838281 h 1838281"/>
                  <a:gd name="connsiteX4" fmla="*/ 1094194 w 1663473"/>
                  <a:gd name="connsiteY4" fmla="*/ 1584821 h 1838281"/>
                  <a:gd name="connsiteX5" fmla="*/ 1093034 w 1663473"/>
                  <a:gd name="connsiteY5" fmla="*/ 1589474 h 1838281"/>
                  <a:gd name="connsiteX6" fmla="*/ 1005578 w 1663473"/>
                  <a:gd name="connsiteY6" fmla="*/ 1831495 h 1838281"/>
                  <a:gd name="connsiteX7" fmla="*/ 846084 w 1663473"/>
                  <a:gd name="connsiteY7" fmla="*/ 1750451 h 1838281"/>
                  <a:gd name="connsiteX8" fmla="*/ 971598 w 1663473"/>
                  <a:gd name="connsiteY8" fmla="*/ 1534929 h 1838281"/>
                  <a:gd name="connsiteX9" fmla="*/ 974773 w 1663473"/>
                  <a:gd name="connsiteY9" fmla="*/ 1531652 h 1838281"/>
                  <a:gd name="connsiteX10" fmla="*/ 368383 w 1663473"/>
                  <a:gd name="connsiteY10" fmla="*/ 1261669 h 1838281"/>
                  <a:gd name="connsiteX11" fmla="*/ 252217 w 1663473"/>
                  <a:gd name="connsiteY11" fmla="*/ 997457 h 1838281"/>
                  <a:gd name="connsiteX12" fmla="*/ 25391 w 1663473"/>
                  <a:gd name="connsiteY12" fmla="*/ 615058 h 1838281"/>
                  <a:gd name="connsiteX13" fmla="*/ 0 w 1663473"/>
                  <a:gd name="connsiteY13" fmla="*/ 581378 h 1838281"/>
                  <a:gd name="connsiteX14" fmla="*/ 490136 w 1663473"/>
                  <a:gd name="connsiteY14" fmla="*/ 286874 h 1838281"/>
                  <a:gd name="connsiteX15" fmla="*/ 491258 w 1663473"/>
                  <a:gd name="connsiteY15" fmla="*/ 288342 h 1838281"/>
                  <a:gd name="connsiteX16" fmla="*/ 577419 w 1663473"/>
                  <a:gd name="connsiteY16" fmla="*/ 486201 h 1838281"/>
                  <a:gd name="connsiteX17" fmla="*/ 709628 w 1663473"/>
                  <a:gd name="connsiteY17" fmla="*/ 412541 h 1838281"/>
                  <a:gd name="connsiteX18" fmla="*/ 591067 w 1663473"/>
                  <a:gd name="connsiteY18" fmla="*/ 251249 h 1838281"/>
                  <a:gd name="connsiteX19" fmla="*/ 576221 w 1663473"/>
                  <a:gd name="connsiteY19" fmla="*/ 235149 h 1838281"/>
                  <a:gd name="connsiteX20" fmla="*/ 967575 w 1663473"/>
                  <a:gd name="connsiteY20" fmla="*/ 0 h 1838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3473" h="1838281">
                    <a:moveTo>
                      <a:pt x="967575" y="0"/>
                    </a:moveTo>
                    <a:lnTo>
                      <a:pt x="972425" y="6678"/>
                    </a:lnTo>
                    <a:cubicBezTo>
                      <a:pt x="1341907" y="548629"/>
                      <a:pt x="1578731" y="1172360"/>
                      <a:pt x="1661916" y="1823215"/>
                    </a:cubicBezTo>
                    <a:lnTo>
                      <a:pt x="1663473" y="1838281"/>
                    </a:lnTo>
                    <a:lnTo>
                      <a:pt x="1094194" y="1584821"/>
                    </a:lnTo>
                    <a:lnTo>
                      <a:pt x="1093034" y="1589474"/>
                    </a:lnTo>
                    <a:cubicBezTo>
                      <a:pt x="1088757" y="1662701"/>
                      <a:pt x="1156012" y="1781031"/>
                      <a:pt x="1005578" y="1831495"/>
                    </a:cubicBezTo>
                    <a:cubicBezTo>
                      <a:pt x="931530" y="1845982"/>
                      <a:pt x="879472" y="1814512"/>
                      <a:pt x="846084" y="1750451"/>
                    </a:cubicBezTo>
                    <a:cubicBezTo>
                      <a:pt x="792770" y="1621958"/>
                      <a:pt x="914530" y="1581180"/>
                      <a:pt x="971598" y="1534929"/>
                    </a:cubicBezTo>
                    <a:lnTo>
                      <a:pt x="974773" y="1531652"/>
                    </a:lnTo>
                    <a:lnTo>
                      <a:pt x="368383" y="1261669"/>
                    </a:lnTo>
                    <a:lnTo>
                      <a:pt x="252217" y="997457"/>
                    </a:lnTo>
                    <a:cubicBezTo>
                      <a:pt x="186237" y="864938"/>
                      <a:pt x="110475" y="737071"/>
                      <a:pt x="25391" y="615058"/>
                    </a:cubicBezTo>
                    <a:lnTo>
                      <a:pt x="0" y="581378"/>
                    </a:lnTo>
                    <a:lnTo>
                      <a:pt x="490136" y="286874"/>
                    </a:lnTo>
                    <a:lnTo>
                      <a:pt x="491258" y="288342"/>
                    </a:lnTo>
                    <a:cubicBezTo>
                      <a:pt x="510285" y="338363"/>
                      <a:pt x="449621" y="465427"/>
                      <a:pt x="577419" y="486201"/>
                    </a:cubicBezTo>
                    <a:cubicBezTo>
                      <a:pt x="636505" y="490657"/>
                      <a:pt x="683004" y="468733"/>
                      <a:pt x="709628" y="412541"/>
                    </a:cubicBezTo>
                    <a:cubicBezTo>
                      <a:pt x="749688" y="289506"/>
                      <a:pt x="637811" y="285048"/>
                      <a:pt x="591067" y="251249"/>
                    </a:cubicBezTo>
                    <a:lnTo>
                      <a:pt x="576221" y="235149"/>
                    </a:lnTo>
                    <a:lnTo>
                      <a:pt x="967575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5FC39E27-5785-401C-9533-B52774F40CB3}"/>
                  </a:ext>
                </a:extLst>
              </p:cNvPr>
              <p:cNvSpPr txBox="1"/>
              <p:nvPr/>
            </p:nvSpPr>
            <p:spPr>
              <a:xfrm>
                <a:off x="7583886" y="3964254"/>
                <a:ext cx="1545990" cy="25450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95000"/>
                  </a:lnSpc>
                </a:pPr>
                <a:r>
                  <a:rPr lang="en-US" sz="1400" cap="all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ACTIVATE</a:t>
                </a:r>
              </a:p>
            </p:txBody>
          </p:sp>
        </p:grpSp>
      </p:grpSp>
      <p:sp>
        <p:nvSpPr>
          <p:cNvPr id="44" name="Footer Placeholder 4"/>
          <p:cNvSpPr txBox="1">
            <a:spLocks/>
          </p:cNvSpPr>
          <p:nvPr/>
        </p:nvSpPr>
        <p:spPr>
          <a:xfrm>
            <a:off x="2190500" y="6945599"/>
            <a:ext cx="2277359" cy="44248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675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CONFIDENTIAL. DO NOT DISTRIBUTE.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C484B55-0A90-4887-AF2F-8E4E2699258D}"/>
              </a:ext>
            </a:extLst>
          </p:cNvPr>
          <p:cNvGrpSpPr/>
          <p:nvPr/>
        </p:nvGrpSpPr>
        <p:grpSpPr>
          <a:xfrm>
            <a:off x="5503945" y="1691390"/>
            <a:ext cx="820204" cy="1357142"/>
            <a:chOff x="4006316" y="2971944"/>
            <a:chExt cx="1144285" cy="189337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7CD8F6D-44EE-4243-A613-26C1E3B8F7E4}"/>
                </a:ext>
              </a:extLst>
            </p:cNvPr>
            <p:cNvSpPr/>
            <p:nvPr/>
          </p:nvSpPr>
          <p:spPr>
            <a:xfrm>
              <a:off x="4380810" y="2971944"/>
              <a:ext cx="426624" cy="41608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Rectangle 5">
              <a:extLst>
                <a:ext uri="{FF2B5EF4-FFF2-40B4-BE49-F238E27FC236}">
                  <a16:creationId xmlns:a16="http://schemas.microsoft.com/office/drawing/2014/main" id="{45F66B87-0A22-4663-AAAB-88E7F15913E3}"/>
                </a:ext>
              </a:extLst>
            </p:cNvPr>
            <p:cNvSpPr/>
            <p:nvPr/>
          </p:nvSpPr>
          <p:spPr>
            <a:xfrm>
              <a:off x="4006316" y="3333935"/>
              <a:ext cx="1144285" cy="1531388"/>
            </a:xfrm>
            <a:custGeom>
              <a:avLst/>
              <a:gdLst>
                <a:gd name="connsiteX0" fmla="*/ 0 w 2020529"/>
                <a:gd name="connsiteY0" fmla="*/ 0 h 2020529"/>
                <a:gd name="connsiteX1" fmla="*/ 2020529 w 2020529"/>
                <a:gd name="connsiteY1" fmla="*/ 0 h 2020529"/>
                <a:gd name="connsiteX2" fmla="*/ 2020529 w 2020529"/>
                <a:gd name="connsiteY2" fmla="*/ 2020529 h 2020529"/>
                <a:gd name="connsiteX3" fmla="*/ 0 w 2020529"/>
                <a:gd name="connsiteY3" fmla="*/ 2020529 h 2020529"/>
                <a:gd name="connsiteX4" fmla="*/ 0 w 2020529"/>
                <a:gd name="connsiteY4" fmla="*/ 0 h 2020529"/>
                <a:gd name="connsiteX0" fmla="*/ 0 w 2020529"/>
                <a:gd name="connsiteY0" fmla="*/ 83 h 2020612"/>
                <a:gd name="connsiteX1" fmla="*/ 943390 w 2020529"/>
                <a:gd name="connsiteY1" fmla="*/ 0 h 2020612"/>
                <a:gd name="connsiteX2" fmla="*/ 2020529 w 2020529"/>
                <a:gd name="connsiteY2" fmla="*/ 83 h 2020612"/>
                <a:gd name="connsiteX3" fmla="*/ 2020529 w 2020529"/>
                <a:gd name="connsiteY3" fmla="*/ 2020612 h 2020612"/>
                <a:gd name="connsiteX4" fmla="*/ 0 w 2020529"/>
                <a:gd name="connsiteY4" fmla="*/ 2020612 h 2020612"/>
                <a:gd name="connsiteX5" fmla="*/ 0 w 2020529"/>
                <a:gd name="connsiteY5" fmla="*/ 83 h 2020612"/>
                <a:gd name="connsiteX0" fmla="*/ 0 w 2020529"/>
                <a:gd name="connsiteY0" fmla="*/ 172513 h 2193042"/>
                <a:gd name="connsiteX1" fmla="*/ 838887 w 2020529"/>
                <a:gd name="connsiteY1" fmla="*/ 0 h 2193042"/>
                <a:gd name="connsiteX2" fmla="*/ 2020529 w 2020529"/>
                <a:gd name="connsiteY2" fmla="*/ 172513 h 2193042"/>
                <a:gd name="connsiteX3" fmla="*/ 2020529 w 2020529"/>
                <a:gd name="connsiteY3" fmla="*/ 2193042 h 2193042"/>
                <a:gd name="connsiteX4" fmla="*/ 0 w 2020529"/>
                <a:gd name="connsiteY4" fmla="*/ 2193042 h 2193042"/>
                <a:gd name="connsiteX5" fmla="*/ 0 w 2020529"/>
                <a:gd name="connsiteY5" fmla="*/ 172513 h 2193042"/>
                <a:gd name="connsiteX0" fmla="*/ 0 w 2020529"/>
                <a:gd name="connsiteY0" fmla="*/ 167288 h 2187817"/>
                <a:gd name="connsiteX1" fmla="*/ 854562 w 2020529"/>
                <a:gd name="connsiteY1" fmla="*/ 0 h 2187817"/>
                <a:gd name="connsiteX2" fmla="*/ 2020529 w 2020529"/>
                <a:gd name="connsiteY2" fmla="*/ 167288 h 2187817"/>
                <a:gd name="connsiteX3" fmla="*/ 2020529 w 2020529"/>
                <a:gd name="connsiteY3" fmla="*/ 2187817 h 2187817"/>
                <a:gd name="connsiteX4" fmla="*/ 0 w 2020529"/>
                <a:gd name="connsiteY4" fmla="*/ 2187817 h 2187817"/>
                <a:gd name="connsiteX5" fmla="*/ 0 w 2020529"/>
                <a:gd name="connsiteY5" fmla="*/ 167288 h 2187817"/>
                <a:gd name="connsiteX0" fmla="*/ 0 w 2020529"/>
                <a:gd name="connsiteY0" fmla="*/ 167288 h 2187817"/>
                <a:gd name="connsiteX1" fmla="*/ 854562 w 2020529"/>
                <a:gd name="connsiteY1" fmla="*/ 0 h 2187817"/>
                <a:gd name="connsiteX2" fmla="*/ 1393512 w 2020529"/>
                <a:gd name="connsiteY2" fmla="*/ 710703 h 2187817"/>
                <a:gd name="connsiteX3" fmla="*/ 2020529 w 2020529"/>
                <a:gd name="connsiteY3" fmla="*/ 2187817 h 2187817"/>
                <a:gd name="connsiteX4" fmla="*/ 0 w 2020529"/>
                <a:gd name="connsiteY4" fmla="*/ 2187817 h 2187817"/>
                <a:gd name="connsiteX5" fmla="*/ 0 w 2020529"/>
                <a:gd name="connsiteY5" fmla="*/ 167288 h 2187817"/>
                <a:gd name="connsiteX0" fmla="*/ 0 w 2020529"/>
                <a:gd name="connsiteY0" fmla="*/ 167288 h 2187817"/>
                <a:gd name="connsiteX1" fmla="*/ 854562 w 2020529"/>
                <a:gd name="connsiteY1" fmla="*/ 0 h 2187817"/>
                <a:gd name="connsiteX2" fmla="*/ 1393512 w 2020529"/>
                <a:gd name="connsiteY2" fmla="*/ 710703 h 2187817"/>
                <a:gd name="connsiteX3" fmla="*/ 2020529 w 2020529"/>
                <a:gd name="connsiteY3" fmla="*/ 2187817 h 2187817"/>
                <a:gd name="connsiteX4" fmla="*/ 0 w 2020529"/>
                <a:gd name="connsiteY4" fmla="*/ 2187817 h 2187817"/>
                <a:gd name="connsiteX5" fmla="*/ 0 w 2020529"/>
                <a:gd name="connsiteY5" fmla="*/ 167288 h 2187817"/>
                <a:gd name="connsiteX0" fmla="*/ 0 w 2020529"/>
                <a:gd name="connsiteY0" fmla="*/ 167288 h 2187817"/>
                <a:gd name="connsiteX1" fmla="*/ 854562 w 2020529"/>
                <a:gd name="connsiteY1" fmla="*/ 0 h 2187817"/>
                <a:gd name="connsiteX2" fmla="*/ 1320360 w 2020529"/>
                <a:gd name="connsiteY2" fmla="*/ 731604 h 2187817"/>
                <a:gd name="connsiteX3" fmla="*/ 2020529 w 2020529"/>
                <a:gd name="connsiteY3" fmla="*/ 2187817 h 2187817"/>
                <a:gd name="connsiteX4" fmla="*/ 0 w 2020529"/>
                <a:gd name="connsiteY4" fmla="*/ 2187817 h 2187817"/>
                <a:gd name="connsiteX5" fmla="*/ 0 w 2020529"/>
                <a:gd name="connsiteY5" fmla="*/ 167288 h 2187817"/>
                <a:gd name="connsiteX0" fmla="*/ 0 w 2020529"/>
                <a:gd name="connsiteY0" fmla="*/ 167288 h 2187817"/>
                <a:gd name="connsiteX1" fmla="*/ 854562 w 2020529"/>
                <a:gd name="connsiteY1" fmla="*/ 0 h 2187817"/>
                <a:gd name="connsiteX2" fmla="*/ 1393512 w 2020529"/>
                <a:gd name="connsiteY2" fmla="*/ 705478 h 2187817"/>
                <a:gd name="connsiteX3" fmla="*/ 2020529 w 2020529"/>
                <a:gd name="connsiteY3" fmla="*/ 2187817 h 2187817"/>
                <a:gd name="connsiteX4" fmla="*/ 0 w 2020529"/>
                <a:gd name="connsiteY4" fmla="*/ 2187817 h 2187817"/>
                <a:gd name="connsiteX5" fmla="*/ 0 w 2020529"/>
                <a:gd name="connsiteY5" fmla="*/ 167288 h 2187817"/>
                <a:gd name="connsiteX0" fmla="*/ 0 w 2020529"/>
                <a:gd name="connsiteY0" fmla="*/ 167288 h 2187817"/>
                <a:gd name="connsiteX1" fmla="*/ 854562 w 2020529"/>
                <a:gd name="connsiteY1" fmla="*/ 0 h 2187817"/>
                <a:gd name="connsiteX2" fmla="*/ 1393512 w 2020529"/>
                <a:gd name="connsiteY2" fmla="*/ 705478 h 2187817"/>
                <a:gd name="connsiteX3" fmla="*/ 2020529 w 2020529"/>
                <a:gd name="connsiteY3" fmla="*/ 2187817 h 2187817"/>
                <a:gd name="connsiteX4" fmla="*/ 0 w 2020529"/>
                <a:gd name="connsiteY4" fmla="*/ 2187817 h 2187817"/>
                <a:gd name="connsiteX5" fmla="*/ 0 w 2020529"/>
                <a:gd name="connsiteY5" fmla="*/ 167288 h 2187817"/>
                <a:gd name="connsiteX0" fmla="*/ 0 w 2020529"/>
                <a:gd name="connsiteY0" fmla="*/ 177738 h 2198267"/>
                <a:gd name="connsiteX1" fmla="*/ 854562 w 2020529"/>
                <a:gd name="connsiteY1" fmla="*/ 0 h 2198267"/>
                <a:gd name="connsiteX2" fmla="*/ 1393512 w 2020529"/>
                <a:gd name="connsiteY2" fmla="*/ 715928 h 2198267"/>
                <a:gd name="connsiteX3" fmla="*/ 2020529 w 2020529"/>
                <a:gd name="connsiteY3" fmla="*/ 2198267 h 2198267"/>
                <a:gd name="connsiteX4" fmla="*/ 0 w 2020529"/>
                <a:gd name="connsiteY4" fmla="*/ 2198267 h 2198267"/>
                <a:gd name="connsiteX5" fmla="*/ 0 w 2020529"/>
                <a:gd name="connsiteY5" fmla="*/ 177738 h 2198267"/>
                <a:gd name="connsiteX0" fmla="*/ 62702 w 2020529"/>
                <a:gd name="connsiteY0" fmla="*/ 527823 h 2198267"/>
                <a:gd name="connsiteX1" fmla="*/ 854562 w 2020529"/>
                <a:gd name="connsiteY1" fmla="*/ 0 h 2198267"/>
                <a:gd name="connsiteX2" fmla="*/ 1393512 w 2020529"/>
                <a:gd name="connsiteY2" fmla="*/ 715928 h 2198267"/>
                <a:gd name="connsiteX3" fmla="*/ 2020529 w 2020529"/>
                <a:gd name="connsiteY3" fmla="*/ 2198267 h 2198267"/>
                <a:gd name="connsiteX4" fmla="*/ 0 w 2020529"/>
                <a:gd name="connsiteY4" fmla="*/ 2198267 h 2198267"/>
                <a:gd name="connsiteX5" fmla="*/ 62702 w 2020529"/>
                <a:gd name="connsiteY5" fmla="*/ 527823 h 2198267"/>
                <a:gd name="connsiteX0" fmla="*/ 62702 w 2020529"/>
                <a:gd name="connsiteY0" fmla="*/ 527823 h 2198267"/>
                <a:gd name="connsiteX1" fmla="*/ 854562 w 2020529"/>
                <a:gd name="connsiteY1" fmla="*/ 0 h 2198267"/>
                <a:gd name="connsiteX2" fmla="*/ 1393512 w 2020529"/>
                <a:gd name="connsiteY2" fmla="*/ 715928 h 2198267"/>
                <a:gd name="connsiteX3" fmla="*/ 2020529 w 2020529"/>
                <a:gd name="connsiteY3" fmla="*/ 2198267 h 2198267"/>
                <a:gd name="connsiteX4" fmla="*/ 0 w 2020529"/>
                <a:gd name="connsiteY4" fmla="*/ 2198267 h 2198267"/>
                <a:gd name="connsiteX5" fmla="*/ 62702 w 2020529"/>
                <a:gd name="connsiteY5" fmla="*/ 527823 h 2198267"/>
                <a:gd name="connsiteX0" fmla="*/ 62702 w 2020529"/>
                <a:gd name="connsiteY0" fmla="*/ 527938 h 2198382"/>
                <a:gd name="connsiteX1" fmla="*/ 854562 w 2020529"/>
                <a:gd name="connsiteY1" fmla="*/ 115 h 2198382"/>
                <a:gd name="connsiteX2" fmla="*/ 1393512 w 2020529"/>
                <a:gd name="connsiteY2" fmla="*/ 716043 h 2198382"/>
                <a:gd name="connsiteX3" fmla="*/ 2020529 w 2020529"/>
                <a:gd name="connsiteY3" fmla="*/ 2198382 h 2198382"/>
                <a:gd name="connsiteX4" fmla="*/ 0 w 2020529"/>
                <a:gd name="connsiteY4" fmla="*/ 2198382 h 2198382"/>
                <a:gd name="connsiteX5" fmla="*/ 62702 w 2020529"/>
                <a:gd name="connsiteY5" fmla="*/ 527938 h 2198382"/>
                <a:gd name="connsiteX0" fmla="*/ 62702 w 2020529"/>
                <a:gd name="connsiteY0" fmla="*/ 527938 h 2198382"/>
                <a:gd name="connsiteX1" fmla="*/ 854562 w 2020529"/>
                <a:gd name="connsiteY1" fmla="*/ 115 h 2198382"/>
                <a:gd name="connsiteX2" fmla="*/ 1393512 w 2020529"/>
                <a:gd name="connsiteY2" fmla="*/ 716043 h 2198382"/>
                <a:gd name="connsiteX3" fmla="*/ 2020529 w 2020529"/>
                <a:gd name="connsiteY3" fmla="*/ 2198382 h 2198382"/>
                <a:gd name="connsiteX4" fmla="*/ 0 w 2020529"/>
                <a:gd name="connsiteY4" fmla="*/ 2198382 h 2198382"/>
                <a:gd name="connsiteX5" fmla="*/ 62702 w 2020529"/>
                <a:gd name="connsiteY5" fmla="*/ 527938 h 2198382"/>
                <a:gd name="connsiteX0" fmla="*/ 62702 w 2020529"/>
                <a:gd name="connsiteY0" fmla="*/ 517493 h 2187937"/>
                <a:gd name="connsiteX1" fmla="*/ 859787 w 2020529"/>
                <a:gd name="connsiteY1" fmla="*/ 120 h 2187937"/>
                <a:gd name="connsiteX2" fmla="*/ 1393512 w 2020529"/>
                <a:gd name="connsiteY2" fmla="*/ 705598 h 2187937"/>
                <a:gd name="connsiteX3" fmla="*/ 2020529 w 2020529"/>
                <a:gd name="connsiteY3" fmla="*/ 2187937 h 2187937"/>
                <a:gd name="connsiteX4" fmla="*/ 0 w 2020529"/>
                <a:gd name="connsiteY4" fmla="*/ 2187937 h 2187937"/>
                <a:gd name="connsiteX5" fmla="*/ 62702 w 2020529"/>
                <a:gd name="connsiteY5" fmla="*/ 517493 h 2187937"/>
                <a:gd name="connsiteX0" fmla="*/ 62702 w 2020529"/>
                <a:gd name="connsiteY0" fmla="*/ 517493 h 2187937"/>
                <a:gd name="connsiteX1" fmla="*/ 859787 w 2020529"/>
                <a:gd name="connsiteY1" fmla="*/ 120 h 2187937"/>
                <a:gd name="connsiteX2" fmla="*/ 1393512 w 2020529"/>
                <a:gd name="connsiteY2" fmla="*/ 705598 h 2187937"/>
                <a:gd name="connsiteX3" fmla="*/ 2020529 w 2020529"/>
                <a:gd name="connsiteY3" fmla="*/ 2187937 h 2187937"/>
                <a:gd name="connsiteX4" fmla="*/ 0 w 2020529"/>
                <a:gd name="connsiteY4" fmla="*/ 2187937 h 2187937"/>
                <a:gd name="connsiteX5" fmla="*/ 62702 w 2020529"/>
                <a:gd name="connsiteY5" fmla="*/ 517493 h 2187937"/>
                <a:gd name="connsiteX0" fmla="*/ 62702 w 2020529"/>
                <a:gd name="connsiteY0" fmla="*/ 517493 h 2187937"/>
                <a:gd name="connsiteX1" fmla="*/ 859787 w 2020529"/>
                <a:gd name="connsiteY1" fmla="*/ 120 h 2187937"/>
                <a:gd name="connsiteX2" fmla="*/ 1393512 w 2020529"/>
                <a:gd name="connsiteY2" fmla="*/ 705598 h 2187937"/>
                <a:gd name="connsiteX3" fmla="*/ 2020529 w 2020529"/>
                <a:gd name="connsiteY3" fmla="*/ 2187937 h 2187937"/>
                <a:gd name="connsiteX4" fmla="*/ 0 w 2020529"/>
                <a:gd name="connsiteY4" fmla="*/ 2187937 h 2187937"/>
                <a:gd name="connsiteX5" fmla="*/ 62702 w 2020529"/>
                <a:gd name="connsiteY5" fmla="*/ 517493 h 2187937"/>
                <a:gd name="connsiteX0" fmla="*/ 62702 w 2020529"/>
                <a:gd name="connsiteY0" fmla="*/ 519728 h 2190172"/>
                <a:gd name="connsiteX1" fmla="*/ 859787 w 2020529"/>
                <a:gd name="connsiteY1" fmla="*/ 2355 h 2190172"/>
                <a:gd name="connsiteX2" fmla="*/ 1393512 w 2020529"/>
                <a:gd name="connsiteY2" fmla="*/ 707833 h 2190172"/>
                <a:gd name="connsiteX3" fmla="*/ 2020529 w 2020529"/>
                <a:gd name="connsiteY3" fmla="*/ 2190172 h 2190172"/>
                <a:gd name="connsiteX4" fmla="*/ 0 w 2020529"/>
                <a:gd name="connsiteY4" fmla="*/ 2190172 h 2190172"/>
                <a:gd name="connsiteX5" fmla="*/ 62702 w 2020529"/>
                <a:gd name="connsiteY5" fmla="*/ 519728 h 2190172"/>
                <a:gd name="connsiteX0" fmla="*/ 62702 w 2020529"/>
                <a:gd name="connsiteY0" fmla="*/ 519728 h 2190172"/>
                <a:gd name="connsiteX1" fmla="*/ 859787 w 2020529"/>
                <a:gd name="connsiteY1" fmla="*/ 2355 h 2190172"/>
                <a:gd name="connsiteX2" fmla="*/ 1393512 w 2020529"/>
                <a:gd name="connsiteY2" fmla="*/ 707833 h 2190172"/>
                <a:gd name="connsiteX3" fmla="*/ 2020529 w 2020529"/>
                <a:gd name="connsiteY3" fmla="*/ 2190172 h 2190172"/>
                <a:gd name="connsiteX4" fmla="*/ 0 w 2020529"/>
                <a:gd name="connsiteY4" fmla="*/ 2190172 h 2190172"/>
                <a:gd name="connsiteX5" fmla="*/ 62702 w 2020529"/>
                <a:gd name="connsiteY5" fmla="*/ 519728 h 2190172"/>
                <a:gd name="connsiteX0" fmla="*/ 62702 w 1889901"/>
                <a:gd name="connsiteY0" fmla="*/ 519728 h 2190172"/>
                <a:gd name="connsiteX1" fmla="*/ 859787 w 1889901"/>
                <a:gd name="connsiteY1" fmla="*/ 2355 h 2190172"/>
                <a:gd name="connsiteX2" fmla="*/ 1393512 w 1889901"/>
                <a:gd name="connsiteY2" fmla="*/ 707833 h 2190172"/>
                <a:gd name="connsiteX3" fmla="*/ 1889901 w 1889901"/>
                <a:gd name="connsiteY3" fmla="*/ 998839 h 2190172"/>
                <a:gd name="connsiteX4" fmla="*/ 0 w 1889901"/>
                <a:gd name="connsiteY4" fmla="*/ 2190172 h 2190172"/>
                <a:gd name="connsiteX5" fmla="*/ 62702 w 1889901"/>
                <a:gd name="connsiteY5" fmla="*/ 519728 h 2190172"/>
                <a:gd name="connsiteX0" fmla="*/ 62702 w 1889901"/>
                <a:gd name="connsiteY0" fmla="*/ 519728 h 2190172"/>
                <a:gd name="connsiteX1" fmla="*/ 859787 w 1889901"/>
                <a:gd name="connsiteY1" fmla="*/ 2355 h 2190172"/>
                <a:gd name="connsiteX2" fmla="*/ 1393512 w 1889901"/>
                <a:gd name="connsiteY2" fmla="*/ 707833 h 2190172"/>
                <a:gd name="connsiteX3" fmla="*/ 1889901 w 1889901"/>
                <a:gd name="connsiteY3" fmla="*/ 998839 h 2190172"/>
                <a:gd name="connsiteX4" fmla="*/ 0 w 1889901"/>
                <a:gd name="connsiteY4" fmla="*/ 2190172 h 2190172"/>
                <a:gd name="connsiteX5" fmla="*/ 62702 w 1889901"/>
                <a:gd name="connsiteY5" fmla="*/ 519728 h 2190172"/>
                <a:gd name="connsiteX0" fmla="*/ 62702 w 1892396"/>
                <a:gd name="connsiteY0" fmla="*/ 519728 h 2202354"/>
                <a:gd name="connsiteX1" fmla="*/ 859787 w 1892396"/>
                <a:gd name="connsiteY1" fmla="*/ 2355 h 2202354"/>
                <a:gd name="connsiteX2" fmla="*/ 1393512 w 1892396"/>
                <a:gd name="connsiteY2" fmla="*/ 707833 h 2202354"/>
                <a:gd name="connsiteX3" fmla="*/ 1889901 w 1892396"/>
                <a:gd name="connsiteY3" fmla="*/ 998839 h 2202354"/>
                <a:gd name="connsiteX4" fmla="*/ 1507705 w 1892396"/>
                <a:gd name="connsiteY4" fmla="*/ 1261614 h 2202354"/>
                <a:gd name="connsiteX5" fmla="*/ 0 w 1892396"/>
                <a:gd name="connsiteY5" fmla="*/ 2190172 h 2202354"/>
                <a:gd name="connsiteX6" fmla="*/ 62702 w 1892396"/>
                <a:gd name="connsiteY6" fmla="*/ 519728 h 2202354"/>
                <a:gd name="connsiteX0" fmla="*/ 62702 w 1924856"/>
                <a:gd name="connsiteY0" fmla="*/ 519728 h 2201365"/>
                <a:gd name="connsiteX1" fmla="*/ 859787 w 1924856"/>
                <a:gd name="connsiteY1" fmla="*/ 2355 h 2201365"/>
                <a:gd name="connsiteX2" fmla="*/ 1393512 w 1924856"/>
                <a:gd name="connsiteY2" fmla="*/ 707833 h 2201365"/>
                <a:gd name="connsiteX3" fmla="*/ 1889901 w 1924856"/>
                <a:gd name="connsiteY3" fmla="*/ 998839 h 2201365"/>
                <a:gd name="connsiteX4" fmla="*/ 1706261 w 1924856"/>
                <a:gd name="connsiteY4" fmla="*/ 1178012 h 2201365"/>
                <a:gd name="connsiteX5" fmla="*/ 0 w 1924856"/>
                <a:gd name="connsiteY5" fmla="*/ 2190172 h 2201365"/>
                <a:gd name="connsiteX6" fmla="*/ 62702 w 1924856"/>
                <a:gd name="connsiteY6" fmla="*/ 519728 h 2201365"/>
                <a:gd name="connsiteX0" fmla="*/ 62702 w 1921501"/>
                <a:gd name="connsiteY0" fmla="*/ 519728 h 2201365"/>
                <a:gd name="connsiteX1" fmla="*/ 859787 w 1921501"/>
                <a:gd name="connsiteY1" fmla="*/ 2355 h 2201365"/>
                <a:gd name="connsiteX2" fmla="*/ 1393512 w 1921501"/>
                <a:gd name="connsiteY2" fmla="*/ 707833 h 2201365"/>
                <a:gd name="connsiteX3" fmla="*/ 1889901 w 1921501"/>
                <a:gd name="connsiteY3" fmla="*/ 998839 h 2201365"/>
                <a:gd name="connsiteX4" fmla="*/ 1706261 w 1921501"/>
                <a:gd name="connsiteY4" fmla="*/ 1178012 h 2201365"/>
                <a:gd name="connsiteX5" fmla="*/ 0 w 1921501"/>
                <a:gd name="connsiteY5" fmla="*/ 2190172 h 2201365"/>
                <a:gd name="connsiteX6" fmla="*/ 62702 w 1921501"/>
                <a:gd name="connsiteY6" fmla="*/ 519728 h 2201365"/>
                <a:gd name="connsiteX0" fmla="*/ 62702 w 1975588"/>
                <a:gd name="connsiteY0" fmla="*/ 519728 h 2201365"/>
                <a:gd name="connsiteX1" fmla="*/ 859787 w 1975588"/>
                <a:gd name="connsiteY1" fmla="*/ 2355 h 2201365"/>
                <a:gd name="connsiteX2" fmla="*/ 1393512 w 1975588"/>
                <a:gd name="connsiteY2" fmla="*/ 707833 h 2201365"/>
                <a:gd name="connsiteX3" fmla="*/ 1889901 w 1975588"/>
                <a:gd name="connsiteY3" fmla="*/ 998839 h 2201365"/>
                <a:gd name="connsiteX4" fmla="*/ 1706261 w 1975588"/>
                <a:gd name="connsiteY4" fmla="*/ 1178012 h 2201365"/>
                <a:gd name="connsiteX5" fmla="*/ 0 w 1975588"/>
                <a:gd name="connsiteY5" fmla="*/ 2190172 h 2201365"/>
                <a:gd name="connsiteX6" fmla="*/ 62702 w 1975588"/>
                <a:gd name="connsiteY6" fmla="*/ 519728 h 2201365"/>
                <a:gd name="connsiteX0" fmla="*/ 62702 w 1977877"/>
                <a:gd name="connsiteY0" fmla="*/ 519728 h 2201365"/>
                <a:gd name="connsiteX1" fmla="*/ 859787 w 1977877"/>
                <a:gd name="connsiteY1" fmla="*/ 2355 h 2201365"/>
                <a:gd name="connsiteX2" fmla="*/ 1393512 w 1977877"/>
                <a:gd name="connsiteY2" fmla="*/ 707833 h 2201365"/>
                <a:gd name="connsiteX3" fmla="*/ 1889901 w 1977877"/>
                <a:gd name="connsiteY3" fmla="*/ 998839 h 2201365"/>
                <a:gd name="connsiteX4" fmla="*/ 1706261 w 1977877"/>
                <a:gd name="connsiteY4" fmla="*/ 1178012 h 2201365"/>
                <a:gd name="connsiteX5" fmla="*/ 0 w 1977877"/>
                <a:gd name="connsiteY5" fmla="*/ 2190172 h 2201365"/>
                <a:gd name="connsiteX6" fmla="*/ 62702 w 1977877"/>
                <a:gd name="connsiteY6" fmla="*/ 519728 h 2201365"/>
                <a:gd name="connsiteX0" fmla="*/ 62702 w 1977877"/>
                <a:gd name="connsiteY0" fmla="*/ 519728 h 2201538"/>
                <a:gd name="connsiteX1" fmla="*/ 859787 w 1977877"/>
                <a:gd name="connsiteY1" fmla="*/ 2355 h 2201538"/>
                <a:gd name="connsiteX2" fmla="*/ 1393512 w 1977877"/>
                <a:gd name="connsiteY2" fmla="*/ 707833 h 2201538"/>
                <a:gd name="connsiteX3" fmla="*/ 1889901 w 1977877"/>
                <a:gd name="connsiteY3" fmla="*/ 998839 h 2201538"/>
                <a:gd name="connsiteX4" fmla="*/ 1706261 w 1977877"/>
                <a:gd name="connsiteY4" fmla="*/ 1193688 h 2201538"/>
                <a:gd name="connsiteX5" fmla="*/ 0 w 1977877"/>
                <a:gd name="connsiteY5" fmla="*/ 2190172 h 2201538"/>
                <a:gd name="connsiteX6" fmla="*/ 62702 w 1977877"/>
                <a:gd name="connsiteY6" fmla="*/ 519728 h 2201538"/>
                <a:gd name="connsiteX0" fmla="*/ 62702 w 1971015"/>
                <a:gd name="connsiteY0" fmla="*/ 519728 h 2201538"/>
                <a:gd name="connsiteX1" fmla="*/ 859787 w 1971015"/>
                <a:gd name="connsiteY1" fmla="*/ 2355 h 2201538"/>
                <a:gd name="connsiteX2" fmla="*/ 1393512 w 1971015"/>
                <a:gd name="connsiteY2" fmla="*/ 707833 h 2201538"/>
                <a:gd name="connsiteX3" fmla="*/ 1889901 w 1971015"/>
                <a:gd name="connsiteY3" fmla="*/ 998839 h 2201538"/>
                <a:gd name="connsiteX4" fmla="*/ 1706261 w 1971015"/>
                <a:gd name="connsiteY4" fmla="*/ 1193688 h 2201538"/>
                <a:gd name="connsiteX5" fmla="*/ 0 w 1971015"/>
                <a:gd name="connsiteY5" fmla="*/ 2190172 h 2201538"/>
                <a:gd name="connsiteX6" fmla="*/ 62702 w 1971015"/>
                <a:gd name="connsiteY6" fmla="*/ 519728 h 2201538"/>
                <a:gd name="connsiteX0" fmla="*/ 62702 w 1975588"/>
                <a:gd name="connsiteY0" fmla="*/ 519728 h 2201538"/>
                <a:gd name="connsiteX1" fmla="*/ 859787 w 1975588"/>
                <a:gd name="connsiteY1" fmla="*/ 2355 h 2201538"/>
                <a:gd name="connsiteX2" fmla="*/ 1393512 w 1975588"/>
                <a:gd name="connsiteY2" fmla="*/ 707833 h 2201538"/>
                <a:gd name="connsiteX3" fmla="*/ 1889901 w 1975588"/>
                <a:gd name="connsiteY3" fmla="*/ 998839 h 2201538"/>
                <a:gd name="connsiteX4" fmla="*/ 1706261 w 1975588"/>
                <a:gd name="connsiteY4" fmla="*/ 1193688 h 2201538"/>
                <a:gd name="connsiteX5" fmla="*/ 0 w 1975588"/>
                <a:gd name="connsiteY5" fmla="*/ 2190172 h 2201538"/>
                <a:gd name="connsiteX6" fmla="*/ 62702 w 1975588"/>
                <a:gd name="connsiteY6" fmla="*/ 519728 h 2201538"/>
                <a:gd name="connsiteX0" fmla="*/ 62702 w 1980879"/>
                <a:gd name="connsiteY0" fmla="*/ 519728 h 2201480"/>
                <a:gd name="connsiteX1" fmla="*/ 859787 w 1980879"/>
                <a:gd name="connsiteY1" fmla="*/ 2355 h 2201480"/>
                <a:gd name="connsiteX2" fmla="*/ 1393512 w 1980879"/>
                <a:gd name="connsiteY2" fmla="*/ 707833 h 2201480"/>
                <a:gd name="connsiteX3" fmla="*/ 1889901 w 1980879"/>
                <a:gd name="connsiteY3" fmla="*/ 998839 h 2201480"/>
                <a:gd name="connsiteX4" fmla="*/ 1721936 w 1980879"/>
                <a:gd name="connsiteY4" fmla="*/ 1188463 h 2201480"/>
                <a:gd name="connsiteX5" fmla="*/ 0 w 1980879"/>
                <a:gd name="connsiteY5" fmla="*/ 2190172 h 2201480"/>
                <a:gd name="connsiteX6" fmla="*/ 62702 w 1980879"/>
                <a:gd name="connsiteY6" fmla="*/ 519728 h 2201480"/>
                <a:gd name="connsiteX0" fmla="*/ 62702 w 1973642"/>
                <a:gd name="connsiteY0" fmla="*/ 519728 h 2201480"/>
                <a:gd name="connsiteX1" fmla="*/ 859787 w 1973642"/>
                <a:gd name="connsiteY1" fmla="*/ 2355 h 2201480"/>
                <a:gd name="connsiteX2" fmla="*/ 1393512 w 1973642"/>
                <a:gd name="connsiteY2" fmla="*/ 707833 h 2201480"/>
                <a:gd name="connsiteX3" fmla="*/ 1889901 w 1973642"/>
                <a:gd name="connsiteY3" fmla="*/ 998839 h 2201480"/>
                <a:gd name="connsiteX4" fmla="*/ 1721936 w 1973642"/>
                <a:gd name="connsiteY4" fmla="*/ 1188463 h 2201480"/>
                <a:gd name="connsiteX5" fmla="*/ 0 w 1973642"/>
                <a:gd name="connsiteY5" fmla="*/ 2190172 h 2201480"/>
                <a:gd name="connsiteX6" fmla="*/ 62702 w 1973642"/>
                <a:gd name="connsiteY6" fmla="*/ 519728 h 2201480"/>
                <a:gd name="connsiteX0" fmla="*/ 62702 w 1971351"/>
                <a:gd name="connsiteY0" fmla="*/ 519728 h 2201480"/>
                <a:gd name="connsiteX1" fmla="*/ 859787 w 1971351"/>
                <a:gd name="connsiteY1" fmla="*/ 2355 h 2201480"/>
                <a:gd name="connsiteX2" fmla="*/ 1393512 w 1971351"/>
                <a:gd name="connsiteY2" fmla="*/ 707833 h 2201480"/>
                <a:gd name="connsiteX3" fmla="*/ 1889901 w 1971351"/>
                <a:gd name="connsiteY3" fmla="*/ 998839 h 2201480"/>
                <a:gd name="connsiteX4" fmla="*/ 1721936 w 1971351"/>
                <a:gd name="connsiteY4" fmla="*/ 1188463 h 2201480"/>
                <a:gd name="connsiteX5" fmla="*/ 0 w 1971351"/>
                <a:gd name="connsiteY5" fmla="*/ 2190172 h 2201480"/>
                <a:gd name="connsiteX6" fmla="*/ 62702 w 1971351"/>
                <a:gd name="connsiteY6" fmla="*/ 519728 h 2201480"/>
                <a:gd name="connsiteX0" fmla="*/ 62702 w 1972999"/>
                <a:gd name="connsiteY0" fmla="*/ 519728 h 2201480"/>
                <a:gd name="connsiteX1" fmla="*/ 859787 w 1972999"/>
                <a:gd name="connsiteY1" fmla="*/ 2355 h 2201480"/>
                <a:gd name="connsiteX2" fmla="*/ 1393512 w 1972999"/>
                <a:gd name="connsiteY2" fmla="*/ 707833 h 2201480"/>
                <a:gd name="connsiteX3" fmla="*/ 1889901 w 1972999"/>
                <a:gd name="connsiteY3" fmla="*/ 998839 h 2201480"/>
                <a:gd name="connsiteX4" fmla="*/ 1957067 w 1972999"/>
                <a:gd name="connsiteY4" fmla="*/ 1178012 h 2201480"/>
                <a:gd name="connsiteX5" fmla="*/ 1721936 w 1972999"/>
                <a:gd name="connsiteY5" fmla="*/ 1188463 h 2201480"/>
                <a:gd name="connsiteX6" fmla="*/ 0 w 1972999"/>
                <a:gd name="connsiteY6" fmla="*/ 2190172 h 2201480"/>
                <a:gd name="connsiteX7" fmla="*/ 62702 w 1972999"/>
                <a:gd name="connsiteY7" fmla="*/ 519728 h 2201480"/>
                <a:gd name="connsiteX0" fmla="*/ 62702 w 1984992"/>
                <a:gd name="connsiteY0" fmla="*/ 519728 h 2201480"/>
                <a:gd name="connsiteX1" fmla="*/ 859787 w 1984992"/>
                <a:gd name="connsiteY1" fmla="*/ 2355 h 2201480"/>
                <a:gd name="connsiteX2" fmla="*/ 1393512 w 1984992"/>
                <a:gd name="connsiteY2" fmla="*/ 707833 h 2201480"/>
                <a:gd name="connsiteX3" fmla="*/ 1889901 w 1984992"/>
                <a:gd name="connsiteY3" fmla="*/ 998839 h 2201480"/>
                <a:gd name="connsiteX4" fmla="*/ 1972742 w 1984992"/>
                <a:gd name="connsiteY4" fmla="*/ 1198913 h 2201480"/>
                <a:gd name="connsiteX5" fmla="*/ 1721936 w 1984992"/>
                <a:gd name="connsiteY5" fmla="*/ 1188463 h 2201480"/>
                <a:gd name="connsiteX6" fmla="*/ 0 w 1984992"/>
                <a:gd name="connsiteY6" fmla="*/ 2190172 h 2201480"/>
                <a:gd name="connsiteX7" fmla="*/ 62702 w 1984992"/>
                <a:gd name="connsiteY7" fmla="*/ 519728 h 2201480"/>
                <a:gd name="connsiteX0" fmla="*/ 62702 w 1984992"/>
                <a:gd name="connsiteY0" fmla="*/ 519728 h 2201480"/>
                <a:gd name="connsiteX1" fmla="*/ 859787 w 1984992"/>
                <a:gd name="connsiteY1" fmla="*/ 2355 h 2201480"/>
                <a:gd name="connsiteX2" fmla="*/ 1393512 w 1984992"/>
                <a:gd name="connsiteY2" fmla="*/ 707833 h 2201480"/>
                <a:gd name="connsiteX3" fmla="*/ 1889901 w 1984992"/>
                <a:gd name="connsiteY3" fmla="*/ 998839 h 2201480"/>
                <a:gd name="connsiteX4" fmla="*/ 1972742 w 1984992"/>
                <a:gd name="connsiteY4" fmla="*/ 1198913 h 2201480"/>
                <a:gd name="connsiteX5" fmla="*/ 1721936 w 1984992"/>
                <a:gd name="connsiteY5" fmla="*/ 1188463 h 2201480"/>
                <a:gd name="connsiteX6" fmla="*/ 0 w 1984992"/>
                <a:gd name="connsiteY6" fmla="*/ 2190172 h 2201480"/>
                <a:gd name="connsiteX7" fmla="*/ 62702 w 1984992"/>
                <a:gd name="connsiteY7" fmla="*/ 519728 h 2201480"/>
                <a:gd name="connsiteX0" fmla="*/ 62702 w 1994164"/>
                <a:gd name="connsiteY0" fmla="*/ 519728 h 2201480"/>
                <a:gd name="connsiteX1" fmla="*/ 859787 w 1994164"/>
                <a:gd name="connsiteY1" fmla="*/ 2355 h 2201480"/>
                <a:gd name="connsiteX2" fmla="*/ 1393512 w 1994164"/>
                <a:gd name="connsiteY2" fmla="*/ 707833 h 2201480"/>
                <a:gd name="connsiteX3" fmla="*/ 1889901 w 1994164"/>
                <a:gd name="connsiteY3" fmla="*/ 998839 h 2201480"/>
                <a:gd name="connsiteX4" fmla="*/ 1972742 w 1994164"/>
                <a:gd name="connsiteY4" fmla="*/ 1198913 h 2201480"/>
                <a:gd name="connsiteX5" fmla="*/ 1721936 w 1994164"/>
                <a:gd name="connsiteY5" fmla="*/ 1188463 h 2201480"/>
                <a:gd name="connsiteX6" fmla="*/ 0 w 1994164"/>
                <a:gd name="connsiteY6" fmla="*/ 2190172 h 2201480"/>
                <a:gd name="connsiteX7" fmla="*/ 62702 w 1994164"/>
                <a:gd name="connsiteY7" fmla="*/ 519728 h 2201480"/>
                <a:gd name="connsiteX0" fmla="*/ 62702 w 1994164"/>
                <a:gd name="connsiteY0" fmla="*/ 519728 h 2214497"/>
                <a:gd name="connsiteX1" fmla="*/ 859787 w 1994164"/>
                <a:gd name="connsiteY1" fmla="*/ 2355 h 2214497"/>
                <a:gd name="connsiteX2" fmla="*/ 1393512 w 1994164"/>
                <a:gd name="connsiteY2" fmla="*/ 707833 h 2214497"/>
                <a:gd name="connsiteX3" fmla="*/ 1889901 w 1994164"/>
                <a:gd name="connsiteY3" fmla="*/ 998839 h 2214497"/>
                <a:gd name="connsiteX4" fmla="*/ 1972742 w 1994164"/>
                <a:gd name="connsiteY4" fmla="*/ 1198913 h 2214497"/>
                <a:gd name="connsiteX5" fmla="*/ 1721936 w 1994164"/>
                <a:gd name="connsiteY5" fmla="*/ 1188463 h 2214497"/>
                <a:gd name="connsiteX6" fmla="*/ 1272572 w 1994164"/>
                <a:gd name="connsiteY6" fmla="*/ 1491521 h 2214497"/>
                <a:gd name="connsiteX7" fmla="*/ 0 w 1994164"/>
                <a:gd name="connsiteY7" fmla="*/ 2190172 h 2214497"/>
                <a:gd name="connsiteX8" fmla="*/ 62702 w 1994164"/>
                <a:gd name="connsiteY8" fmla="*/ 519728 h 2214497"/>
                <a:gd name="connsiteX0" fmla="*/ 62702 w 1994164"/>
                <a:gd name="connsiteY0" fmla="*/ 519728 h 2202315"/>
                <a:gd name="connsiteX1" fmla="*/ 859787 w 1994164"/>
                <a:gd name="connsiteY1" fmla="*/ 2355 h 2202315"/>
                <a:gd name="connsiteX2" fmla="*/ 1393512 w 1994164"/>
                <a:gd name="connsiteY2" fmla="*/ 707833 h 2202315"/>
                <a:gd name="connsiteX3" fmla="*/ 1889901 w 1994164"/>
                <a:gd name="connsiteY3" fmla="*/ 998839 h 2202315"/>
                <a:gd name="connsiteX4" fmla="*/ 1972742 w 1994164"/>
                <a:gd name="connsiteY4" fmla="*/ 1198913 h 2202315"/>
                <a:gd name="connsiteX5" fmla="*/ 1721936 w 1994164"/>
                <a:gd name="connsiteY5" fmla="*/ 1188463 h 2202315"/>
                <a:gd name="connsiteX6" fmla="*/ 1089692 w 1994164"/>
                <a:gd name="connsiteY6" fmla="*/ 676398 h 2202315"/>
                <a:gd name="connsiteX7" fmla="*/ 0 w 1994164"/>
                <a:gd name="connsiteY7" fmla="*/ 2190172 h 2202315"/>
                <a:gd name="connsiteX8" fmla="*/ 62702 w 1994164"/>
                <a:gd name="connsiteY8" fmla="*/ 519728 h 2202315"/>
                <a:gd name="connsiteX0" fmla="*/ 62702 w 1994164"/>
                <a:gd name="connsiteY0" fmla="*/ 519728 h 2202315"/>
                <a:gd name="connsiteX1" fmla="*/ 859787 w 1994164"/>
                <a:gd name="connsiteY1" fmla="*/ 2355 h 2202315"/>
                <a:gd name="connsiteX2" fmla="*/ 1393512 w 1994164"/>
                <a:gd name="connsiteY2" fmla="*/ 707833 h 2202315"/>
                <a:gd name="connsiteX3" fmla="*/ 1889901 w 1994164"/>
                <a:gd name="connsiteY3" fmla="*/ 998839 h 2202315"/>
                <a:gd name="connsiteX4" fmla="*/ 1972742 w 1994164"/>
                <a:gd name="connsiteY4" fmla="*/ 1198913 h 2202315"/>
                <a:gd name="connsiteX5" fmla="*/ 1721936 w 1994164"/>
                <a:gd name="connsiteY5" fmla="*/ 1188463 h 2202315"/>
                <a:gd name="connsiteX6" fmla="*/ 1089692 w 1994164"/>
                <a:gd name="connsiteY6" fmla="*/ 676398 h 2202315"/>
                <a:gd name="connsiteX7" fmla="*/ 0 w 1994164"/>
                <a:gd name="connsiteY7" fmla="*/ 2190172 h 2202315"/>
                <a:gd name="connsiteX8" fmla="*/ 62702 w 1994164"/>
                <a:gd name="connsiteY8" fmla="*/ 519728 h 2202315"/>
                <a:gd name="connsiteX0" fmla="*/ 62702 w 1994164"/>
                <a:gd name="connsiteY0" fmla="*/ 519728 h 2202315"/>
                <a:gd name="connsiteX1" fmla="*/ 859787 w 1994164"/>
                <a:gd name="connsiteY1" fmla="*/ 2355 h 2202315"/>
                <a:gd name="connsiteX2" fmla="*/ 1393512 w 1994164"/>
                <a:gd name="connsiteY2" fmla="*/ 707833 h 2202315"/>
                <a:gd name="connsiteX3" fmla="*/ 1889901 w 1994164"/>
                <a:gd name="connsiteY3" fmla="*/ 998839 h 2202315"/>
                <a:gd name="connsiteX4" fmla="*/ 1972742 w 1994164"/>
                <a:gd name="connsiteY4" fmla="*/ 1198913 h 2202315"/>
                <a:gd name="connsiteX5" fmla="*/ 1721936 w 1994164"/>
                <a:gd name="connsiteY5" fmla="*/ 1188463 h 2202315"/>
                <a:gd name="connsiteX6" fmla="*/ 1277797 w 1994164"/>
                <a:gd name="connsiteY6" fmla="*/ 969006 h 2202315"/>
                <a:gd name="connsiteX7" fmla="*/ 1089692 w 1994164"/>
                <a:gd name="connsiteY7" fmla="*/ 676398 h 2202315"/>
                <a:gd name="connsiteX8" fmla="*/ 0 w 1994164"/>
                <a:gd name="connsiteY8" fmla="*/ 2190172 h 2202315"/>
                <a:gd name="connsiteX9" fmla="*/ 62702 w 1994164"/>
                <a:gd name="connsiteY9" fmla="*/ 519728 h 2202315"/>
                <a:gd name="connsiteX0" fmla="*/ 62702 w 1994164"/>
                <a:gd name="connsiteY0" fmla="*/ 519728 h 2202315"/>
                <a:gd name="connsiteX1" fmla="*/ 859787 w 1994164"/>
                <a:gd name="connsiteY1" fmla="*/ 2355 h 2202315"/>
                <a:gd name="connsiteX2" fmla="*/ 1393512 w 1994164"/>
                <a:gd name="connsiteY2" fmla="*/ 707833 h 2202315"/>
                <a:gd name="connsiteX3" fmla="*/ 1889901 w 1994164"/>
                <a:gd name="connsiteY3" fmla="*/ 998839 h 2202315"/>
                <a:gd name="connsiteX4" fmla="*/ 1972742 w 1994164"/>
                <a:gd name="connsiteY4" fmla="*/ 1198913 h 2202315"/>
                <a:gd name="connsiteX5" fmla="*/ 1721936 w 1994164"/>
                <a:gd name="connsiteY5" fmla="*/ 1188463 h 2202315"/>
                <a:gd name="connsiteX6" fmla="*/ 1277797 w 1994164"/>
                <a:gd name="connsiteY6" fmla="*/ 969006 h 2202315"/>
                <a:gd name="connsiteX7" fmla="*/ 1089692 w 1994164"/>
                <a:gd name="connsiteY7" fmla="*/ 676398 h 2202315"/>
                <a:gd name="connsiteX8" fmla="*/ 0 w 1994164"/>
                <a:gd name="connsiteY8" fmla="*/ 2190172 h 2202315"/>
                <a:gd name="connsiteX9" fmla="*/ 62702 w 1994164"/>
                <a:gd name="connsiteY9" fmla="*/ 519728 h 2202315"/>
                <a:gd name="connsiteX0" fmla="*/ 62702 w 1994164"/>
                <a:gd name="connsiteY0" fmla="*/ 519728 h 2202315"/>
                <a:gd name="connsiteX1" fmla="*/ 859787 w 1994164"/>
                <a:gd name="connsiteY1" fmla="*/ 2355 h 2202315"/>
                <a:gd name="connsiteX2" fmla="*/ 1393512 w 1994164"/>
                <a:gd name="connsiteY2" fmla="*/ 707833 h 2202315"/>
                <a:gd name="connsiteX3" fmla="*/ 1889901 w 1994164"/>
                <a:gd name="connsiteY3" fmla="*/ 998839 h 2202315"/>
                <a:gd name="connsiteX4" fmla="*/ 1972742 w 1994164"/>
                <a:gd name="connsiteY4" fmla="*/ 1198913 h 2202315"/>
                <a:gd name="connsiteX5" fmla="*/ 1721936 w 1994164"/>
                <a:gd name="connsiteY5" fmla="*/ 1188463 h 2202315"/>
                <a:gd name="connsiteX6" fmla="*/ 1277797 w 1994164"/>
                <a:gd name="connsiteY6" fmla="*/ 969006 h 2202315"/>
                <a:gd name="connsiteX7" fmla="*/ 1089692 w 1994164"/>
                <a:gd name="connsiteY7" fmla="*/ 676398 h 2202315"/>
                <a:gd name="connsiteX8" fmla="*/ 0 w 1994164"/>
                <a:gd name="connsiteY8" fmla="*/ 2190172 h 2202315"/>
                <a:gd name="connsiteX9" fmla="*/ 62702 w 1994164"/>
                <a:gd name="connsiteY9" fmla="*/ 519728 h 2202315"/>
                <a:gd name="connsiteX0" fmla="*/ 62702 w 1994164"/>
                <a:gd name="connsiteY0" fmla="*/ 519728 h 2202315"/>
                <a:gd name="connsiteX1" fmla="*/ 859787 w 1994164"/>
                <a:gd name="connsiteY1" fmla="*/ 2355 h 2202315"/>
                <a:gd name="connsiteX2" fmla="*/ 1393512 w 1994164"/>
                <a:gd name="connsiteY2" fmla="*/ 707833 h 2202315"/>
                <a:gd name="connsiteX3" fmla="*/ 1889901 w 1994164"/>
                <a:gd name="connsiteY3" fmla="*/ 998839 h 2202315"/>
                <a:gd name="connsiteX4" fmla="*/ 1972742 w 1994164"/>
                <a:gd name="connsiteY4" fmla="*/ 1198913 h 2202315"/>
                <a:gd name="connsiteX5" fmla="*/ 1721936 w 1994164"/>
                <a:gd name="connsiteY5" fmla="*/ 1188463 h 2202315"/>
                <a:gd name="connsiteX6" fmla="*/ 1277797 w 1994164"/>
                <a:gd name="connsiteY6" fmla="*/ 969006 h 2202315"/>
                <a:gd name="connsiteX7" fmla="*/ 1089692 w 1994164"/>
                <a:gd name="connsiteY7" fmla="*/ 676398 h 2202315"/>
                <a:gd name="connsiteX8" fmla="*/ 0 w 1994164"/>
                <a:gd name="connsiteY8" fmla="*/ 2190172 h 2202315"/>
                <a:gd name="connsiteX9" fmla="*/ 62702 w 1994164"/>
                <a:gd name="connsiteY9" fmla="*/ 519728 h 2202315"/>
                <a:gd name="connsiteX0" fmla="*/ 62702 w 1994164"/>
                <a:gd name="connsiteY0" fmla="*/ 519728 h 2202315"/>
                <a:gd name="connsiteX1" fmla="*/ 859787 w 1994164"/>
                <a:gd name="connsiteY1" fmla="*/ 2355 h 2202315"/>
                <a:gd name="connsiteX2" fmla="*/ 1393512 w 1994164"/>
                <a:gd name="connsiteY2" fmla="*/ 707833 h 2202315"/>
                <a:gd name="connsiteX3" fmla="*/ 1889901 w 1994164"/>
                <a:gd name="connsiteY3" fmla="*/ 998839 h 2202315"/>
                <a:gd name="connsiteX4" fmla="*/ 1972742 w 1994164"/>
                <a:gd name="connsiteY4" fmla="*/ 1198913 h 2202315"/>
                <a:gd name="connsiteX5" fmla="*/ 1721936 w 1994164"/>
                <a:gd name="connsiteY5" fmla="*/ 1188463 h 2202315"/>
                <a:gd name="connsiteX6" fmla="*/ 1277797 w 1994164"/>
                <a:gd name="connsiteY6" fmla="*/ 969006 h 2202315"/>
                <a:gd name="connsiteX7" fmla="*/ 1089692 w 1994164"/>
                <a:gd name="connsiteY7" fmla="*/ 676398 h 2202315"/>
                <a:gd name="connsiteX8" fmla="*/ 0 w 1994164"/>
                <a:gd name="connsiteY8" fmla="*/ 2190172 h 2202315"/>
                <a:gd name="connsiteX9" fmla="*/ 62702 w 1994164"/>
                <a:gd name="connsiteY9" fmla="*/ 519728 h 2202315"/>
                <a:gd name="connsiteX0" fmla="*/ 62702 w 1994164"/>
                <a:gd name="connsiteY0" fmla="*/ 519728 h 2202315"/>
                <a:gd name="connsiteX1" fmla="*/ 859787 w 1994164"/>
                <a:gd name="connsiteY1" fmla="*/ 2355 h 2202315"/>
                <a:gd name="connsiteX2" fmla="*/ 1393512 w 1994164"/>
                <a:gd name="connsiteY2" fmla="*/ 707833 h 2202315"/>
                <a:gd name="connsiteX3" fmla="*/ 1889901 w 1994164"/>
                <a:gd name="connsiteY3" fmla="*/ 998839 h 2202315"/>
                <a:gd name="connsiteX4" fmla="*/ 1972742 w 1994164"/>
                <a:gd name="connsiteY4" fmla="*/ 1198913 h 2202315"/>
                <a:gd name="connsiteX5" fmla="*/ 1721936 w 1994164"/>
                <a:gd name="connsiteY5" fmla="*/ 1214589 h 2202315"/>
                <a:gd name="connsiteX6" fmla="*/ 1277797 w 1994164"/>
                <a:gd name="connsiteY6" fmla="*/ 969006 h 2202315"/>
                <a:gd name="connsiteX7" fmla="*/ 1089692 w 1994164"/>
                <a:gd name="connsiteY7" fmla="*/ 676398 h 2202315"/>
                <a:gd name="connsiteX8" fmla="*/ 0 w 1994164"/>
                <a:gd name="connsiteY8" fmla="*/ 2190172 h 2202315"/>
                <a:gd name="connsiteX9" fmla="*/ 62702 w 1994164"/>
                <a:gd name="connsiteY9" fmla="*/ 519728 h 2202315"/>
                <a:gd name="connsiteX0" fmla="*/ 62702 w 1994164"/>
                <a:gd name="connsiteY0" fmla="*/ 519728 h 2202315"/>
                <a:gd name="connsiteX1" fmla="*/ 859787 w 1994164"/>
                <a:gd name="connsiteY1" fmla="*/ 2355 h 2202315"/>
                <a:gd name="connsiteX2" fmla="*/ 1393512 w 1994164"/>
                <a:gd name="connsiteY2" fmla="*/ 707833 h 2202315"/>
                <a:gd name="connsiteX3" fmla="*/ 1889901 w 1994164"/>
                <a:gd name="connsiteY3" fmla="*/ 998839 h 2202315"/>
                <a:gd name="connsiteX4" fmla="*/ 1972742 w 1994164"/>
                <a:gd name="connsiteY4" fmla="*/ 1198913 h 2202315"/>
                <a:gd name="connsiteX5" fmla="*/ 1721936 w 1994164"/>
                <a:gd name="connsiteY5" fmla="*/ 1214589 h 2202315"/>
                <a:gd name="connsiteX6" fmla="*/ 1277797 w 1994164"/>
                <a:gd name="connsiteY6" fmla="*/ 969006 h 2202315"/>
                <a:gd name="connsiteX7" fmla="*/ 1089692 w 1994164"/>
                <a:gd name="connsiteY7" fmla="*/ 676398 h 2202315"/>
                <a:gd name="connsiteX8" fmla="*/ 0 w 1994164"/>
                <a:gd name="connsiteY8" fmla="*/ 2190172 h 2202315"/>
                <a:gd name="connsiteX9" fmla="*/ 62702 w 1994164"/>
                <a:gd name="connsiteY9" fmla="*/ 519728 h 2202315"/>
                <a:gd name="connsiteX0" fmla="*/ 62702 w 1994164"/>
                <a:gd name="connsiteY0" fmla="*/ 519728 h 2202315"/>
                <a:gd name="connsiteX1" fmla="*/ 859787 w 1994164"/>
                <a:gd name="connsiteY1" fmla="*/ 2355 h 2202315"/>
                <a:gd name="connsiteX2" fmla="*/ 1393512 w 1994164"/>
                <a:gd name="connsiteY2" fmla="*/ 707833 h 2202315"/>
                <a:gd name="connsiteX3" fmla="*/ 1889901 w 1994164"/>
                <a:gd name="connsiteY3" fmla="*/ 998839 h 2202315"/>
                <a:gd name="connsiteX4" fmla="*/ 1972742 w 1994164"/>
                <a:gd name="connsiteY4" fmla="*/ 1198913 h 2202315"/>
                <a:gd name="connsiteX5" fmla="*/ 1721936 w 1994164"/>
                <a:gd name="connsiteY5" fmla="*/ 1214589 h 2202315"/>
                <a:gd name="connsiteX6" fmla="*/ 1277797 w 1994164"/>
                <a:gd name="connsiteY6" fmla="*/ 969006 h 2202315"/>
                <a:gd name="connsiteX7" fmla="*/ 1089692 w 1994164"/>
                <a:gd name="connsiteY7" fmla="*/ 676398 h 2202315"/>
                <a:gd name="connsiteX8" fmla="*/ 0 w 1994164"/>
                <a:gd name="connsiteY8" fmla="*/ 2190172 h 2202315"/>
                <a:gd name="connsiteX9" fmla="*/ 62702 w 1994164"/>
                <a:gd name="connsiteY9" fmla="*/ 519728 h 2202315"/>
                <a:gd name="connsiteX0" fmla="*/ 62702 w 1980454"/>
                <a:gd name="connsiteY0" fmla="*/ 519728 h 2202315"/>
                <a:gd name="connsiteX1" fmla="*/ 859787 w 1980454"/>
                <a:gd name="connsiteY1" fmla="*/ 2355 h 2202315"/>
                <a:gd name="connsiteX2" fmla="*/ 1393512 w 1980454"/>
                <a:gd name="connsiteY2" fmla="*/ 707833 h 2202315"/>
                <a:gd name="connsiteX3" fmla="*/ 1889901 w 1980454"/>
                <a:gd name="connsiteY3" fmla="*/ 998839 h 2202315"/>
                <a:gd name="connsiteX4" fmla="*/ 1972742 w 1980454"/>
                <a:gd name="connsiteY4" fmla="*/ 1198913 h 2202315"/>
                <a:gd name="connsiteX5" fmla="*/ 1721936 w 1980454"/>
                <a:gd name="connsiteY5" fmla="*/ 1214589 h 2202315"/>
                <a:gd name="connsiteX6" fmla="*/ 1277797 w 1980454"/>
                <a:gd name="connsiteY6" fmla="*/ 969006 h 2202315"/>
                <a:gd name="connsiteX7" fmla="*/ 1089692 w 1980454"/>
                <a:gd name="connsiteY7" fmla="*/ 676398 h 2202315"/>
                <a:gd name="connsiteX8" fmla="*/ 0 w 1980454"/>
                <a:gd name="connsiteY8" fmla="*/ 2190172 h 2202315"/>
                <a:gd name="connsiteX9" fmla="*/ 62702 w 1980454"/>
                <a:gd name="connsiteY9" fmla="*/ 519728 h 2202315"/>
                <a:gd name="connsiteX0" fmla="*/ 62702 w 1980454"/>
                <a:gd name="connsiteY0" fmla="*/ 519728 h 2202315"/>
                <a:gd name="connsiteX1" fmla="*/ 859787 w 1980454"/>
                <a:gd name="connsiteY1" fmla="*/ 2355 h 2202315"/>
                <a:gd name="connsiteX2" fmla="*/ 1393512 w 1980454"/>
                <a:gd name="connsiteY2" fmla="*/ 707833 h 2202315"/>
                <a:gd name="connsiteX3" fmla="*/ 1889901 w 1980454"/>
                <a:gd name="connsiteY3" fmla="*/ 998839 h 2202315"/>
                <a:gd name="connsiteX4" fmla="*/ 1972742 w 1980454"/>
                <a:gd name="connsiteY4" fmla="*/ 1198913 h 2202315"/>
                <a:gd name="connsiteX5" fmla="*/ 1721936 w 1980454"/>
                <a:gd name="connsiteY5" fmla="*/ 1214589 h 2202315"/>
                <a:gd name="connsiteX6" fmla="*/ 1277797 w 1980454"/>
                <a:gd name="connsiteY6" fmla="*/ 969006 h 2202315"/>
                <a:gd name="connsiteX7" fmla="*/ 1089692 w 1980454"/>
                <a:gd name="connsiteY7" fmla="*/ 676398 h 2202315"/>
                <a:gd name="connsiteX8" fmla="*/ 0 w 1980454"/>
                <a:gd name="connsiteY8" fmla="*/ 2190172 h 2202315"/>
                <a:gd name="connsiteX9" fmla="*/ 62702 w 1980454"/>
                <a:gd name="connsiteY9" fmla="*/ 519728 h 2202315"/>
                <a:gd name="connsiteX0" fmla="*/ 62702 w 1980454"/>
                <a:gd name="connsiteY0" fmla="*/ 519728 h 2207271"/>
                <a:gd name="connsiteX1" fmla="*/ 859787 w 1980454"/>
                <a:gd name="connsiteY1" fmla="*/ 2355 h 2207271"/>
                <a:gd name="connsiteX2" fmla="*/ 1393512 w 1980454"/>
                <a:gd name="connsiteY2" fmla="*/ 707833 h 2207271"/>
                <a:gd name="connsiteX3" fmla="*/ 1889901 w 1980454"/>
                <a:gd name="connsiteY3" fmla="*/ 998839 h 2207271"/>
                <a:gd name="connsiteX4" fmla="*/ 1972742 w 1980454"/>
                <a:gd name="connsiteY4" fmla="*/ 1198913 h 2207271"/>
                <a:gd name="connsiteX5" fmla="*/ 1721936 w 1980454"/>
                <a:gd name="connsiteY5" fmla="*/ 1214589 h 2207271"/>
                <a:gd name="connsiteX6" fmla="*/ 1277797 w 1980454"/>
                <a:gd name="connsiteY6" fmla="*/ 969006 h 2207271"/>
                <a:gd name="connsiteX7" fmla="*/ 1089692 w 1980454"/>
                <a:gd name="connsiteY7" fmla="*/ 676398 h 2207271"/>
                <a:gd name="connsiteX8" fmla="*/ 629879 w 1980454"/>
                <a:gd name="connsiteY8" fmla="*/ 1345217 h 2207271"/>
                <a:gd name="connsiteX9" fmla="*/ 0 w 1980454"/>
                <a:gd name="connsiteY9" fmla="*/ 2190172 h 2207271"/>
                <a:gd name="connsiteX10" fmla="*/ 62702 w 1980454"/>
                <a:gd name="connsiteY10" fmla="*/ 519728 h 2207271"/>
                <a:gd name="connsiteX0" fmla="*/ 62702 w 1980454"/>
                <a:gd name="connsiteY0" fmla="*/ 519728 h 2207820"/>
                <a:gd name="connsiteX1" fmla="*/ 859787 w 1980454"/>
                <a:gd name="connsiteY1" fmla="*/ 2355 h 2207820"/>
                <a:gd name="connsiteX2" fmla="*/ 1393512 w 1980454"/>
                <a:gd name="connsiteY2" fmla="*/ 707833 h 2207820"/>
                <a:gd name="connsiteX3" fmla="*/ 1889901 w 1980454"/>
                <a:gd name="connsiteY3" fmla="*/ 998839 h 2207820"/>
                <a:gd name="connsiteX4" fmla="*/ 1972742 w 1980454"/>
                <a:gd name="connsiteY4" fmla="*/ 1198913 h 2207820"/>
                <a:gd name="connsiteX5" fmla="*/ 1721936 w 1980454"/>
                <a:gd name="connsiteY5" fmla="*/ 1214589 h 2207820"/>
                <a:gd name="connsiteX6" fmla="*/ 1277797 w 1980454"/>
                <a:gd name="connsiteY6" fmla="*/ 969006 h 2207820"/>
                <a:gd name="connsiteX7" fmla="*/ 1089692 w 1980454"/>
                <a:gd name="connsiteY7" fmla="*/ 676398 h 2207820"/>
                <a:gd name="connsiteX8" fmla="*/ 927712 w 1980454"/>
                <a:gd name="connsiteY8" fmla="*/ 1371342 h 2207820"/>
                <a:gd name="connsiteX9" fmla="*/ 0 w 1980454"/>
                <a:gd name="connsiteY9" fmla="*/ 2190172 h 2207820"/>
                <a:gd name="connsiteX10" fmla="*/ 62702 w 1980454"/>
                <a:gd name="connsiteY10" fmla="*/ 519728 h 2207820"/>
                <a:gd name="connsiteX0" fmla="*/ 62702 w 1980454"/>
                <a:gd name="connsiteY0" fmla="*/ 519728 h 2207820"/>
                <a:gd name="connsiteX1" fmla="*/ 859787 w 1980454"/>
                <a:gd name="connsiteY1" fmla="*/ 2355 h 2207820"/>
                <a:gd name="connsiteX2" fmla="*/ 1393512 w 1980454"/>
                <a:gd name="connsiteY2" fmla="*/ 707833 h 2207820"/>
                <a:gd name="connsiteX3" fmla="*/ 1889901 w 1980454"/>
                <a:gd name="connsiteY3" fmla="*/ 998839 h 2207820"/>
                <a:gd name="connsiteX4" fmla="*/ 1972742 w 1980454"/>
                <a:gd name="connsiteY4" fmla="*/ 1198913 h 2207820"/>
                <a:gd name="connsiteX5" fmla="*/ 1721936 w 1980454"/>
                <a:gd name="connsiteY5" fmla="*/ 1214589 h 2207820"/>
                <a:gd name="connsiteX6" fmla="*/ 1277797 w 1980454"/>
                <a:gd name="connsiteY6" fmla="*/ 969006 h 2207820"/>
                <a:gd name="connsiteX7" fmla="*/ 1089692 w 1980454"/>
                <a:gd name="connsiteY7" fmla="*/ 676398 h 2207820"/>
                <a:gd name="connsiteX8" fmla="*/ 927712 w 1980454"/>
                <a:gd name="connsiteY8" fmla="*/ 1371342 h 2207820"/>
                <a:gd name="connsiteX9" fmla="*/ 0 w 1980454"/>
                <a:gd name="connsiteY9" fmla="*/ 2190172 h 2207820"/>
                <a:gd name="connsiteX10" fmla="*/ 62702 w 1980454"/>
                <a:gd name="connsiteY10" fmla="*/ 519728 h 2207820"/>
                <a:gd name="connsiteX0" fmla="*/ 62702 w 1980454"/>
                <a:gd name="connsiteY0" fmla="*/ 519728 h 2207820"/>
                <a:gd name="connsiteX1" fmla="*/ 859787 w 1980454"/>
                <a:gd name="connsiteY1" fmla="*/ 2355 h 2207820"/>
                <a:gd name="connsiteX2" fmla="*/ 1393512 w 1980454"/>
                <a:gd name="connsiteY2" fmla="*/ 707833 h 2207820"/>
                <a:gd name="connsiteX3" fmla="*/ 1889901 w 1980454"/>
                <a:gd name="connsiteY3" fmla="*/ 998839 h 2207820"/>
                <a:gd name="connsiteX4" fmla="*/ 1972742 w 1980454"/>
                <a:gd name="connsiteY4" fmla="*/ 1198913 h 2207820"/>
                <a:gd name="connsiteX5" fmla="*/ 1721936 w 1980454"/>
                <a:gd name="connsiteY5" fmla="*/ 1214589 h 2207820"/>
                <a:gd name="connsiteX6" fmla="*/ 1277797 w 1980454"/>
                <a:gd name="connsiteY6" fmla="*/ 969006 h 2207820"/>
                <a:gd name="connsiteX7" fmla="*/ 1089692 w 1980454"/>
                <a:gd name="connsiteY7" fmla="*/ 676398 h 2207820"/>
                <a:gd name="connsiteX8" fmla="*/ 927712 w 1980454"/>
                <a:gd name="connsiteY8" fmla="*/ 1371342 h 2207820"/>
                <a:gd name="connsiteX9" fmla="*/ 0 w 1980454"/>
                <a:gd name="connsiteY9" fmla="*/ 2190172 h 2207820"/>
                <a:gd name="connsiteX10" fmla="*/ 62702 w 1980454"/>
                <a:gd name="connsiteY10" fmla="*/ 519728 h 2207820"/>
                <a:gd name="connsiteX0" fmla="*/ 62702 w 1980454"/>
                <a:gd name="connsiteY0" fmla="*/ 519728 h 2207820"/>
                <a:gd name="connsiteX1" fmla="*/ 859787 w 1980454"/>
                <a:gd name="connsiteY1" fmla="*/ 2355 h 2207820"/>
                <a:gd name="connsiteX2" fmla="*/ 1393512 w 1980454"/>
                <a:gd name="connsiteY2" fmla="*/ 707833 h 2207820"/>
                <a:gd name="connsiteX3" fmla="*/ 1889901 w 1980454"/>
                <a:gd name="connsiteY3" fmla="*/ 998839 h 2207820"/>
                <a:gd name="connsiteX4" fmla="*/ 1972742 w 1980454"/>
                <a:gd name="connsiteY4" fmla="*/ 1198913 h 2207820"/>
                <a:gd name="connsiteX5" fmla="*/ 1721936 w 1980454"/>
                <a:gd name="connsiteY5" fmla="*/ 1214589 h 2207820"/>
                <a:gd name="connsiteX6" fmla="*/ 1277797 w 1980454"/>
                <a:gd name="connsiteY6" fmla="*/ 969006 h 2207820"/>
                <a:gd name="connsiteX7" fmla="*/ 1089692 w 1980454"/>
                <a:gd name="connsiteY7" fmla="*/ 676398 h 2207820"/>
                <a:gd name="connsiteX8" fmla="*/ 927712 w 1980454"/>
                <a:gd name="connsiteY8" fmla="*/ 1371342 h 2207820"/>
                <a:gd name="connsiteX9" fmla="*/ 0 w 1980454"/>
                <a:gd name="connsiteY9" fmla="*/ 2190172 h 2207820"/>
                <a:gd name="connsiteX10" fmla="*/ 62702 w 1980454"/>
                <a:gd name="connsiteY10" fmla="*/ 519728 h 2207820"/>
                <a:gd name="connsiteX0" fmla="*/ 62702 w 1980454"/>
                <a:gd name="connsiteY0" fmla="*/ 519728 h 2229922"/>
                <a:gd name="connsiteX1" fmla="*/ 859787 w 1980454"/>
                <a:gd name="connsiteY1" fmla="*/ 2355 h 2229922"/>
                <a:gd name="connsiteX2" fmla="*/ 1393512 w 1980454"/>
                <a:gd name="connsiteY2" fmla="*/ 707833 h 2229922"/>
                <a:gd name="connsiteX3" fmla="*/ 1889901 w 1980454"/>
                <a:gd name="connsiteY3" fmla="*/ 998839 h 2229922"/>
                <a:gd name="connsiteX4" fmla="*/ 1972742 w 1980454"/>
                <a:gd name="connsiteY4" fmla="*/ 1198913 h 2229922"/>
                <a:gd name="connsiteX5" fmla="*/ 1721936 w 1980454"/>
                <a:gd name="connsiteY5" fmla="*/ 1214589 h 2229922"/>
                <a:gd name="connsiteX6" fmla="*/ 1277797 w 1980454"/>
                <a:gd name="connsiteY6" fmla="*/ 969006 h 2229922"/>
                <a:gd name="connsiteX7" fmla="*/ 1089692 w 1980454"/>
                <a:gd name="connsiteY7" fmla="*/ 676398 h 2229922"/>
                <a:gd name="connsiteX8" fmla="*/ 927712 w 1980454"/>
                <a:gd name="connsiteY8" fmla="*/ 1371342 h 2229922"/>
                <a:gd name="connsiteX9" fmla="*/ 682131 w 1980454"/>
                <a:gd name="connsiteY9" fmla="*/ 1679625 h 2229922"/>
                <a:gd name="connsiteX10" fmla="*/ 0 w 1980454"/>
                <a:gd name="connsiteY10" fmla="*/ 2190172 h 2229922"/>
                <a:gd name="connsiteX11" fmla="*/ 62702 w 1980454"/>
                <a:gd name="connsiteY11" fmla="*/ 519728 h 2229922"/>
                <a:gd name="connsiteX0" fmla="*/ 62702 w 1980454"/>
                <a:gd name="connsiteY0" fmla="*/ 519728 h 2256102"/>
                <a:gd name="connsiteX1" fmla="*/ 859787 w 1980454"/>
                <a:gd name="connsiteY1" fmla="*/ 2355 h 2256102"/>
                <a:gd name="connsiteX2" fmla="*/ 1393512 w 1980454"/>
                <a:gd name="connsiteY2" fmla="*/ 707833 h 2256102"/>
                <a:gd name="connsiteX3" fmla="*/ 1889901 w 1980454"/>
                <a:gd name="connsiteY3" fmla="*/ 998839 h 2256102"/>
                <a:gd name="connsiteX4" fmla="*/ 1972742 w 1980454"/>
                <a:gd name="connsiteY4" fmla="*/ 1198913 h 2256102"/>
                <a:gd name="connsiteX5" fmla="*/ 1721936 w 1980454"/>
                <a:gd name="connsiteY5" fmla="*/ 1214589 h 2256102"/>
                <a:gd name="connsiteX6" fmla="*/ 1277797 w 1980454"/>
                <a:gd name="connsiteY6" fmla="*/ 969006 h 2256102"/>
                <a:gd name="connsiteX7" fmla="*/ 1089692 w 1980454"/>
                <a:gd name="connsiteY7" fmla="*/ 676398 h 2256102"/>
                <a:gd name="connsiteX8" fmla="*/ 927712 w 1980454"/>
                <a:gd name="connsiteY8" fmla="*/ 1371342 h 2256102"/>
                <a:gd name="connsiteX9" fmla="*/ 1471128 w 1980454"/>
                <a:gd name="connsiteY9" fmla="*/ 1967007 h 2256102"/>
                <a:gd name="connsiteX10" fmla="*/ 0 w 1980454"/>
                <a:gd name="connsiteY10" fmla="*/ 2190172 h 2256102"/>
                <a:gd name="connsiteX11" fmla="*/ 62702 w 1980454"/>
                <a:gd name="connsiteY11" fmla="*/ 519728 h 2256102"/>
                <a:gd name="connsiteX0" fmla="*/ 62702 w 1980454"/>
                <a:gd name="connsiteY0" fmla="*/ 519728 h 2256102"/>
                <a:gd name="connsiteX1" fmla="*/ 859787 w 1980454"/>
                <a:gd name="connsiteY1" fmla="*/ 2355 h 2256102"/>
                <a:gd name="connsiteX2" fmla="*/ 1393512 w 1980454"/>
                <a:gd name="connsiteY2" fmla="*/ 707833 h 2256102"/>
                <a:gd name="connsiteX3" fmla="*/ 1889901 w 1980454"/>
                <a:gd name="connsiteY3" fmla="*/ 998839 h 2256102"/>
                <a:gd name="connsiteX4" fmla="*/ 1972742 w 1980454"/>
                <a:gd name="connsiteY4" fmla="*/ 1198913 h 2256102"/>
                <a:gd name="connsiteX5" fmla="*/ 1721936 w 1980454"/>
                <a:gd name="connsiteY5" fmla="*/ 1214589 h 2256102"/>
                <a:gd name="connsiteX6" fmla="*/ 1277797 w 1980454"/>
                <a:gd name="connsiteY6" fmla="*/ 969006 h 2256102"/>
                <a:gd name="connsiteX7" fmla="*/ 1089692 w 1980454"/>
                <a:gd name="connsiteY7" fmla="*/ 676398 h 2256102"/>
                <a:gd name="connsiteX8" fmla="*/ 927712 w 1980454"/>
                <a:gd name="connsiteY8" fmla="*/ 1371342 h 2256102"/>
                <a:gd name="connsiteX9" fmla="*/ 1471128 w 1980454"/>
                <a:gd name="connsiteY9" fmla="*/ 1967007 h 2256102"/>
                <a:gd name="connsiteX10" fmla="*/ 0 w 1980454"/>
                <a:gd name="connsiteY10" fmla="*/ 2190172 h 2256102"/>
                <a:gd name="connsiteX11" fmla="*/ 62702 w 1980454"/>
                <a:gd name="connsiteY11" fmla="*/ 519728 h 2256102"/>
                <a:gd name="connsiteX0" fmla="*/ 62702 w 1980454"/>
                <a:gd name="connsiteY0" fmla="*/ 519728 h 2256102"/>
                <a:gd name="connsiteX1" fmla="*/ 859787 w 1980454"/>
                <a:gd name="connsiteY1" fmla="*/ 2355 h 2256102"/>
                <a:gd name="connsiteX2" fmla="*/ 1393512 w 1980454"/>
                <a:gd name="connsiteY2" fmla="*/ 707833 h 2256102"/>
                <a:gd name="connsiteX3" fmla="*/ 1889901 w 1980454"/>
                <a:gd name="connsiteY3" fmla="*/ 998839 h 2256102"/>
                <a:gd name="connsiteX4" fmla="*/ 1972742 w 1980454"/>
                <a:gd name="connsiteY4" fmla="*/ 1198913 h 2256102"/>
                <a:gd name="connsiteX5" fmla="*/ 1721936 w 1980454"/>
                <a:gd name="connsiteY5" fmla="*/ 1214589 h 2256102"/>
                <a:gd name="connsiteX6" fmla="*/ 1277797 w 1980454"/>
                <a:gd name="connsiteY6" fmla="*/ 969006 h 2256102"/>
                <a:gd name="connsiteX7" fmla="*/ 1089692 w 1980454"/>
                <a:gd name="connsiteY7" fmla="*/ 676398 h 2256102"/>
                <a:gd name="connsiteX8" fmla="*/ 927712 w 1980454"/>
                <a:gd name="connsiteY8" fmla="*/ 1371342 h 2256102"/>
                <a:gd name="connsiteX9" fmla="*/ 1471128 w 1980454"/>
                <a:gd name="connsiteY9" fmla="*/ 1967007 h 2256102"/>
                <a:gd name="connsiteX10" fmla="*/ 0 w 1980454"/>
                <a:gd name="connsiteY10" fmla="*/ 2190172 h 2256102"/>
                <a:gd name="connsiteX11" fmla="*/ 62702 w 1980454"/>
                <a:gd name="connsiteY11" fmla="*/ 519728 h 2256102"/>
                <a:gd name="connsiteX0" fmla="*/ 62702 w 1980454"/>
                <a:gd name="connsiteY0" fmla="*/ 519728 h 2256102"/>
                <a:gd name="connsiteX1" fmla="*/ 859787 w 1980454"/>
                <a:gd name="connsiteY1" fmla="*/ 2355 h 2256102"/>
                <a:gd name="connsiteX2" fmla="*/ 1393512 w 1980454"/>
                <a:gd name="connsiteY2" fmla="*/ 707833 h 2256102"/>
                <a:gd name="connsiteX3" fmla="*/ 1889901 w 1980454"/>
                <a:gd name="connsiteY3" fmla="*/ 998839 h 2256102"/>
                <a:gd name="connsiteX4" fmla="*/ 1972742 w 1980454"/>
                <a:gd name="connsiteY4" fmla="*/ 1198913 h 2256102"/>
                <a:gd name="connsiteX5" fmla="*/ 1721936 w 1980454"/>
                <a:gd name="connsiteY5" fmla="*/ 1214589 h 2256102"/>
                <a:gd name="connsiteX6" fmla="*/ 1277797 w 1980454"/>
                <a:gd name="connsiteY6" fmla="*/ 969006 h 2256102"/>
                <a:gd name="connsiteX7" fmla="*/ 1089692 w 1980454"/>
                <a:gd name="connsiteY7" fmla="*/ 676398 h 2256102"/>
                <a:gd name="connsiteX8" fmla="*/ 927712 w 1980454"/>
                <a:gd name="connsiteY8" fmla="*/ 1371342 h 2256102"/>
                <a:gd name="connsiteX9" fmla="*/ 1471128 w 1980454"/>
                <a:gd name="connsiteY9" fmla="*/ 1967007 h 2256102"/>
                <a:gd name="connsiteX10" fmla="*/ 0 w 1980454"/>
                <a:gd name="connsiteY10" fmla="*/ 2190172 h 2256102"/>
                <a:gd name="connsiteX11" fmla="*/ 62702 w 1980454"/>
                <a:gd name="connsiteY11" fmla="*/ 519728 h 2256102"/>
                <a:gd name="connsiteX0" fmla="*/ 62702 w 1980454"/>
                <a:gd name="connsiteY0" fmla="*/ 519728 h 2256102"/>
                <a:gd name="connsiteX1" fmla="*/ 859787 w 1980454"/>
                <a:gd name="connsiteY1" fmla="*/ 2355 h 2256102"/>
                <a:gd name="connsiteX2" fmla="*/ 1393512 w 1980454"/>
                <a:gd name="connsiteY2" fmla="*/ 707833 h 2256102"/>
                <a:gd name="connsiteX3" fmla="*/ 1889901 w 1980454"/>
                <a:gd name="connsiteY3" fmla="*/ 998839 h 2256102"/>
                <a:gd name="connsiteX4" fmla="*/ 1972742 w 1980454"/>
                <a:gd name="connsiteY4" fmla="*/ 1198913 h 2256102"/>
                <a:gd name="connsiteX5" fmla="*/ 1721936 w 1980454"/>
                <a:gd name="connsiteY5" fmla="*/ 1214589 h 2256102"/>
                <a:gd name="connsiteX6" fmla="*/ 1277797 w 1980454"/>
                <a:gd name="connsiteY6" fmla="*/ 969006 h 2256102"/>
                <a:gd name="connsiteX7" fmla="*/ 1089692 w 1980454"/>
                <a:gd name="connsiteY7" fmla="*/ 676398 h 2256102"/>
                <a:gd name="connsiteX8" fmla="*/ 927712 w 1980454"/>
                <a:gd name="connsiteY8" fmla="*/ 1371342 h 2256102"/>
                <a:gd name="connsiteX9" fmla="*/ 1471128 w 1980454"/>
                <a:gd name="connsiteY9" fmla="*/ 1967007 h 2256102"/>
                <a:gd name="connsiteX10" fmla="*/ 0 w 1980454"/>
                <a:gd name="connsiteY10" fmla="*/ 2190172 h 2256102"/>
                <a:gd name="connsiteX11" fmla="*/ 62702 w 1980454"/>
                <a:gd name="connsiteY11" fmla="*/ 519728 h 2256102"/>
                <a:gd name="connsiteX0" fmla="*/ 62702 w 1980454"/>
                <a:gd name="connsiteY0" fmla="*/ 519728 h 2256102"/>
                <a:gd name="connsiteX1" fmla="*/ 859787 w 1980454"/>
                <a:gd name="connsiteY1" fmla="*/ 2355 h 2256102"/>
                <a:gd name="connsiteX2" fmla="*/ 1393512 w 1980454"/>
                <a:gd name="connsiteY2" fmla="*/ 707833 h 2256102"/>
                <a:gd name="connsiteX3" fmla="*/ 1889901 w 1980454"/>
                <a:gd name="connsiteY3" fmla="*/ 998839 h 2256102"/>
                <a:gd name="connsiteX4" fmla="*/ 1972742 w 1980454"/>
                <a:gd name="connsiteY4" fmla="*/ 1198913 h 2256102"/>
                <a:gd name="connsiteX5" fmla="*/ 1721936 w 1980454"/>
                <a:gd name="connsiteY5" fmla="*/ 1214589 h 2256102"/>
                <a:gd name="connsiteX6" fmla="*/ 1277797 w 1980454"/>
                <a:gd name="connsiteY6" fmla="*/ 969006 h 2256102"/>
                <a:gd name="connsiteX7" fmla="*/ 1089692 w 1980454"/>
                <a:gd name="connsiteY7" fmla="*/ 676398 h 2256102"/>
                <a:gd name="connsiteX8" fmla="*/ 938162 w 1980454"/>
                <a:gd name="connsiteY8" fmla="*/ 1371342 h 2256102"/>
                <a:gd name="connsiteX9" fmla="*/ 1471128 w 1980454"/>
                <a:gd name="connsiteY9" fmla="*/ 1967007 h 2256102"/>
                <a:gd name="connsiteX10" fmla="*/ 0 w 1980454"/>
                <a:gd name="connsiteY10" fmla="*/ 2190172 h 2256102"/>
                <a:gd name="connsiteX11" fmla="*/ 62702 w 1980454"/>
                <a:gd name="connsiteY11" fmla="*/ 519728 h 2256102"/>
                <a:gd name="connsiteX0" fmla="*/ 62702 w 1980454"/>
                <a:gd name="connsiteY0" fmla="*/ 519728 h 2256102"/>
                <a:gd name="connsiteX1" fmla="*/ 859787 w 1980454"/>
                <a:gd name="connsiteY1" fmla="*/ 2355 h 2256102"/>
                <a:gd name="connsiteX2" fmla="*/ 1393512 w 1980454"/>
                <a:gd name="connsiteY2" fmla="*/ 707833 h 2256102"/>
                <a:gd name="connsiteX3" fmla="*/ 1889901 w 1980454"/>
                <a:gd name="connsiteY3" fmla="*/ 998839 h 2256102"/>
                <a:gd name="connsiteX4" fmla="*/ 1972742 w 1980454"/>
                <a:gd name="connsiteY4" fmla="*/ 1198913 h 2256102"/>
                <a:gd name="connsiteX5" fmla="*/ 1721936 w 1980454"/>
                <a:gd name="connsiteY5" fmla="*/ 1214589 h 2256102"/>
                <a:gd name="connsiteX6" fmla="*/ 1277797 w 1980454"/>
                <a:gd name="connsiteY6" fmla="*/ 969006 h 2256102"/>
                <a:gd name="connsiteX7" fmla="*/ 1089692 w 1980454"/>
                <a:gd name="connsiteY7" fmla="*/ 676398 h 2256102"/>
                <a:gd name="connsiteX8" fmla="*/ 938162 w 1980454"/>
                <a:gd name="connsiteY8" fmla="*/ 1371342 h 2256102"/>
                <a:gd name="connsiteX9" fmla="*/ 1471128 w 1980454"/>
                <a:gd name="connsiteY9" fmla="*/ 1967007 h 2256102"/>
                <a:gd name="connsiteX10" fmla="*/ 0 w 1980454"/>
                <a:gd name="connsiteY10" fmla="*/ 2190172 h 2256102"/>
                <a:gd name="connsiteX11" fmla="*/ 62702 w 1980454"/>
                <a:gd name="connsiteY11" fmla="*/ 519728 h 2256102"/>
                <a:gd name="connsiteX0" fmla="*/ 62702 w 1980454"/>
                <a:gd name="connsiteY0" fmla="*/ 519728 h 2256102"/>
                <a:gd name="connsiteX1" fmla="*/ 859787 w 1980454"/>
                <a:gd name="connsiteY1" fmla="*/ 2355 h 2256102"/>
                <a:gd name="connsiteX2" fmla="*/ 1393512 w 1980454"/>
                <a:gd name="connsiteY2" fmla="*/ 707833 h 2256102"/>
                <a:gd name="connsiteX3" fmla="*/ 1889901 w 1980454"/>
                <a:gd name="connsiteY3" fmla="*/ 998839 h 2256102"/>
                <a:gd name="connsiteX4" fmla="*/ 1972742 w 1980454"/>
                <a:gd name="connsiteY4" fmla="*/ 1198913 h 2256102"/>
                <a:gd name="connsiteX5" fmla="*/ 1721936 w 1980454"/>
                <a:gd name="connsiteY5" fmla="*/ 1214589 h 2256102"/>
                <a:gd name="connsiteX6" fmla="*/ 1277797 w 1980454"/>
                <a:gd name="connsiteY6" fmla="*/ 969006 h 2256102"/>
                <a:gd name="connsiteX7" fmla="*/ 1089692 w 1980454"/>
                <a:gd name="connsiteY7" fmla="*/ 676398 h 2256102"/>
                <a:gd name="connsiteX8" fmla="*/ 932937 w 1980454"/>
                <a:gd name="connsiteY8" fmla="*/ 1366117 h 2256102"/>
                <a:gd name="connsiteX9" fmla="*/ 1471128 w 1980454"/>
                <a:gd name="connsiteY9" fmla="*/ 1967007 h 2256102"/>
                <a:gd name="connsiteX10" fmla="*/ 0 w 1980454"/>
                <a:gd name="connsiteY10" fmla="*/ 2190172 h 2256102"/>
                <a:gd name="connsiteX11" fmla="*/ 62702 w 1980454"/>
                <a:gd name="connsiteY11" fmla="*/ 519728 h 2256102"/>
                <a:gd name="connsiteX0" fmla="*/ 62702 w 1980454"/>
                <a:gd name="connsiteY0" fmla="*/ 519728 h 2256102"/>
                <a:gd name="connsiteX1" fmla="*/ 859787 w 1980454"/>
                <a:gd name="connsiteY1" fmla="*/ 2355 h 2256102"/>
                <a:gd name="connsiteX2" fmla="*/ 1393512 w 1980454"/>
                <a:gd name="connsiteY2" fmla="*/ 707833 h 2256102"/>
                <a:gd name="connsiteX3" fmla="*/ 1889901 w 1980454"/>
                <a:gd name="connsiteY3" fmla="*/ 998839 h 2256102"/>
                <a:gd name="connsiteX4" fmla="*/ 1972742 w 1980454"/>
                <a:gd name="connsiteY4" fmla="*/ 1198913 h 2256102"/>
                <a:gd name="connsiteX5" fmla="*/ 1721936 w 1980454"/>
                <a:gd name="connsiteY5" fmla="*/ 1214589 h 2256102"/>
                <a:gd name="connsiteX6" fmla="*/ 1277797 w 1980454"/>
                <a:gd name="connsiteY6" fmla="*/ 969006 h 2256102"/>
                <a:gd name="connsiteX7" fmla="*/ 1089692 w 1980454"/>
                <a:gd name="connsiteY7" fmla="*/ 676398 h 2256102"/>
                <a:gd name="connsiteX8" fmla="*/ 932937 w 1980454"/>
                <a:gd name="connsiteY8" fmla="*/ 1366117 h 2256102"/>
                <a:gd name="connsiteX9" fmla="*/ 1471128 w 1980454"/>
                <a:gd name="connsiteY9" fmla="*/ 1967007 h 2256102"/>
                <a:gd name="connsiteX10" fmla="*/ 0 w 1980454"/>
                <a:gd name="connsiteY10" fmla="*/ 2190172 h 2256102"/>
                <a:gd name="connsiteX11" fmla="*/ 62702 w 1980454"/>
                <a:gd name="connsiteY11" fmla="*/ 519728 h 2256102"/>
                <a:gd name="connsiteX0" fmla="*/ 62702 w 1980454"/>
                <a:gd name="connsiteY0" fmla="*/ 519728 h 2296246"/>
                <a:gd name="connsiteX1" fmla="*/ 859787 w 1980454"/>
                <a:gd name="connsiteY1" fmla="*/ 2355 h 2296246"/>
                <a:gd name="connsiteX2" fmla="*/ 1393512 w 1980454"/>
                <a:gd name="connsiteY2" fmla="*/ 707833 h 2296246"/>
                <a:gd name="connsiteX3" fmla="*/ 1889901 w 1980454"/>
                <a:gd name="connsiteY3" fmla="*/ 998839 h 2296246"/>
                <a:gd name="connsiteX4" fmla="*/ 1972742 w 1980454"/>
                <a:gd name="connsiteY4" fmla="*/ 1198913 h 2296246"/>
                <a:gd name="connsiteX5" fmla="*/ 1721936 w 1980454"/>
                <a:gd name="connsiteY5" fmla="*/ 1214589 h 2296246"/>
                <a:gd name="connsiteX6" fmla="*/ 1277797 w 1980454"/>
                <a:gd name="connsiteY6" fmla="*/ 969006 h 2296246"/>
                <a:gd name="connsiteX7" fmla="*/ 1089692 w 1980454"/>
                <a:gd name="connsiteY7" fmla="*/ 676398 h 2296246"/>
                <a:gd name="connsiteX8" fmla="*/ 932937 w 1980454"/>
                <a:gd name="connsiteY8" fmla="*/ 1366117 h 2296246"/>
                <a:gd name="connsiteX9" fmla="*/ 1471128 w 1980454"/>
                <a:gd name="connsiteY9" fmla="*/ 1967007 h 2296246"/>
                <a:gd name="connsiteX10" fmla="*/ 1126268 w 1980454"/>
                <a:gd name="connsiteY10" fmla="*/ 2108087 h 2296246"/>
                <a:gd name="connsiteX11" fmla="*/ 0 w 1980454"/>
                <a:gd name="connsiteY11" fmla="*/ 2190172 h 2296246"/>
                <a:gd name="connsiteX12" fmla="*/ 62702 w 1980454"/>
                <a:gd name="connsiteY12" fmla="*/ 519728 h 2296246"/>
                <a:gd name="connsiteX0" fmla="*/ 62702 w 1980454"/>
                <a:gd name="connsiteY0" fmla="*/ 519728 h 3018916"/>
                <a:gd name="connsiteX1" fmla="*/ 859787 w 1980454"/>
                <a:gd name="connsiteY1" fmla="*/ 2355 h 3018916"/>
                <a:gd name="connsiteX2" fmla="*/ 1393512 w 1980454"/>
                <a:gd name="connsiteY2" fmla="*/ 707833 h 3018916"/>
                <a:gd name="connsiteX3" fmla="*/ 1889901 w 1980454"/>
                <a:gd name="connsiteY3" fmla="*/ 998839 h 3018916"/>
                <a:gd name="connsiteX4" fmla="*/ 1972742 w 1980454"/>
                <a:gd name="connsiteY4" fmla="*/ 1198913 h 3018916"/>
                <a:gd name="connsiteX5" fmla="*/ 1721936 w 1980454"/>
                <a:gd name="connsiteY5" fmla="*/ 1214589 h 3018916"/>
                <a:gd name="connsiteX6" fmla="*/ 1277797 w 1980454"/>
                <a:gd name="connsiteY6" fmla="*/ 969006 h 3018916"/>
                <a:gd name="connsiteX7" fmla="*/ 1089692 w 1980454"/>
                <a:gd name="connsiteY7" fmla="*/ 676398 h 3018916"/>
                <a:gd name="connsiteX8" fmla="*/ 932937 w 1980454"/>
                <a:gd name="connsiteY8" fmla="*/ 1366117 h 3018916"/>
                <a:gd name="connsiteX9" fmla="*/ 1471128 w 1980454"/>
                <a:gd name="connsiteY9" fmla="*/ 1967007 h 3018916"/>
                <a:gd name="connsiteX10" fmla="*/ 1497253 w 1980454"/>
                <a:gd name="connsiteY10" fmla="*/ 3017262 h 3018916"/>
                <a:gd name="connsiteX11" fmla="*/ 0 w 1980454"/>
                <a:gd name="connsiteY11" fmla="*/ 2190172 h 3018916"/>
                <a:gd name="connsiteX12" fmla="*/ 62702 w 1980454"/>
                <a:gd name="connsiteY12" fmla="*/ 519728 h 3018916"/>
                <a:gd name="connsiteX0" fmla="*/ 62702 w 1980454"/>
                <a:gd name="connsiteY0" fmla="*/ 519728 h 3078257"/>
                <a:gd name="connsiteX1" fmla="*/ 859787 w 1980454"/>
                <a:gd name="connsiteY1" fmla="*/ 2355 h 3078257"/>
                <a:gd name="connsiteX2" fmla="*/ 1393512 w 1980454"/>
                <a:gd name="connsiteY2" fmla="*/ 707833 h 3078257"/>
                <a:gd name="connsiteX3" fmla="*/ 1889901 w 1980454"/>
                <a:gd name="connsiteY3" fmla="*/ 998839 h 3078257"/>
                <a:gd name="connsiteX4" fmla="*/ 1972742 w 1980454"/>
                <a:gd name="connsiteY4" fmla="*/ 1198913 h 3078257"/>
                <a:gd name="connsiteX5" fmla="*/ 1721936 w 1980454"/>
                <a:gd name="connsiteY5" fmla="*/ 1214589 h 3078257"/>
                <a:gd name="connsiteX6" fmla="*/ 1277797 w 1980454"/>
                <a:gd name="connsiteY6" fmla="*/ 969006 h 3078257"/>
                <a:gd name="connsiteX7" fmla="*/ 1089692 w 1980454"/>
                <a:gd name="connsiteY7" fmla="*/ 676398 h 3078257"/>
                <a:gd name="connsiteX8" fmla="*/ 932937 w 1980454"/>
                <a:gd name="connsiteY8" fmla="*/ 1366117 h 3078257"/>
                <a:gd name="connsiteX9" fmla="*/ 1471128 w 1980454"/>
                <a:gd name="connsiteY9" fmla="*/ 1967007 h 3078257"/>
                <a:gd name="connsiteX10" fmla="*/ 1497253 w 1980454"/>
                <a:gd name="connsiteY10" fmla="*/ 3017262 h 3078257"/>
                <a:gd name="connsiteX11" fmla="*/ 1021765 w 1980454"/>
                <a:gd name="connsiteY11" fmla="*/ 2870957 h 3078257"/>
                <a:gd name="connsiteX12" fmla="*/ 0 w 1980454"/>
                <a:gd name="connsiteY12" fmla="*/ 2190172 h 3078257"/>
                <a:gd name="connsiteX13" fmla="*/ 62702 w 1980454"/>
                <a:gd name="connsiteY13" fmla="*/ 519728 h 3078257"/>
                <a:gd name="connsiteX0" fmla="*/ 62702 w 1980454"/>
                <a:gd name="connsiteY0" fmla="*/ 519728 h 3033758"/>
                <a:gd name="connsiteX1" fmla="*/ 859787 w 1980454"/>
                <a:gd name="connsiteY1" fmla="*/ 2355 h 3033758"/>
                <a:gd name="connsiteX2" fmla="*/ 1393512 w 1980454"/>
                <a:gd name="connsiteY2" fmla="*/ 707833 h 3033758"/>
                <a:gd name="connsiteX3" fmla="*/ 1889901 w 1980454"/>
                <a:gd name="connsiteY3" fmla="*/ 998839 h 3033758"/>
                <a:gd name="connsiteX4" fmla="*/ 1972742 w 1980454"/>
                <a:gd name="connsiteY4" fmla="*/ 1198913 h 3033758"/>
                <a:gd name="connsiteX5" fmla="*/ 1721936 w 1980454"/>
                <a:gd name="connsiteY5" fmla="*/ 1214589 h 3033758"/>
                <a:gd name="connsiteX6" fmla="*/ 1277797 w 1980454"/>
                <a:gd name="connsiteY6" fmla="*/ 969006 h 3033758"/>
                <a:gd name="connsiteX7" fmla="*/ 1089692 w 1980454"/>
                <a:gd name="connsiteY7" fmla="*/ 676398 h 3033758"/>
                <a:gd name="connsiteX8" fmla="*/ 932937 w 1980454"/>
                <a:gd name="connsiteY8" fmla="*/ 1366117 h 3033758"/>
                <a:gd name="connsiteX9" fmla="*/ 1471128 w 1980454"/>
                <a:gd name="connsiteY9" fmla="*/ 1967007 h 3033758"/>
                <a:gd name="connsiteX10" fmla="*/ 1497253 w 1980454"/>
                <a:gd name="connsiteY10" fmla="*/ 3017262 h 3033758"/>
                <a:gd name="connsiteX11" fmla="*/ 1147169 w 1980454"/>
                <a:gd name="connsiteY11" fmla="*/ 2102861 h 3033758"/>
                <a:gd name="connsiteX12" fmla="*/ 0 w 1980454"/>
                <a:gd name="connsiteY12" fmla="*/ 2190172 h 3033758"/>
                <a:gd name="connsiteX13" fmla="*/ 62702 w 1980454"/>
                <a:gd name="connsiteY13" fmla="*/ 519728 h 3033758"/>
                <a:gd name="connsiteX0" fmla="*/ 62702 w 1980454"/>
                <a:gd name="connsiteY0" fmla="*/ 519728 h 3037269"/>
                <a:gd name="connsiteX1" fmla="*/ 859787 w 1980454"/>
                <a:gd name="connsiteY1" fmla="*/ 2355 h 3037269"/>
                <a:gd name="connsiteX2" fmla="*/ 1393512 w 1980454"/>
                <a:gd name="connsiteY2" fmla="*/ 707833 h 3037269"/>
                <a:gd name="connsiteX3" fmla="*/ 1889901 w 1980454"/>
                <a:gd name="connsiteY3" fmla="*/ 998839 h 3037269"/>
                <a:gd name="connsiteX4" fmla="*/ 1972742 w 1980454"/>
                <a:gd name="connsiteY4" fmla="*/ 1198913 h 3037269"/>
                <a:gd name="connsiteX5" fmla="*/ 1721936 w 1980454"/>
                <a:gd name="connsiteY5" fmla="*/ 1214589 h 3037269"/>
                <a:gd name="connsiteX6" fmla="*/ 1277797 w 1980454"/>
                <a:gd name="connsiteY6" fmla="*/ 969006 h 3037269"/>
                <a:gd name="connsiteX7" fmla="*/ 1089692 w 1980454"/>
                <a:gd name="connsiteY7" fmla="*/ 676398 h 3037269"/>
                <a:gd name="connsiteX8" fmla="*/ 932937 w 1980454"/>
                <a:gd name="connsiteY8" fmla="*/ 1366117 h 3037269"/>
                <a:gd name="connsiteX9" fmla="*/ 1471128 w 1980454"/>
                <a:gd name="connsiteY9" fmla="*/ 1967007 h 3037269"/>
                <a:gd name="connsiteX10" fmla="*/ 1497253 w 1980454"/>
                <a:gd name="connsiteY10" fmla="*/ 3017262 h 3037269"/>
                <a:gd name="connsiteX11" fmla="*/ 1147169 w 1980454"/>
                <a:gd name="connsiteY11" fmla="*/ 2102861 h 3037269"/>
                <a:gd name="connsiteX12" fmla="*/ 0 w 1980454"/>
                <a:gd name="connsiteY12" fmla="*/ 2190172 h 3037269"/>
                <a:gd name="connsiteX13" fmla="*/ 62702 w 1980454"/>
                <a:gd name="connsiteY13" fmla="*/ 519728 h 3037269"/>
                <a:gd name="connsiteX0" fmla="*/ 62702 w 1980454"/>
                <a:gd name="connsiteY0" fmla="*/ 519728 h 3037269"/>
                <a:gd name="connsiteX1" fmla="*/ 859787 w 1980454"/>
                <a:gd name="connsiteY1" fmla="*/ 2355 h 3037269"/>
                <a:gd name="connsiteX2" fmla="*/ 1393512 w 1980454"/>
                <a:gd name="connsiteY2" fmla="*/ 707833 h 3037269"/>
                <a:gd name="connsiteX3" fmla="*/ 1889901 w 1980454"/>
                <a:gd name="connsiteY3" fmla="*/ 998839 h 3037269"/>
                <a:gd name="connsiteX4" fmla="*/ 1972742 w 1980454"/>
                <a:gd name="connsiteY4" fmla="*/ 1198913 h 3037269"/>
                <a:gd name="connsiteX5" fmla="*/ 1721936 w 1980454"/>
                <a:gd name="connsiteY5" fmla="*/ 1214589 h 3037269"/>
                <a:gd name="connsiteX6" fmla="*/ 1277797 w 1980454"/>
                <a:gd name="connsiteY6" fmla="*/ 969006 h 3037269"/>
                <a:gd name="connsiteX7" fmla="*/ 1089692 w 1980454"/>
                <a:gd name="connsiteY7" fmla="*/ 676398 h 3037269"/>
                <a:gd name="connsiteX8" fmla="*/ 932937 w 1980454"/>
                <a:gd name="connsiteY8" fmla="*/ 1366117 h 3037269"/>
                <a:gd name="connsiteX9" fmla="*/ 1481579 w 1980454"/>
                <a:gd name="connsiteY9" fmla="*/ 1961782 h 3037269"/>
                <a:gd name="connsiteX10" fmla="*/ 1497253 w 1980454"/>
                <a:gd name="connsiteY10" fmla="*/ 3017262 h 3037269"/>
                <a:gd name="connsiteX11" fmla="*/ 1147169 w 1980454"/>
                <a:gd name="connsiteY11" fmla="*/ 2102861 h 3037269"/>
                <a:gd name="connsiteX12" fmla="*/ 0 w 1980454"/>
                <a:gd name="connsiteY12" fmla="*/ 2190172 h 3037269"/>
                <a:gd name="connsiteX13" fmla="*/ 62702 w 1980454"/>
                <a:gd name="connsiteY13" fmla="*/ 519728 h 3037269"/>
                <a:gd name="connsiteX0" fmla="*/ 62702 w 1980454"/>
                <a:gd name="connsiteY0" fmla="*/ 519728 h 3037269"/>
                <a:gd name="connsiteX1" fmla="*/ 859787 w 1980454"/>
                <a:gd name="connsiteY1" fmla="*/ 2355 h 3037269"/>
                <a:gd name="connsiteX2" fmla="*/ 1393512 w 1980454"/>
                <a:gd name="connsiteY2" fmla="*/ 707833 h 3037269"/>
                <a:gd name="connsiteX3" fmla="*/ 1889901 w 1980454"/>
                <a:gd name="connsiteY3" fmla="*/ 998839 h 3037269"/>
                <a:gd name="connsiteX4" fmla="*/ 1972742 w 1980454"/>
                <a:gd name="connsiteY4" fmla="*/ 1198913 h 3037269"/>
                <a:gd name="connsiteX5" fmla="*/ 1721936 w 1980454"/>
                <a:gd name="connsiteY5" fmla="*/ 1214589 h 3037269"/>
                <a:gd name="connsiteX6" fmla="*/ 1277797 w 1980454"/>
                <a:gd name="connsiteY6" fmla="*/ 969006 h 3037269"/>
                <a:gd name="connsiteX7" fmla="*/ 1089692 w 1980454"/>
                <a:gd name="connsiteY7" fmla="*/ 676398 h 3037269"/>
                <a:gd name="connsiteX8" fmla="*/ 932937 w 1980454"/>
                <a:gd name="connsiteY8" fmla="*/ 1366117 h 3037269"/>
                <a:gd name="connsiteX9" fmla="*/ 1481579 w 1980454"/>
                <a:gd name="connsiteY9" fmla="*/ 1961782 h 3037269"/>
                <a:gd name="connsiteX10" fmla="*/ 1497253 w 1980454"/>
                <a:gd name="connsiteY10" fmla="*/ 3017262 h 3037269"/>
                <a:gd name="connsiteX11" fmla="*/ 1147169 w 1980454"/>
                <a:gd name="connsiteY11" fmla="*/ 2102861 h 3037269"/>
                <a:gd name="connsiteX12" fmla="*/ 0 w 1980454"/>
                <a:gd name="connsiteY12" fmla="*/ 2190172 h 3037269"/>
                <a:gd name="connsiteX13" fmla="*/ 62702 w 1980454"/>
                <a:gd name="connsiteY13" fmla="*/ 519728 h 3037269"/>
                <a:gd name="connsiteX0" fmla="*/ 62702 w 1980454"/>
                <a:gd name="connsiteY0" fmla="*/ 519728 h 3037269"/>
                <a:gd name="connsiteX1" fmla="*/ 859787 w 1980454"/>
                <a:gd name="connsiteY1" fmla="*/ 2355 h 3037269"/>
                <a:gd name="connsiteX2" fmla="*/ 1393512 w 1980454"/>
                <a:gd name="connsiteY2" fmla="*/ 707833 h 3037269"/>
                <a:gd name="connsiteX3" fmla="*/ 1889901 w 1980454"/>
                <a:gd name="connsiteY3" fmla="*/ 998839 h 3037269"/>
                <a:gd name="connsiteX4" fmla="*/ 1972742 w 1980454"/>
                <a:gd name="connsiteY4" fmla="*/ 1198913 h 3037269"/>
                <a:gd name="connsiteX5" fmla="*/ 1721936 w 1980454"/>
                <a:gd name="connsiteY5" fmla="*/ 1214589 h 3037269"/>
                <a:gd name="connsiteX6" fmla="*/ 1277797 w 1980454"/>
                <a:gd name="connsiteY6" fmla="*/ 969006 h 3037269"/>
                <a:gd name="connsiteX7" fmla="*/ 1089692 w 1980454"/>
                <a:gd name="connsiteY7" fmla="*/ 676398 h 3037269"/>
                <a:gd name="connsiteX8" fmla="*/ 932937 w 1980454"/>
                <a:gd name="connsiteY8" fmla="*/ 1366117 h 3037269"/>
                <a:gd name="connsiteX9" fmla="*/ 1481579 w 1980454"/>
                <a:gd name="connsiteY9" fmla="*/ 1961782 h 3037269"/>
                <a:gd name="connsiteX10" fmla="*/ 1497253 w 1980454"/>
                <a:gd name="connsiteY10" fmla="*/ 3017262 h 3037269"/>
                <a:gd name="connsiteX11" fmla="*/ 1147169 w 1980454"/>
                <a:gd name="connsiteY11" fmla="*/ 2102861 h 3037269"/>
                <a:gd name="connsiteX12" fmla="*/ 462675 w 1980454"/>
                <a:gd name="connsiteY12" fmla="*/ 2264841 h 3037269"/>
                <a:gd name="connsiteX13" fmla="*/ 0 w 1980454"/>
                <a:gd name="connsiteY13" fmla="*/ 2190172 h 3037269"/>
                <a:gd name="connsiteX14" fmla="*/ 62702 w 1980454"/>
                <a:gd name="connsiteY14" fmla="*/ 519728 h 3037269"/>
                <a:gd name="connsiteX0" fmla="*/ 62702 w 1980454"/>
                <a:gd name="connsiteY0" fmla="*/ 519728 h 3037269"/>
                <a:gd name="connsiteX1" fmla="*/ 859787 w 1980454"/>
                <a:gd name="connsiteY1" fmla="*/ 2355 h 3037269"/>
                <a:gd name="connsiteX2" fmla="*/ 1393512 w 1980454"/>
                <a:gd name="connsiteY2" fmla="*/ 707833 h 3037269"/>
                <a:gd name="connsiteX3" fmla="*/ 1889901 w 1980454"/>
                <a:gd name="connsiteY3" fmla="*/ 998839 h 3037269"/>
                <a:gd name="connsiteX4" fmla="*/ 1972742 w 1980454"/>
                <a:gd name="connsiteY4" fmla="*/ 1198913 h 3037269"/>
                <a:gd name="connsiteX5" fmla="*/ 1721936 w 1980454"/>
                <a:gd name="connsiteY5" fmla="*/ 1214589 h 3037269"/>
                <a:gd name="connsiteX6" fmla="*/ 1277797 w 1980454"/>
                <a:gd name="connsiteY6" fmla="*/ 969006 h 3037269"/>
                <a:gd name="connsiteX7" fmla="*/ 1089692 w 1980454"/>
                <a:gd name="connsiteY7" fmla="*/ 676398 h 3037269"/>
                <a:gd name="connsiteX8" fmla="*/ 932937 w 1980454"/>
                <a:gd name="connsiteY8" fmla="*/ 1366117 h 3037269"/>
                <a:gd name="connsiteX9" fmla="*/ 1481579 w 1980454"/>
                <a:gd name="connsiteY9" fmla="*/ 1961782 h 3037269"/>
                <a:gd name="connsiteX10" fmla="*/ 1497253 w 1980454"/>
                <a:gd name="connsiteY10" fmla="*/ 3017262 h 3037269"/>
                <a:gd name="connsiteX11" fmla="*/ 1147169 w 1980454"/>
                <a:gd name="connsiteY11" fmla="*/ 2102861 h 3037269"/>
                <a:gd name="connsiteX12" fmla="*/ 629880 w 1980454"/>
                <a:gd name="connsiteY12" fmla="*/ 1559447 h 3037269"/>
                <a:gd name="connsiteX13" fmla="*/ 0 w 1980454"/>
                <a:gd name="connsiteY13" fmla="*/ 2190172 h 3037269"/>
                <a:gd name="connsiteX14" fmla="*/ 62702 w 1980454"/>
                <a:gd name="connsiteY14" fmla="*/ 519728 h 3037269"/>
                <a:gd name="connsiteX0" fmla="*/ 62702 w 1980454"/>
                <a:gd name="connsiteY0" fmla="*/ 519728 h 3037269"/>
                <a:gd name="connsiteX1" fmla="*/ 859787 w 1980454"/>
                <a:gd name="connsiteY1" fmla="*/ 2355 h 3037269"/>
                <a:gd name="connsiteX2" fmla="*/ 1393512 w 1980454"/>
                <a:gd name="connsiteY2" fmla="*/ 707833 h 3037269"/>
                <a:gd name="connsiteX3" fmla="*/ 1889901 w 1980454"/>
                <a:gd name="connsiteY3" fmla="*/ 998839 h 3037269"/>
                <a:gd name="connsiteX4" fmla="*/ 1972742 w 1980454"/>
                <a:gd name="connsiteY4" fmla="*/ 1198913 h 3037269"/>
                <a:gd name="connsiteX5" fmla="*/ 1721936 w 1980454"/>
                <a:gd name="connsiteY5" fmla="*/ 1214589 h 3037269"/>
                <a:gd name="connsiteX6" fmla="*/ 1277797 w 1980454"/>
                <a:gd name="connsiteY6" fmla="*/ 969006 h 3037269"/>
                <a:gd name="connsiteX7" fmla="*/ 1089692 w 1980454"/>
                <a:gd name="connsiteY7" fmla="*/ 676398 h 3037269"/>
                <a:gd name="connsiteX8" fmla="*/ 932937 w 1980454"/>
                <a:gd name="connsiteY8" fmla="*/ 1366117 h 3037269"/>
                <a:gd name="connsiteX9" fmla="*/ 1481579 w 1980454"/>
                <a:gd name="connsiteY9" fmla="*/ 1961782 h 3037269"/>
                <a:gd name="connsiteX10" fmla="*/ 1497253 w 1980454"/>
                <a:gd name="connsiteY10" fmla="*/ 3017262 h 3037269"/>
                <a:gd name="connsiteX11" fmla="*/ 1147169 w 1980454"/>
                <a:gd name="connsiteY11" fmla="*/ 2102861 h 3037269"/>
                <a:gd name="connsiteX12" fmla="*/ 629880 w 1980454"/>
                <a:gd name="connsiteY12" fmla="*/ 1559447 h 3037269"/>
                <a:gd name="connsiteX13" fmla="*/ 0 w 1980454"/>
                <a:gd name="connsiteY13" fmla="*/ 2190172 h 3037269"/>
                <a:gd name="connsiteX14" fmla="*/ 62702 w 1980454"/>
                <a:gd name="connsiteY14" fmla="*/ 519728 h 3037269"/>
                <a:gd name="connsiteX0" fmla="*/ 62702 w 1980454"/>
                <a:gd name="connsiteY0" fmla="*/ 519728 h 3037269"/>
                <a:gd name="connsiteX1" fmla="*/ 859787 w 1980454"/>
                <a:gd name="connsiteY1" fmla="*/ 2355 h 3037269"/>
                <a:gd name="connsiteX2" fmla="*/ 1393512 w 1980454"/>
                <a:gd name="connsiteY2" fmla="*/ 707833 h 3037269"/>
                <a:gd name="connsiteX3" fmla="*/ 1889901 w 1980454"/>
                <a:gd name="connsiteY3" fmla="*/ 998839 h 3037269"/>
                <a:gd name="connsiteX4" fmla="*/ 1972742 w 1980454"/>
                <a:gd name="connsiteY4" fmla="*/ 1198913 h 3037269"/>
                <a:gd name="connsiteX5" fmla="*/ 1721936 w 1980454"/>
                <a:gd name="connsiteY5" fmla="*/ 1214589 h 3037269"/>
                <a:gd name="connsiteX6" fmla="*/ 1277797 w 1980454"/>
                <a:gd name="connsiteY6" fmla="*/ 969006 h 3037269"/>
                <a:gd name="connsiteX7" fmla="*/ 1089692 w 1980454"/>
                <a:gd name="connsiteY7" fmla="*/ 676398 h 3037269"/>
                <a:gd name="connsiteX8" fmla="*/ 932937 w 1980454"/>
                <a:gd name="connsiteY8" fmla="*/ 1366117 h 3037269"/>
                <a:gd name="connsiteX9" fmla="*/ 1481579 w 1980454"/>
                <a:gd name="connsiteY9" fmla="*/ 1961782 h 3037269"/>
                <a:gd name="connsiteX10" fmla="*/ 1497253 w 1980454"/>
                <a:gd name="connsiteY10" fmla="*/ 3017262 h 3037269"/>
                <a:gd name="connsiteX11" fmla="*/ 1147169 w 1980454"/>
                <a:gd name="connsiteY11" fmla="*/ 2102861 h 3037269"/>
                <a:gd name="connsiteX12" fmla="*/ 629880 w 1980454"/>
                <a:gd name="connsiteY12" fmla="*/ 1559447 h 3037269"/>
                <a:gd name="connsiteX13" fmla="*/ 332046 w 1980454"/>
                <a:gd name="connsiteY13" fmla="*/ 1893856 h 3037269"/>
                <a:gd name="connsiteX14" fmla="*/ 0 w 1980454"/>
                <a:gd name="connsiteY14" fmla="*/ 2190172 h 3037269"/>
                <a:gd name="connsiteX15" fmla="*/ 62702 w 1980454"/>
                <a:gd name="connsiteY15" fmla="*/ 519728 h 3037269"/>
                <a:gd name="connsiteX0" fmla="*/ 62702 w 1980454"/>
                <a:gd name="connsiteY0" fmla="*/ 519728 h 3037269"/>
                <a:gd name="connsiteX1" fmla="*/ 859787 w 1980454"/>
                <a:gd name="connsiteY1" fmla="*/ 2355 h 3037269"/>
                <a:gd name="connsiteX2" fmla="*/ 1393512 w 1980454"/>
                <a:gd name="connsiteY2" fmla="*/ 707833 h 3037269"/>
                <a:gd name="connsiteX3" fmla="*/ 1889901 w 1980454"/>
                <a:gd name="connsiteY3" fmla="*/ 998839 h 3037269"/>
                <a:gd name="connsiteX4" fmla="*/ 1972742 w 1980454"/>
                <a:gd name="connsiteY4" fmla="*/ 1198913 h 3037269"/>
                <a:gd name="connsiteX5" fmla="*/ 1721936 w 1980454"/>
                <a:gd name="connsiteY5" fmla="*/ 1214589 h 3037269"/>
                <a:gd name="connsiteX6" fmla="*/ 1277797 w 1980454"/>
                <a:gd name="connsiteY6" fmla="*/ 969006 h 3037269"/>
                <a:gd name="connsiteX7" fmla="*/ 1089692 w 1980454"/>
                <a:gd name="connsiteY7" fmla="*/ 676398 h 3037269"/>
                <a:gd name="connsiteX8" fmla="*/ 932937 w 1980454"/>
                <a:gd name="connsiteY8" fmla="*/ 1366117 h 3037269"/>
                <a:gd name="connsiteX9" fmla="*/ 1481579 w 1980454"/>
                <a:gd name="connsiteY9" fmla="*/ 1961782 h 3037269"/>
                <a:gd name="connsiteX10" fmla="*/ 1497253 w 1980454"/>
                <a:gd name="connsiteY10" fmla="*/ 3017262 h 3037269"/>
                <a:gd name="connsiteX11" fmla="*/ 1147169 w 1980454"/>
                <a:gd name="connsiteY11" fmla="*/ 2102861 h 3037269"/>
                <a:gd name="connsiteX12" fmla="*/ 629880 w 1980454"/>
                <a:gd name="connsiteY12" fmla="*/ 1559447 h 3037269"/>
                <a:gd name="connsiteX13" fmla="*/ 494026 w 1980454"/>
                <a:gd name="connsiteY13" fmla="*/ 2128988 h 3037269"/>
                <a:gd name="connsiteX14" fmla="*/ 0 w 1980454"/>
                <a:gd name="connsiteY14" fmla="*/ 2190172 h 3037269"/>
                <a:gd name="connsiteX15" fmla="*/ 62702 w 1980454"/>
                <a:gd name="connsiteY15" fmla="*/ 519728 h 3037269"/>
                <a:gd name="connsiteX0" fmla="*/ 62702 w 1980454"/>
                <a:gd name="connsiteY0" fmla="*/ 519728 h 3037269"/>
                <a:gd name="connsiteX1" fmla="*/ 859787 w 1980454"/>
                <a:gd name="connsiteY1" fmla="*/ 2355 h 3037269"/>
                <a:gd name="connsiteX2" fmla="*/ 1393512 w 1980454"/>
                <a:gd name="connsiteY2" fmla="*/ 707833 h 3037269"/>
                <a:gd name="connsiteX3" fmla="*/ 1889901 w 1980454"/>
                <a:gd name="connsiteY3" fmla="*/ 998839 h 3037269"/>
                <a:gd name="connsiteX4" fmla="*/ 1972742 w 1980454"/>
                <a:gd name="connsiteY4" fmla="*/ 1198913 h 3037269"/>
                <a:gd name="connsiteX5" fmla="*/ 1721936 w 1980454"/>
                <a:gd name="connsiteY5" fmla="*/ 1214589 h 3037269"/>
                <a:gd name="connsiteX6" fmla="*/ 1277797 w 1980454"/>
                <a:gd name="connsiteY6" fmla="*/ 969006 h 3037269"/>
                <a:gd name="connsiteX7" fmla="*/ 1089692 w 1980454"/>
                <a:gd name="connsiteY7" fmla="*/ 676398 h 3037269"/>
                <a:gd name="connsiteX8" fmla="*/ 932937 w 1980454"/>
                <a:gd name="connsiteY8" fmla="*/ 1366117 h 3037269"/>
                <a:gd name="connsiteX9" fmla="*/ 1481579 w 1980454"/>
                <a:gd name="connsiteY9" fmla="*/ 1961782 h 3037269"/>
                <a:gd name="connsiteX10" fmla="*/ 1497253 w 1980454"/>
                <a:gd name="connsiteY10" fmla="*/ 3017262 h 3037269"/>
                <a:gd name="connsiteX11" fmla="*/ 1147169 w 1980454"/>
                <a:gd name="connsiteY11" fmla="*/ 2102861 h 3037269"/>
                <a:gd name="connsiteX12" fmla="*/ 629880 w 1980454"/>
                <a:gd name="connsiteY12" fmla="*/ 1559447 h 3037269"/>
                <a:gd name="connsiteX13" fmla="*/ 494026 w 1980454"/>
                <a:gd name="connsiteY13" fmla="*/ 2128988 h 3037269"/>
                <a:gd name="connsiteX14" fmla="*/ 0 w 1980454"/>
                <a:gd name="connsiteY14" fmla="*/ 2190172 h 3037269"/>
                <a:gd name="connsiteX15" fmla="*/ 62702 w 1980454"/>
                <a:gd name="connsiteY15" fmla="*/ 519728 h 3037269"/>
                <a:gd name="connsiteX0" fmla="*/ 62702 w 1980454"/>
                <a:gd name="connsiteY0" fmla="*/ 519728 h 3037269"/>
                <a:gd name="connsiteX1" fmla="*/ 859787 w 1980454"/>
                <a:gd name="connsiteY1" fmla="*/ 2355 h 3037269"/>
                <a:gd name="connsiteX2" fmla="*/ 1393512 w 1980454"/>
                <a:gd name="connsiteY2" fmla="*/ 707833 h 3037269"/>
                <a:gd name="connsiteX3" fmla="*/ 1889901 w 1980454"/>
                <a:gd name="connsiteY3" fmla="*/ 998839 h 3037269"/>
                <a:gd name="connsiteX4" fmla="*/ 1972742 w 1980454"/>
                <a:gd name="connsiteY4" fmla="*/ 1198913 h 3037269"/>
                <a:gd name="connsiteX5" fmla="*/ 1721936 w 1980454"/>
                <a:gd name="connsiteY5" fmla="*/ 1214589 h 3037269"/>
                <a:gd name="connsiteX6" fmla="*/ 1277797 w 1980454"/>
                <a:gd name="connsiteY6" fmla="*/ 969006 h 3037269"/>
                <a:gd name="connsiteX7" fmla="*/ 1089692 w 1980454"/>
                <a:gd name="connsiteY7" fmla="*/ 676398 h 3037269"/>
                <a:gd name="connsiteX8" fmla="*/ 932937 w 1980454"/>
                <a:gd name="connsiteY8" fmla="*/ 1366117 h 3037269"/>
                <a:gd name="connsiteX9" fmla="*/ 1481579 w 1980454"/>
                <a:gd name="connsiteY9" fmla="*/ 1961782 h 3037269"/>
                <a:gd name="connsiteX10" fmla="*/ 1497253 w 1980454"/>
                <a:gd name="connsiteY10" fmla="*/ 3017262 h 3037269"/>
                <a:gd name="connsiteX11" fmla="*/ 1147169 w 1980454"/>
                <a:gd name="connsiteY11" fmla="*/ 2102861 h 3037269"/>
                <a:gd name="connsiteX12" fmla="*/ 629880 w 1980454"/>
                <a:gd name="connsiteY12" fmla="*/ 1559447 h 3037269"/>
                <a:gd name="connsiteX13" fmla="*/ 494026 w 1980454"/>
                <a:gd name="connsiteY13" fmla="*/ 2128988 h 3037269"/>
                <a:gd name="connsiteX14" fmla="*/ 0 w 1980454"/>
                <a:gd name="connsiteY14" fmla="*/ 2190172 h 3037269"/>
                <a:gd name="connsiteX15" fmla="*/ 62702 w 1980454"/>
                <a:gd name="connsiteY15" fmla="*/ 519728 h 3037269"/>
                <a:gd name="connsiteX0" fmla="*/ 62702 w 1980454"/>
                <a:gd name="connsiteY0" fmla="*/ 519728 h 3037269"/>
                <a:gd name="connsiteX1" fmla="*/ 859787 w 1980454"/>
                <a:gd name="connsiteY1" fmla="*/ 2355 h 3037269"/>
                <a:gd name="connsiteX2" fmla="*/ 1393512 w 1980454"/>
                <a:gd name="connsiteY2" fmla="*/ 707833 h 3037269"/>
                <a:gd name="connsiteX3" fmla="*/ 1889901 w 1980454"/>
                <a:gd name="connsiteY3" fmla="*/ 998839 h 3037269"/>
                <a:gd name="connsiteX4" fmla="*/ 1972742 w 1980454"/>
                <a:gd name="connsiteY4" fmla="*/ 1198913 h 3037269"/>
                <a:gd name="connsiteX5" fmla="*/ 1721936 w 1980454"/>
                <a:gd name="connsiteY5" fmla="*/ 1214589 h 3037269"/>
                <a:gd name="connsiteX6" fmla="*/ 1277797 w 1980454"/>
                <a:gd name="connsiteY6" fmla="*/ 969006 h 3037269"/>
                <a:gd name="connsiteX7" fmla="*/ 1089692 w 1980454"/>
                <a:gd name="connsiteY7" fmla="*/ 676398 h 3037269"/>
                <a:gd name="connsiteX8" fmla="*/ 932937 w 1980454"/>
                <a:gd name="connsiteY8" fmla="*/ 1366117 h 3037269"/>
                <a:gd name="connsiteX9" fmla="*/ 1481579 w 1980454"/>
                <a:gd name="connsiteY9" fmla="*/ 1961782 h 3037269"/>
                <a:gd name="connsiteX10" fmla="*/ 1497253 w 1980454"/>
                <a:gd name="connsiteY10" fmla="*/ 3017262 h 3037269"/>
                <a:gd name="connsiteX11" fmla="*/ 1147169 w 1980454"/>
                <a:gd name="connsiteY11" fmla="*/ 2102861 h 3037269"/>
                <a:gd name="connsiteX12" fmla="*/ 629880 w 1980454"/>
                <a:gd name="connsiteY12" fmla="*/ 1559447 h 3037269"/>
                <a:gd name="connsiteX13" fmla="*/ 499251 w 1980454"/>
                <a:gd name="connsiteY13" fmla="*/ 2134213 h 3037269"/>
                <a:gd name="connsiteX14" fmla="*/ 0 w 1980454"/>
                <a:gd name="connsiteY14" fmla="*/ 2190172 h 3037269"/>
                <a:gd name="connsiteX15" fmla="*/ 62702 w 1980454"/>
                <a:gd name="connsiteY15" fmla="*/ 519728 h 3037269"/>
                <a:gd name="connsiteX0" fmla="*/ 62702 w 1980454"/>
                <a:gd name="connsiteY0" fmla="*/ 519728 h 3037269"/>
                <a:gd name="connsiteX1" fmla="*/ 859787 w 1980454"/>
                <a:gd name="connsiteY1" fmla="*/ 2355 h 3037269"/>
                <a:gd name="connsiteX2" fmla="*/ 1393512 w 1980454"/>
                <a:gd name="connsiteY2" fmla="*/ 707833 h 3037269"/>
                <a:gd name="connsiteX3" fmla="*/ 1889901 w 1980454"/>
                <a:gd name="connsiteY3" fmla="*/ 998839 h 3037269"/>
                <a:gd name="connsiteX4" fmla="*/ 1972742 w 1980454"/>
                <a:gd name="connsiteY4" fmla="*/ 1198913 h 3037269"/>
                <a:gd name="connsiteX5" fmla="*/ 1721936 w 1980454"/>
                <a:gd name="connsiteY5" fmla="*/ 1214589 h 3037269"/>
                <a:gd name="connsiteX6" fmla="*/ 1277797 w 1980454"/>
                <a:gd name="connsiteY6" fmla="*/ 969006 h 3037269"/>
                <a:gd name="connsiteX7" fmla="*/ 1089692 w 1980454"/>
                <a:gd name="connsiteY7" fmla="*/ 676398 h 3037269"/>
                <a:gd name="connsiteX8" fmla="*/ 932937 w 1980454"/>
                <a:gd name="connsiteY8" fmla="*/ 1366117 h 3037269"/>
                <a:gd name="connsiteX9" fmla="*/ 1481579 w 1980454"/>
                <a:gd name="connsiteY9" fmla="*/ 1961782 h 3037269"/>
                <a:gd name="connsiteX10" fmla="*/ 1497253 w 1980454"/>
                <a:gd name="connsiteY10" fmla="*/ 3017262 h 3037269"/>
                <a:gd name="connsiteX11" fmla="*/ 1147169 w 1980454"/>
                <a:gd name="connsiteY11" fmla="*/ 2102861 h 3037269"/>
                <a:gd name="connsiteX12" fmla="*/ 629880 w 1980454"/>
                <a:gd name="connsiteY12" fmla="*/ 1559447 h 3037269"/>
                <a:gd name="connsiteX13" fmla="*/ 499251 w 1980454"/>
                <a:gd name="connsiteY13" fmla="*/ 2134213 h 3037269"/>
                <a:gd name="connsiteX14" fmla="*/ 0 w 1980454"/>
                <a:gd name="connsiteY14" fmla="*/ 2190172 h 3037269"/>
                <a:gd name="connsiteX15" fmla="*/ 34213 w 1980454"/>
                <a:gd name="connsiteY15" fmla="*/ 1000356 h 3037269"/>
                <a:gd name="connsiteX16" fmla="*/ 62702 w 1980454"/>
                <a:gd name="connsiteY16" fmla="*/ 519728 h 3037269"/>
                <a:gd name="connsiteX0" fmla="*/ 132992 w 2050744"/>
                <a:gd name="connsiteY0" fmla="*/ 519728 h 3037269"/>
                <a:gd name="connsiteX1" fmla="*/ 930077 w 2050744"/>
                <a:gd name="connsiteY1" fmla="*/ 2355 h 3037269"/>
                <a:gd name="connsiteX2" fmla="*/ 1463802 w 2050744"/>
                <a:gd name="connsiteY2" fmla="*/ 707833 h 3037269"/>
                <a:gd name="connsiteX3" fmla="*/ 1960191 w 2050744"/>
                <a:gd name="connsiteY3" fmla="*/ 998839 h 3037269"/>
                <a:gd name="connsiteX4" fmla="*/ 2043032 w 2050744"/>
                <a:gd name="connsiteY4" fmla="*/ 1198913 h 3037269"/>
                <a:gd name="connsiteX5" fmla="*/ 1792226 w 2050744"/>
                <a:gd name="connsiteY5" fmla="*/ 1214589 h 3037269"/>
                <a:gd name="connsiteX6" fmla="*/ 1348087 w 2050744"/>
                <a:gd name="connsiteY6" fmla="*/ 969006 h 3037269"/>
                <a:gd name="connsiteX7" fmla="*/ 1159982 w 2050744"/>
                <a:gd name="connsiteY7" fmla="*/ 676398 h 3037269"/>
                <a:gd name="connsiteX8" fmla="*/ 1003227 w 2050744"/>
                <a:gd name="connsiteY8" fmla="*/ 1366117 h 3037269"/>
                <a:gd name="connsiteX9" fmla="*/ 1551869 w 2050744"/>
                <a:gd name="connsiteY9" fmla="*/ 1961782 h 3037269"/>
                <a:gd name="connsiteX10" fmla="*/ 1567543 w 2050744"/>
                <a:gd name="connsiteY10" fmla="*/ 3017262 h 3037269"/>
                <a:gd name="connsiteX11" fmla="*/ 1217459 w 2050744"/>
                <a:gd name="connsiteY11" fmla="*/ 2102861 h 3037269"/>
                <a:gd name="connsiteX12" fmla="*/ 700170 w 2050744"/>
                <a:gd name="connsiteY12" fmla="*/ 1559447 h 3037269"/>
                <a:gd name="connsiteX13" fmla="*/ 569541 w 2050744"/>
                <a:gd name="connsiteY13" fmla="*/ 2134213 h 3037269"/>
                <a:gd name="connsiteX14" fmla="*/ 70290 w 2050744"/>
                <a:gd name="connsiteY14" fmla="*/ 2190172 h 3037269"/>
                <a:gd name="connsiteX15" fmla="*/ 0 w 2050744"/>
                <a:gd name="connsiteY15" fmla="*/ 1115309 h 3037269"/>
                <a:gd name="connsiteX16" fmla="*/ 132992 w 2050744"/>
                <a:gd name="connsiteY16" fmla="*/ 519728 h 3037269"/>
                <a:gd name="connsiteX0" fmla="*/ 132992 w 2050744"/>
                <a:gd name="connsiteY0" fmla="*/ 519728 h 3037269"/>
                <a:gd name="connsiteX1" fmla="*/ 930077 w 2050744"/>
                <a:gd name="connsiteY1" fmla="*/ 2355 h 3037269"/>
                <a:gd name="connsiteX2" fmla="*/ 1463802 w 2050744"/>
                <a:gd name="connsiteY2" fmla="*/ 707833 h 3037269"/>
                <a:gd name="connsiteX3" fmla="*/ 1960191 w 2050744"/>
                <a:gd name="connsiteY3" fmla="*/ 998839 h 3037269"/>
                <a:gd name="connsiteX4" fmla="*/ 2043032 w 2050744"/>
                <a:gd name="connsiteY4" fmla="*/ 1198913 h 3037269"/>
                <a:gd name="connsiteX5" fmla="*/ 1792226 w 2050744"/>
                <a:gd name="connsiteY5" fmla="*/ 1214589 h 3037269"/>
                <a:gd name="connsiteX6" fmla="*/ 1348087 w 2050744"/>
                <a:gd name="connsiteY6" fmla="*/ 969006 h 3037269"/>
                <a:gd name="connsiteX7" fmla="*/ 1159982 w 2050744"/>
                <a:gd name="connsiteY7" fmla="*/ 676398 h 3037269"/>
                <a:gd name="connsiteX8" fmla="*/ 1003227 w 2050744"/>
                <a:gd name="connsiteY8" fmla="*/ 1366117 h 3037269"/>
                <a:gd name="connsiteX9" fmla="*/ 1551869 w 2050744"/>
                <a:gd name="connsiteY9" fmla="*/ 1961782 h 3037269"/>
                <a:gd name="connsiteX10" fmla="*/ 1567543 w 2050744"/>
                <a:gd name="connsiteY10" fmla="*/ 3017262 h 3037269"/>
                <a:gd name="connsiteX11" fmla="*/ 1217459 w 2050744"/>
                <a:gd name="connsiteY11" fmla="*/ 2102861 h 3037269"/>
                <a:gd name="connsiteX12" fmla="*/ 700170 w 2050744"/>
                <a:gd name="connsiteY12" fmla="*/ 1559447 h 3037269"/>
                <a:gd name="connsiteX13" fmla="*/ 569541 w 2050744"/>
                <a:gd name="connsiteY13" fmla="*/ 2134213 h 3037269"/>
                <a:gd name="connsiteX14" fmla="*/ 70290 w 2050744"/>
                <a:gd name="connsiteY14" fmla="*/ 2190172 h 3037269"/>
                <a:gd name="connsiteX15" fmla="*/ 15676 w 2050744"/>
                <a:gd name="connsiteY15" fmla="*/ 1496745 h 3037269"/>
                <a:gd name="connsiteX16" fmla="*/ 0 w 2050744"/>
                <a:gd name="connsiteY16" fmla="*/ 1115309 h 3037269"/>
                <a:gd name="connsiteX17" fmla="*/ 132992 w 2050744"/>
                <a:gd name="connsiteY17" fmla="*/ 519728 h 3037269"/>
                <a:gd name="connsiteX0" fmla="*/ 132992 w 2050744"/>
                <a:gd name="connsiteY0" fmla="*/ 519728 h 3037269"/>
                <a:gd name="connsiteX1" fmla="*/ 930077 w 2050744"/>
                <a:gd name="connsiteY1" fmla="*/ 2355 h 3037269"/>
                <a:gd name="connsiteX2" fmla="*/ 1463802 w 2050744"/>
                <a:gd name="connsiteY2" fmla="*/ 707833 h 3037269"/>
                <a:gd name="connsiteX3" fmla="*/ 1960191 w 2050744"/>
                <a:gd name="connsiteY3" fmla="*/ 998839 h 3037269"/>
                <a:gd name="connsiteX4" fmla="*/ 2043032 w 2050744"/>
                <a:gd name="connsiteY4" fmla="*/ 1198913 h 3037269"/>
                <a:gd name="connsiteX5" fmla="*/ 1792226 w 2050744"/>
                <a:gd name="connsiteY5" fmla="*/ 1214589 h 3037269"/>
                <a:gd name="connsiteX6" fmla="*/ 1348087 w 2050744"/>
                <a:gd name="connsiteY6" fmla="*/ 969006 h 3037269"/>
                <a:gd name="connsiteX7" fmla="*/ 1159982 w 2050744"/>
                <a:gd name="connsiteY7" fmla="*/ 676398 h 3037269"/>
                <a:gd name="connsiteX8" fmla="*/ 1003227 w 2050744"/>
                <a:gd name="connsiteY8" fmla="*/ 1366117 h 3037269"/>
                <a:gd name="connsiteX9" fmla="*/ 1551869 w 2050744"/>
                <a:gd name="connsiteY9" fmla="*/ 1961782 h 3037269"/>
                <a:gd name="connsiteX10" fmla="*/ 1567543 w 2050744"/>
                <a:gd name="connsiteY10" fmla="*/ 3017262 h 3037269"/>
                <a:gd name="connsiteX11" fmla="*/ 1217459 w 2050744"/>
                <a:gd name="connsiteY11" fmla="*/ 2102861 h 3037269"/>
                <a:gd name="connsiteX12" fmla="*/ 700170 w 2050744"/>
                <a:gd name="connsiteY12" fmla="*/ 1559447 h 3037269"/>
                <a:gd name="connsiteX13" fmla="*/ 569541 w 2050744"/>
                <a:gd name="connsiteY13" fmla="*/ 2134213 h 3037269"/>
                <a:gd name="connsiteX14" fmla="*/ 70290 w 2050744"/>
                <a:gd name="connsiteY14" fmla="*/ 2190172 h 3037269"/>
                <a:gd name="connsiteX15" fmla="*/ 256033 w 2050744"/>
                <a:gd name="connsiteY15" fmla="*/ 1120535 h 3037269"/>
                <a:gd name="connsiteX16" fmla="*/ 0 w 2050744"/>
                <a:gd name="connsiteY16" fmla="*/ 1115309 h 3037269"/>
                <a:gd name="connsiteX17" fmla="*/ 132992 w 2050744"/>
                <a:gd name="connsiteY17" fmla="*/ 519728 h 3037269"/>
                <a:gd name="connsiteX0" fmla="*/ 132992 w 2050744"/>
                <a:gd name="connsiteY0" fmla="*/ 519728 h 3037269"/>
                <a:gd name="connsiteX1" fmla="*/ 930077 w 2050744"/>
                <a:gd name="connsiteY1" fmla="*/ 2355 h 3037269"/>
                <a:gd name="connsiteX2" fmla="*/ 1463802 w 2050744"/>
                <a:gd name="connsiteY2" fmla="*/ 707833 h 3037269"/>
                <a:gd name="connsiteX3" fmla="*/ 1960191 w 2050744"/>
                <a:gd name="connsiteY3" fmla="*/ 998839 h 3037269"/>
                <a:gd name="connsiteX4" fmla="*/ 2043032 w 2050744"/>
                <a:gd name="connsiteY4" fmla="*/ 1198913 h 3037269"/>
                <a:gd name="connsiteX5" fmla="*/ 1792226 w 2050744"/>
                <a:gd name="connsiteY5" fmla="*/ 1214589 h 3037269"/>
                <a:gd name="connsiteX6" fmla="*/ 1348087 w 2050744"/>
                <a:gd name="connsiteY6" fmla="*/ 969006 h 3037269"/>
                <a:gd name="connsiteX7" fmla="*/ 1159982 w 2050744"/>
                <a:gd name="connsiteY7" fmla="*/ 676398 h 3037269"/>
                <a:gd name="connsiteX8" fmla="*/ 1003227 w 2050744"/>
                <a:gd name="connsiteY8" fmla="*/ 1366117 h 3037269"/>
                <a:gd name="connsiteX9" fmla="*/ 1551869 w 2050744"/>
                <a:gd name="connsiteY9" fmla="*/ 1961782 h 3037269"/>
                <a:gd name="connsiteX10" fmla="*/ 1567543 w 2050744"/>
                <a:gd name="connsiteY10" fmla="*/ 3017262 h 3037269"/>
                <a:gd name="connsiteX11" fmla="*/ 1217459 w 2050744"/>
                <a:gd name="connsiteY11" fmla="*/ 2102861 h 3037269"/>
                <a:gd name="connsiteX12" fmla="*/ 700170 w 2050744"/>
                <a:gd name="connsiteY12" fmla="*/ 1559447 h 3037269"/>
                <a:gd name="connsiteX13" fmla="*/ 569541 w 2050744"/>
                <a:gd name="connsiteY13" fmla="*/ 2134213 h 3037269"/>
                <a:gd name="connsiteX14" fmla="*/ 70290 w 2050744"/>
                <a:gd name="connsiteY14" fmla="*/ 2190172 h 3037269"/>
                <a:gd name="connsiteX15" fmla="*/ 177655 w 2050744"/>
                <a:gd name="connsiteY15" fmla="*/ 1622148 h 3037269"/>
                <a:gd name="connsiteX16" fmla="*/ 256033 w 2050744"/>
                <a:gd name="connsiteY16" fmla="*/ 1120535 h 3037269"/>
                <a:gd name="connsiteX17" fmla="*/ 0 w 2050744"/>
                <a:gd name="connsiteY17" fmla="*/ 1115309 h 3037269"/>
                <a:gd name="connsiteX18" fmla="*/ 132992 w 2050744"/>
                <a:gd name="connsiteY18" fmla="*/ 519728 h 3037269"/>
                <a:gd name="connsiteX0" fmla="*/ 132992 w 2050744"/>
                <a:gd name="connsiteY0" fmla="*/ 519728 h 3037269"/>
                <a:gd name="connsiteX1" fmla="*/ 930077 w 2050744"/>
                <a:gd name="connsiteY1" fmla="*/ 2355 h 3037269"/>
                <a:gd name="connsiteX2" fmla="*/ 1463802 w 2050744"/>
                <a:gd name="connsiteY2" fmla="*/ 707833 h 3037269"/>
                <a:gd name="connsiteX3" fmla="*/ 1960191 w 2050744"/>
                <a:gd name="connsiteY3" fmla="*/ 998839 h 3037269"/>
                <a:gd name="connsiteX4" fmla="*/ 2043032 w 2050744"/>
                <a:gd name="connsiteY4" fmla="*/ 1198913 h 3037269"/>
                <a:gd name="connsiteX5" fmla="*/ 1792226 w 2050744"/>
                <a:gd name="connsiteY5" fmla="*/ 1214589 h 3037269"/>
                <a:gd name="connsiteX6" fmla="*/ 1348087 w 2050744"/>
                <a:gd name="connsiteY6" fmla="*/ 969006 h 3037269"/>
                <a:gd name="connsiteX7" fmla="*/ 1159982 w 2050744"/>
                <a:gd name="connsiteY7" fmla="*/ 676398 h 3037269"/>
                <a:gd name="connsiteX8" fmla="*/ 1003227 w 2050744"/>
                <a:gd name="connsiteY8" fmla="*/ 1366117 h 3037269"/>
                <a:gd name="connsiteX9" fmla="*/ 1551869 w 2050744"/>
                <a:gd name="connsiteY9" fmla="*/ 1961782 h 3037269"/>
                <a:gd name="connsiteX10" fmla="*/ 1567543 w 2050744"/>
                <a:gd name="connsiteY10" fmla="*/ 3017262 h 3037269"/>
                <a:gd name="connsiteX11" fmla="*/ 1217459 w 2050744"/>
                <a:gd name="connsiteY11" fmla="*/ 2102861 h 3037269"/>
                <a:gd name="connsiteX12" fmla="*/ 700170 w 2050744"/>
                <a:gd name="connsiteY12" fmla="*/ 1559447 h 3037269"/>
                <a:gd name="connsiteX13" fmla="*/ 569541 w 2050744"/>
                <a:gd name="connsiteY13" fmla="*/ 2134213 h 3037269"/>
                <a:gd name="connsiteX14" fmla="*/ 70290 w 2050744"/>
                <a:gd name="connsiteY14" fmla="*/ 2190172 h 3037269"/>
                <a:gd name="connsiteX15" fmla="*/ 376210 w 2050744"/>
                <a:gd name="connsiteY15" fmla="*/ 639821 h 3037269"/>
                <a:gd name="connsiteX16" fmla="*/ 256033 w 2050744"/>
                <a:gd name="connsiteY16" fmla="*/ 1120535 h 3037269"/>
                <a:gd name="connsiteX17" fmla="*/ 0 w 2050744"/>
                <a:gd name="connsiteY17" fmla="*/ 1115309 h 3037269"/>
                <a:gd name="connsiteX18" fmla="*/ 132992 w 2050744"/>
                <a:gd name="connsiteY18" fmla="*/ 519728 h 3037269"/>
                <a:gd name="connsiteX0" fmla="*/ 132992 w 2050744"/>
                <a:gd name="connsiteY0" fmla="*/ 519728 h 3037269"/>
                <a:gd name="connsiteX1" fmla="*/ 930077 w 2050744"/>
                <a:gd name="connsiteY1" fmla="*/ 2355 h 3037269"/>
                <a:gd name="connsiteX2" fmla="*/ 1463802 w 2050744"/>
                <a:gd name="connsiteY2" fmla="*/ 707833 h 3037269"/>
                <a:gd name="connsiteX3" fmla="*/ 1960191 w 2050744"/>
                <a:gd name="connsiteY3" fmla="*/ 998839 h 3037269"/>
                <a:gd name="connsiteX4" fmla="*/ 2043032 w 2050744"/>
                <a:gd name="connsiteY4" fmla="*/ 1198913 h 3037269"/>
                <a:gd name="connsiteX5" fmla="*/ 1792226 w 2050744"/>
                <a:gd name="connsiteY5" fmla="*/ 1214589 h 3037269"/>
                <a:gd name="connsiteX6" fmla="*/ 1348087 w 2050744"/>
                <a:gd name="connsiteY6" fmla="*/ 969006 h 3037269"/>
                <a:gd name="connsiteX7" fmla="*/ 1159982 w 2050744"/>
                <a:gd name="connsiteY7" fmla="*/ 676398 h 3037269"/>
                <a:gd name="connsiteX8" fmla="*/ 1003227 w 2050744"/>
                <a:gd name="connsiteY8" fmla="*/ 1366117 h 3037269"/>
                <a:gd name="connsiteX9" fmla="*/ 1551869 w 2050744"/>
                <a:gd name="connsiteY9" fmla="*/ 1961782 h 3037269"/>
                <a:gd name="connsiteX10" fmla="*/ 1567543 w 2050744"/>
                <a:gd name="connsiteY10" fmla="*/ 3017262 h 3037269"/>
                <a:gd name="connsiteX11" fmla="*/ 1217459 w 2050744"/>
                <a:gd name="connsiteY11" fmla="*/ 2102861 h 3037269"/>
                <a:gd name="connsiteX12" fmla="*/ 700170 w 2050744"/>
                <a:gd name="connsiteY12" fmla="*/ 1559447 h 3037269"/>
                <a:gd name="connsiteX13" fmla="*/ 569541 w 2050744"/>
                <a:gd name="connsiteY13" fmla="*/ 2134213 h 3037269"/>
                <a:gd name="connsiteX14" fmla="*/ 70290 w 2050744"/>
                <a:gd name="connsiteY14" fmla="*/ 2190172 h 3037269"/>
                <a:gd name="connsiteX15" fmla="*/ 182880 w 2050744"/>
                <a:gd name="connsiteY15" fmla="*/ 1569897 h 3037269"/>
                <a:gd name="connsiteX16" fmla="*/ 376210 w 2050744"/>
                <a:gd name="connsiteY16" fmla="*/ 639821 h 3037269"/>
                <a:gd name="connsiteX17" fmla="*/ 256033 w 2050744"/>
                <a:gd name="connsiteY17" fmla="*/ 1120535 h 3037269"/>
                <a:gd name="connsiteX18" fmla="*/ 0 w 2050744"/>
                <a:gd name="connsiteY18" fmla="*/ 1115309 h 3037269"/>
                <a:gd name="connsiteX19" fmla="*/ 132992 w 2050744"/>
                <a:gd name="connsiteY19" fmla="*/ 519728 h 3037269"/>
                <a:gd name="connsiteX0" fmla="*/ 132992 w 2050744"/>
                <a:gd name="connsiteY0" fmla="*/ 519728 h 3037269"/>
                <a:gd name="connsiteX1" fmla="*/ 930077 w 2050744"/>
                <a:gd name="connsiteY1" fmla="*/ 2355 h 3037269"/>
                <a:gd name="connsiteX2" fmla="*/ 1463802 w 2050744"/>
                <a:gd name="connsiteY2" fmla="*/ 707833 h 3037269"/>
                <a:gd name="connsiteX3" fmla="*/ 1960191 w 2050744"/>
                <a:gd name="connsiteY3" fmla="*/ 998839 h 3037269"/>
                <a:gd name="connsiteX4" fmla="*/ 2043032 w 2050744"/>
                <a:gd name="connsiteY4" fmla="*/ 1198913 h 3037269"/>
                <a:gd name="connsiteX5" fmla="*/ 1792226 w 2050744"/>
                <a:gd name="connsiteY5" fmla="*/ 1214589 h 3037269"/>
                <a:gd name="connsiteX6" fmla="*/ 1348087 w 2050744"/>
                <a:gd name="connsiteY6" fmla="*/ 969006 h 3037269"/>
                <a:gd name="connsiteX7" fmla="*/ 1159982 w 2050744"/>
                <a:gd name="connsiteY7" fmla="*/ 676398 h 3037269"/>
                <a:gd name="connsiteX8" fmla="*/ 1003227 w 2050744"/>
                <a:gd name="connsiteY8" fmla="*/ 1366117 h 3037269"/>
                <a:gd name="connsiteX9" fmla="*/ 1551869 w 2050744"/>
                <a:gd name="connsiteY9" fmla="*/ 1961782 h 3037269"/>
                <a:gd name="connsiteX10" fmla="*/ 1567543 w 2050744"/>
                <a:gd name="connsiteY10" fmla="*/ 3017262 h 3037269"/>
                <a:gd name="connsiteX11" fmla="*/ 1217459 w 2050744"/>
                <a:gd name="connsiteY11" fmla="*/ 2102861 h 3037269"/>
                <a:gd name="connsiteX12" fmla="*/ 700170 w 2050744"/>
                <a:gd name="connsiteY12" fmla="*/ 1559447 h 3037269"/>
                <a:gd name="connsiteX13" fmla="*/ 569541 w 2050744"/>
                <a:gd name="connsiteY13" fmla="*/ 2134213 h 3037269"/>
                <a:gd name="connsiteX14" fmla="*/ 70290 w 2050744"/>
                <a:gd name="connsiteY14" fmla="*/ 2190172 h 3037269"/>
                <a:gd name="connsiteX15" fmla="*/ 595667 w 2050744"/>
                <a:gd name="connsiteY15" fmla="*/ 488293 h 3037269"/>
                <a:gd name="connsiteX16" fmla="*/ 376210 w 2050744"/>
                <a:gd name="connsiteY16" fmla="*/ 639821 h 3037269"/>
                <a:gd name="connsiteX17" fmla="*/ 256033 w 2050744"/>
                <a:gd name="connsiteY17" fmla="*/ 1120535 h 3037269"/>
                <a:gd name="connsiteX18" fmla="*/ 0 w 2050744"/>
                <a:gd name="connsiteY18" fmla="*/ 1115309 h 3037269"/>
                <a:gd name="connsiteX19" fmla="*/ 132992 w 2050744"/>
                <a:gd name="connsiteY19" fmla="*/ 519728 h 3037269"/>
                <a:gd name="connsiteX0" fmla="*/ 132992 w 2050744"/>
                <a:gd name="connsiteY0" fmla="*/ 519728 h 3037269"/>
                <a:gd name="connsiteX1" fmla="*/ 930077 w 2050744"/>
                <a:gd name="connsiteY1" fmla="*/ 2355 h 3037269"/>
                <a:gd name="connsiteX2" fmla="*/ 1463802 w 2050744"/>
                <a:gd name="connsiteY2" fmla="*/ 707833 h 3037269"/>
                <a:gd name="connsiteX3" fmla="*/ 1960191 w 2050744"/>
                <a:gd name="connsiteY3" fmla="*/ 998839 h 3037269"/>
                <a:gd name="connsiteX4" fmla="*/ 2043032 w 2050744"/>
                <a:gd name="connsiteY4" fmla="*/ 1198913 h 3037269"/>
                <a:gd name="connsiteX5" fmla="*/ 1792226 w 2050744"/>
                <a:gd name="connsiteY5" fmla="*/ 1214589 h 3037269"/>
                <a:gd name="connsiteX6" fmla="*/ 1348087 w 2050744"/>
                <a:gd name="connsiteY6" fmla="*/ 969006 h 3037269"/>
                <a:gd name="connsiteX7" fmla="*/ 1159982 w 2050744"/>
                <a:gd name="connsiteY7" fmla="*/ 676398 h 3037269"/>
                <a:gd name="connsiteX8" fmla="*/ 1003227 w 2050744"/>
                <a:gd name="connsiteY8" fmla="*/ 1366117 h 3037269"/>
                <a:gd name="connsiteX9" fmla="*/ 1551869 w 2050744"/>
                <a:gd name="connsiteY9" fmla="*/ 1961782 h 3037269"/>
                <a:gd name="connsiteX10" fmla="*/ 1567543 w 2050744"/>
                <a:gd name="connsiteY10" fmla="*/ 3017262 h 3037269"/>
                <a:gd name="connsiteX11" fmla="*/ 1217459 w 2050744"/>
                <a:gd name="connsiteY11" fmla="*/ 2102861 h 3037269"/>
                <a:gd name="connsiteX12" fmla="*/ 700170 w 2050744"/>
                <a:gd name="connsiteY12" fmla="*/ 1559447 h 3037269"/>
                <a:gd name="connsiteX13" fmla="*/ 569541 w 2050744"/>
                <a:gd name="connsiteY13" fmla="*/ 2134213 h 3037269"/>
                <a:gd name="connsiteX14" fmla="*/ 70290 w 2050744"/>
                <a:gd name="connsiteY14" fmla="*/ 2190172 h 3037269"/>
                <a:gd name="connsiteX15" fmla="*/ 360535 w 2050744"/>
                <a:gd name="connsiteY15" fmla="*/ 1214587 h 3037269"/>
                <a:gd name="connsiteX16" fmla="*/ 595667 w 2050744"/>
                <a:gd name="connsiteY16" fmla="*/ 488293 h 3037269"/>
                <a:gd name="connsiteX17" fmla="*/ 376210 w 2050744"/>
                <a:gd name="connsiteY17" fmla="*/ 639821 h 3037269"/>
                <a:gd name="connsiteX18" fmla="*/ 256033 w 2050744"/>
                <a:gd name="connsiteY18" fmla="*/ 1120535 h 3037269"/>
                <a:gd name="connsiteX19" fmla="*/ 0 w 2050744"/>
                <a:gd name="connsiteY19" fmla="*/ 1115309 h 3037269"/>
                <a:gd name="connsiteX20" fmla="*/ 132992 w 2050744"/>
                <a:gd name="connsiteY20" fmla="*/ 519728 h 3037269"/>
                <a:gd name="connsiteX0" fmla="*/ 132992 w 2050744"/>
                <a:gd name="connsiteY0" fmla="*/ 519728 h 3037269"/>
                <a:gd name="connsiteX1" fmla="*/ 930077 w 2050744"/>
                <a:gd name="connsiteY1" fmla="*/ 2355 h 3037269"/>
                <a:gd name="connsiteX2" fmla="*/ 1463802 w 2050744"/>
                <a:gd name="connsiteY2" fmla="*/ 707833 h 3037269"/>
                <a:gd name="connsiteX3" fmla="*/ 1960191 w 2050744"/>
                <a:gd name="connsiteY3" fmla="*/ 998839 h 3037269"/>
                <a:gd name="connsiteX4" fmla="*/ 2043032 w 2050744"/>
                <a:gd name="connsiteY4" fmla="*/ 1198913 h 3037269"/>
                <a:gd name="connsiteX5" fmla="*/ 1792226 w 2050744"/>
                <a:gd name="connsiteY5" fmla="*/ 1214589 h 3037269"/>
                <a:gd name="connsiteX6" fmla="*/ 1348087 w 2050744"/>
                <a:gd name="connsiteY6" fmla="*/ 969006 h 3037269"/>
                <a:gd name="connsiteX7" fmla="*/ 1159982 w 2050744"/>
                <a:gd name="connsiteY7" fmla="*/ 676398 h 3037269"/>
                <a:gd name="connsiteX8" fmla="*/ 1003227 w 2050744"/>
                <a:gd name="connsiteY8" fmla="*/ 1366117 h 3037269"/>
                <a:gd name="connsiteX9" fmla="*/ 1551869 w 2050744"/>
                <a:gd name="connsiteY9" fmla="*/ 1961782 h 3037269"/>
                <a:gd name="connsiteX10" fmla="*/ 1567543 w 2050744"/>
                <a:gd name="connsiteY10" fmla="*/ 3017262 h 3037269"/>
                <a:gd name="connsiteX11" fmla="*/ 1217459 w 2050744"/>
                <a:gd name="connsiteY11" fmla="*/ 2102861 h 3037269"/>
                <a:gd name="connsiteX12" fmla="*/ 700170 w 2050744"/>
                <a:gd name="connsiteY12" fmla="*/ 1559447 h 3037269"/>
                <a:gd name="connsiteX13" fmla="*/ 569541 w 2050744"/>
                <a:gd name="connsiteY13" fmla="*/ 2134213 h 3037269"/>
                <a:gd name="connsiteX14" fmla="*/ 70290 w 2050744"/>
                <a:gd name="connsiteY14" fmla="*/ 2190172 h 3037269"/>
                <a:gd name="connsiteX15" fmla="*/ 459813 w 2050744"/>
                <a:gd name="connsiteY15" fmla="*/ 1193687 h 3037269"/>
                <a:gd name="connsiteX16" fmla="*/ 595667 w 2050744"/>
                <a:gd name="connsiteY16" fmla="*/ 488293 h 3037269"/>
                <a:gd name="connsiteX17" fmla="*/ 376210 w 2050744"/>
                <a:gd name="connsiteY17" fmla="*/ 639821 h 3037269"/>
                <a:gd name="connsiteX18" fmla="*/ 256033 w 2050744"/>
                <a:gd name="connsiteY18" fmla="*/ 1120535 h 3037269"/>
                <a:gd name="connsiteX19" fmla="*/ 0 w 2050744"/>
                <a:gd name="connsiteY19" fmla="*/ 1115309 h 3037269"/>
                <a:gd name="connsiteX20" fmla="*/ 132992 w 2050744"/>
                <a:gd name="connsiteY20" fmla="*/ 519728 h 3037269"/>
                <a:gd name="connsiteX0" fmla="*/ 132992 w 2050744"/>
                <a:gd name="connsiteY0" fmla="*/ 519728 h 3037269"/>
                <a:gd name="connsiteX1" fmla="*/ 930077 w 2050744"/>
                <a:gd name="connsiteY1" fmla="*/ 2355 h 3037269"/>
                <a:gd name="connsiteX2" fmla="*/ 1463802 w 2050744"/>
                <a:gd name="connsiteY2" fmla="*/ 707833 h 3037269"/>
                <a:gd name="connsiteX3" fmla="*/ 1960191 w 2050744"/>
                <a:gd name="connsiteY3" fmla="*/ 998839 h 3037269"/>
                <a:gd name="connsiteX4" fmla="*/ 2043032 w 2050744"/>
                <a:gd name="connsiteY4" fmla="*/ 1198913 h 3037269"/>
                <a:gd name="connsiteX5" fmla="*/ 1792226 w 2050744"/>
                <a:gd name="connsiteY5" fmla="*/ 1214589 h 3037269"/>
                <a:gd name="connsiteX6" fmla="*/ 1348087 w 2050744"/>
                <a:gd name="connsiteY6" fmla="*/ 969006 h 3037269"/>
                <a:gd name="connsiteX7" fmla="*/ 1159982 w 2050744"/>
                <a:gd name="connsiteY7" fmla="*/ 676398 h 3037269"/>
                <a:gd name="connsiteX8" fmla="*/ 1003227 w 2050744"/>
                <a:gd name="connsiteY8" fmla="*/ 1366117 h 3037269"/>
                <a:gd name="connsiteX9" fmla="*/ 1551869 w 2050744"/>
                <a:gd name="connsiteY9" fmla="*/ 1961782 h 3037269"/>
                <a:gd name="connsiteX10" fmla="*/ 1567543 w 2050744"/>
                <a:gd name="connsiteY10" fmla="*/ 3017262 h 3037269"/>
                <a:gd name="connsiteX11" fmla="*/ 1217459 w 2050744"/>
                <a:gd name="connsiteY11" fmla="*/ 2102861 h 3037269"/>
                <a:gd name="connsiteX12" fmla="*/ 700170 w 2050744"/>
                <a:gd name="connsiteY12" fmla="*/ 1559447 h 3037269"/>
                <a:gd name="connsiteX13" fmla="*/ 569541 w 2050744"/>
                <a:gd name="connsiteY13" fmla="*/ 2134213 h 3037269"/>
                <a:gd name="connsiteX14" fmla="*/ 247945 w 2050744"/>
                <a:gd name="connsiteY14" fmla="*/ 2012517 h 3037269"/>
                <a:gd name="connsiteX15" fmla="*/ 459813 w 2050744"/>
                <a:gd name="connsiteY15" fmla="*/ 1193687 h 3037269"/>
                <a:gd name="connsiteX16" fmla="*/ 595667 w 2050744"/>
                <a:gd name="connsiteY16" fmla="*/ 488293 h 3037269"/>
                <a:gd name="connsiteX17" fmla="*/ 376210 w 2050744"/>
                <a:gd name="connsiteY17" fmla="*/ 639821 h 3037269"/>
                <a:gd name="connsiteX18" fmla="*/ 256033 w 2050744"/>
                <a:gd name="connsiteY18" fmla="*/ 1120535 h 3037269"/>
                <a:gd name="connsiteX19" fmla="*/ 0 w 2050744"/>
                <a:gd name="connsiteY19" fmla="*/ 1115309 h 3037269"/>
                <a:gd name="connsiteX20" fmla="*/ 132992 w 2050744"/>
                <a:gd name="connsiteY20" fmla="*/ 519728 h 3037269"/>
                <a:gd name="connsiteX0" fmla="*/ 132992 w 2050744"/>
                <a:gd name="connsiteY0" fmla="*/ 519695 h 3037236"/>
                <a:gd name="connsiteX1" fmla="*/ 930077 w 2050744"/>
                <a:gd name="connsiteY1" fmla="*/ 2322 h 3037236"/>
                <a:gd name="connsiteX2" fmla="*/ 1463802 w 2050744"/>
                <a:gd name="connsiteY2" fmla="*/ 707800 h 3037236"/>
                <a:gd name="connsiteX3" fmla="*/ 1960191 w 2050744"/>
                <a:gd name="connsiteY3" fmla="*/ 998806 h 3037236"/>
                <a:gd name="connsiteX4" fmla="*/ 2043032 w 2050744"/>
                <a:gd name="connsiteY4" fmla="*/ 1198880 h 3037236"/>
                <a:gd name="connsiteX5" fmla="*/ 1792226 w 2050744"/>
                <a:gd name="connsiteY5" fmla="*/ 1214556 h 3037236"/>
                <a:gd name="connsiteX6" fmla="*/ 1348087 w 2050744"/>
                <a:gd name="connsiteY6" fmla="*/ 968973 h 3037236"/>
                <a:gd name="connsiteX7" fmla="*/ 1159982 w 2050744"/>
                <a:gd name="connsiteY7" fmla="*/ 676365 h 3037236"/>
                <a:gd name="connsiteX8" fmla="*/ 1003227 w 2050744"/>
                <a:gd name="connsiteY8" fmla="*/ 1366084 h 3037236"/>
                <a:gd name="connsiteX9" fmla="*/ 1551869 w 2050744"/>
                <a:gd name="connsiteY9" fmla="*/ 1961749 h 3037236"/>
                <a:gd name="connsiteX10" fmla="*/ 1567543 w 2050744"/>
                <a:gd name="connsiteY10" fmla="*/ 3017229 h 3037236"/>
                <a:gd name="connsiteX11" fmla="*/ 1217459 w 2050744"/>
                <a:gd name="connsiteY11" fmla="*/ 2102828 h 3037236"/>
                <a:gd name="connsiteX12" fmla="*/ 700170 w 2050744"/>
                <a:gd name="connsiteY12" fmla="*/ 1559414 h 3037236"/>
                <a:gd name="connsiteX13" fmla="*/ 569541 w 2050744"/>
                <a:gd name="connsiteY13" fmla="*/ 2134180 h 3037236"/>
                <a:gd name="connsiteX14" fmla="*/ 247945 w 2050744"/>
                <a:gd name="connsiteY14" fmla="*/ 2012484 h 3037236"/>
                <a:gd name="connsiteX15" fmla="*/ 459813 w 2050744"/>
                <a:gd name="connsiteY15" fmla="*/ 1193654 h 3037236"/>
                <a:gd name="connsiteX16" fmla="*/ 595667 w 2050744"/>
                <a:gd name="connsiteY16" fmla="*/ 488260 h 3037236"/>
                <a:gd name="connsiteX17" fmla="*/ 376210 w 2050744"/>
                <a:gd name="connsiteY17" fmla="*/ 639788 h 3037236"/>
                <a:gd name="connsiteX18" fmla="*/ 256033 w 2050744"/>
                <a:gd name="connsiteY18" fmla="*/ 1120502 h 3037236"/>
                <a:gd name="connsiteX19" fmla="*/ 0 w 2050744"/>
                <a:gd name="connsiteY19" fmla="*/ 1115276 h 3037236"/>
                <a:gd name="connsiteX20" fmla="*/ 132992 w 2050744"/>
                <a:gd name="connsiteY20" fmla="*/ 519695 h 3037236"/>
                <a:gd name="connsiteX0" fmla="*/ 132992 w 2050744"/>
                <a:gd name="connsiteY0" fmla="*/ 519695 h 3037236"/>
                <a:gd name="connsiteX1" fmla="*/ 930077 w 2050744"/>
                <a:gd name="connsiteY1" fmla="*/ 2322 h 3037236"/>
                <a:gd name="connsiteX2" fmla="*/ 1463802 w 2050744"/>
                <a:gd name="connsiteY2" fmla="*/ 707800 h 3037236"/>
                <a:gd name="connsiteX3" fmla="*/ 1960191 w 2050744"/>
                <a:gd name="connsiteY3" fmla="*/ 998806 h 3037236"/>
                <a:gd name="connsiteX4" fmla="*/ 2043032 w 2050744"/>
                <a:gd name="connsiteY4" fmla="*/ 1198880 h 3037236"/>
                <a:gd name="connsiteX5" fmla="*/ 1792226 w 2050744"/>
                <a:gd name="connsiteY5" fmla="*/ 1214556 h 3037236"/>
                <a:gd name="connsiteX6" fmla="*/ 1348087 w 2050744"/>
                <a:gd name="connsiteY6" fmla="*/ 968973 h 3037236"/>
                <a:gd name="connsiteX7" fmla="*/ 1159982 w 2050744"/>
                <a:gd name="connsiteY7" fmla="*/ 676365 h 3037236"/>
                <a:gd name="connsiteX8" fmla="*/ 1003227 w 2050744"/>
                <a:gd name="connsiteY8" fmla="*/ 1366084 h 3037236"/>
                <a:gd name="connsiteX9" fmla="*/ 1551869 w 2050744"/>
                <a:gd name="connsiteY9" fmla="*/ 1961749 h 3037236"/>
                <a:gd name="connsiteX10" fmla="*/ 1567543 w 2050744"/>
                <a:gd name="connsiteY10" fmla="*/ 3017229 h 3037236"/>
                <a:gd name="connsiteX11" fmla="*/ 1217459 w 2050744"/>
                <a:gd name="connsiteY11" fmla="*/ 2102828 h 3037236"/>
                <a:gd name="connsiteX12" fmla="*/ 700170 w 2050744"/>
                <a:gd name="connsiteY12" fmla="*/ 1559414 h 3037236"/>
                <a:gd name="connsiteX13" fmla="*/ 569541 w 2050744"/>
                <a:gd name="connsiteY13" fmla="*/ 2134180 h 3037236"/>
                <a:gd name="connsiteX14" fmla="*/ 247945 w 2050744"/>
                <a:gd name="connsiteY14" fmla="*/ 2012484 h 3037236"/>
                <a:gd name="connsiteX15" fmla="*/ 459813 w 2050744"/>
                <a:gd name="connsiteY15" fmla="*/ 1193654 h 3037236"/>
                <a:gd name="connsiteX16" fmla="*/ 595667 w 2050744"/>
                <a:gd name="connsiteY16" fmla="*/ 488260 h 3037236"/>
                <a:gd name="connsiteX17" fmla="*/ 376210 w 2050744"/>
                <a:gd name="connsiteY17" fmla="*/ 639788 h 3037236"/>
                <a:gd name="connsiteX18" fmla="*/ 256033 w 2050744"/>
                <a:gd name="connsiteY18" fmla="*/ 1120502 h 3037236"/>
                <a:gd name="connsiteX19" fmla="*/ 0 w 2050744"/>
                <a:gd name="connsiteY19" fmla="*/ 1115276 h 3037236"/>
                <a:gd name="connsiteX20" fmla="*/ 132992 w 2050744"/>
                <a:gd name="connsiteY20" fmla="*/ 519695 h 3037236"/>
                <a:gd name="connsiteX0" fmla="*/ 132992 w 2050744"/>
                <a:gd name="connsiteY0" fmla="*/ 519695 h 3037236"/>
                <a:gd name="connsiteX1" fmla="*/ 930077 w 2050744"/>
                <a:gd name="connsiteY1" fmla="*/ 2322 h 3037236"/>
                <a:gd name="connsiteX2" fmla="*/ 1463802 w 2050744"/>
                <a:gd name="connsiteY2" fmla="*/ 707800 h 3037236"/>
                <a:gd name="connsiteX3" fmla="*/ 1960191 w 2050744"/>
                <a:gd name="connsiteY3" fmla="*/ 998806 h 3037236"/>
                <a:gd name="connsiteX4" fmla="*/ 2043032 w 2050744"/>
                <a:gd name="connsiteY4" fmla="*/ 1198880 h 3037236"/>
                <a:gd name="connsiteX5" fmla="*/ 1792226 w 2050744"/>
                <a:gd name="connsiteY5" fmla="*/ 1214556 h 3037236"/>
                <a:gd name="connsiteX6" fmla="*/ 1348087 w 2050744"/>
                <a:gd name="connsiteY6" fmla="*/ 968973 h 3037236"/>
                <a:gd name="connsiteX7" fmla="*/ 1159982 w 2050744"/>
                <a:gd name="connsiteY7" fmla="*/ 676365 h 3037236"/>
                <a:gd name="connsiteX8" fmla="*/ 1003227 w 2050744"/>
                <a:gd name="connsiteY8" fmla="*/ 1366084 h 3037236"/>
                <a:gd name="connsiteX9" fmla="*/ 1551869 w 2050744"/>
                <a:gd name="connsiteY9" fmla="*/ 1961749 h 3037236"/>
                <a:gd name="connsiteX10" fmla="*/ 1567543 w 2050744"/>
                <a:gd name="connsiteY10" fmla="*/ 3017229 h 3037236"/>
                <a:gd name="connsiteX11" fmla="*/ 1217459 w 2050744"/>
                <a:gd name="connsiteY11" fmla="*/ 2102828 h 3037236"/>
                <a:gd name="connsiteX12" fmla="*/ 700170 w 2050744"/>
                <a:gd name="connsiteY12" fmla="*/ 1559414 h 3037236"/>
                <a:gd name="connsiteX13" fmla="*/ 569541 w 2050744"/>
                <a:gd name="connsiteY13" fmla="*/ 2134180 h 3037236"/>
                <a:gd name="connsiteX14" fmla="*/ 247945 w 2050744"/>
                <a:gd name="connsiteY14" fmla="*/ 2012484 h 3037236"/>
                <a:gd name="connsiteX15" fmla="*/ 459813 w 2050744"/>
                <a:gd name="connsiteY15" fmla="*/ 1193654 h 3037236"/>
                <a:gd name="connsiteX16" fmla="*/ 595667 w 2050744"/>
                <a:gd name="connsiteY16" fmla="*/ 488260 h 3037236"/>
                <a:gd name="connsiteX17" fmla="*/ 376210 w 2050744"/>
                <a:gd name="connsiteY17" fmla="*/ 639788 h 3037236"/>
                <a:gd name="connsiteX18" fmla="*/ 256033 w 2050744"/>
                <a:gd name="connsiteY18" fmla="*/ 1120502 h 3037236"/>
                <a:gd name="connsiteX19" fmla="*/ 0 w 2050744"/>
                <a:gd name="connsiteY19" fmla="*/ 1115276 h 3037236"/>
                <a:gd name="connsiteX20" fmla="*/ 132992 w 2050744"/>
                <a:gd name="connsiteY20" fmla="*/ 519695 h 3037236"/>
                <a:gd name="connsiteX0" fmla="*/ 132992 w 2050744"/>
                <a:gd name="connsiteY0" fmla="*/ 519695 h 3037236"/>
                <a:gd name="connsiteX1" fmla="*/ 930077 w 2050744"/>
                <a:gd name="connsiteY1" fmla="*/ 2322 h 3037236"/>
                <a:gd name="connsiteX2" fmla="*/ 1463802 w 2050744"/>
                <a:gd name="connsiteY2" fmla="*/ 707800 h 3037236"/>
                <a:gd name="connsiteX3" fmla="*/ 1960191 w 2050744"/>
                <a:gd name="connsiteY3" fmla="*/ 998806 h 3037236"/>
                <a:gd name="connsiteX4" fmla="*/ 2043032 w 2050744"/>
                <a:gd name="connsiteY4" fmla="*/ 1198880 h 3037236"/>
                <a:gd name="connsiteX5" fmla="*/ 1792226 w 2050744"/>
                <a:gd name="connsiteY5" fmla="*/ 1214556 h 3037236"/>
                <a:gd name="connsiteX6" fmla="*/ 1348087 w 2050744"/>
                <a:gd name="connsiteY6" fmla="*/ 968973 h 3037236"/>
                <a:gd name="connsiteX7" fmla="*/ 1159982 w 2050744"/>
                <a:gd name="connsiteY7" fmla="*/ 676365 h 3037236"/>
                <a:gd name="connsiteX8" fmla="*/ 1003227 w 2050744"/>
                <a:gd name="connsiteY8" fmla="*/ 1366084 h 3037236"/>
                <a:gd name="connsiteX9" fmla="*/ 1551869 w 2050744"/>
                <a:gd name="connsiteY9" fmla="*/ 1961749 h 3037236"/>
                <a:gd name="connsiteX10" fmla="*/ 1567543 w 2050744"/>
                <a:gd name="connsiteY10" fmla="*/ 3017229 h 3037236"/>
                <a:gd name="connsiteX11" fmla="*/ 1217459 w 2050744"/>
                <a:gd name="connsiteY11" fmla="*/ 2102828 h 3037236"/>
                <a:gd name="connsiteX12" fmla="*/ 700170 w 2050744"/>
                <a:gd name="connsiteY12" fmla="*/ 1559414 h 3037236"/>
                <a:gd name="connsiteX13" fmla="*/ 569541 w 2050744"/>
                <a:gd name="connsiteY13" fmla="*/ 2134180 h 3037236"/>
                <a:gd name="connsiteX14" fmla="*/ 376211 w 2050744"/>
                <a:gd name="connsiteY14" fmla="*/ 2191655 h 3037236"/>
                <a:gd name="connsiteX15" fmla="*/ 247945 w 2050744"/>
                <a:gd name="connsiteY15" fmla="*/ 2012484 h 3037236"/>
                <a:gd name="connsiteX16" fmla="*/ 459813 w 2050744"/>
                <a:gd name="connsiteY16" fmla="*/ 1193654 h 3037236"/>
                <a:gd name="connsiteX17" fmla="*/ 595667 w 2050744"/>
                <a:gd name="connsiteY17" fmla="*/ 488260 h 3037236"/>
                <a:gd name="connsiteX18" fmla="*/ 376210 w 2050744"/>
                <a:gd name="connsiteY18" fmla="*/ 639788 h 3037236"/>
                <a:gd name="connsiteX19" fmla="*/ 256033 w 2050744"/>
                <a:gd name="connsiteY19" fmla="*/ 1120502 h 3037236"/>
                <a:gd name="connsiteX20" fmla="*/ 0 w 2050744"/>
                <a:gd name="connsiteY20" fmla="*/ 1115276 h 3037236"/>
                <a:gd name="connsiteX21" fmla="*/ 132992 w 2050744"/>
                <a:gd name="connsiteY21" fmla="*/ 519695 h 3037236"/>
                <a:gd name="connsiteX0" fmla="*/ 132992 w 2050744"/>
                <a:gd name="connsiteY0" fmla="*/ 519695 h 3037236"/>
                <a:gd name="connsiteX1" fmla="*/ 930077 w 2050744"/>
                <a:gd name="connsiteY1" fmla="*/ 2322 h 3037236"/>
                <a:gd name="connsiteX2" fmla="*/ 1463802 w 2050744"/>
                <a:gd name="connsiteY2" fmla="*/ 707800 h 3037236"/>
                <a:gd name="connsiteX3" fmla="*/ 1960191 w 2050744"/>
                <a:gd name="connsiteY3" fmla="*/ 998806 h 3037236"/>
                <a:gd name="connsiteX4" fmla="*/ 2043032 w 2050744"/>
                <a:gd name="connsiteY4" fmla="*/ 1198880 h 3037236"/>
                <a:gd name="connsiteX5" fmla="*/ 1792226 w 2050744"/>
                <a:gd name="connsiteY5" fmla="*/ 1214556 h 3037236"/>
                <a:gd name="connsiteX6" fmla="*/ 1348087 w 2050744"/>
                <a:gd name="connsiteY6" fmla="*/ 968973 h 3037236"/>
                <a:gd name="connsiteX7" fmla="*/ 1159982 w 2050744"/>
                <a:gd name="connsiteY7" fmla="*/ 676365 h 3037236"/>
                <a:gd name="connsiteX8" fmla="*/ 1003227 w 2050744"/>
                <a:gd name="connsiteY8" fmla="*/ 1366084 h 3037236"/>
                <a:gd name="connsiteX9" fmla="*/ 1551869 w 2050744"/>
                <a:gd name="connsiteY9" fmla="*/ 1961749 h 3037236"/>
                <a:gd name="connsiteX10" fmla="*/ 1567543 w 2050744"/>
                <a:gd name="connsiteY10" fmla="*/ 3017229 h 3037236"/>
                <a:gd name="connsiteX11" fmla="*/ 1217459 w 2050744"/>
                <a:gd name="connsiteY11" fmla="*/ 2102828 h 3037236"/>
                <a:gd name="connsiteX12" fmla="*/ 700170 w 2050744"/>
                <a:gd name="connsiteY12" fmla="*/ 1559414 h 3037236"/>
                <a:gd name="connsiteX13" fmla="*/ 569541 w 2050744"/>
                <a:gd name="connsiteY13" fmla="*/ 2134180 h 3037236"/>
                <a:gd name="connsiteX14" fmla="*/ 20902 w 2050744"/>
                <a:gd name="connsiteY14" fmla="*/ 2985877 h 3037236"/>
                <a:gd name="connsiteX15" fmla="*/ 247945 w 2050744"/>
                <a:gd name="connsiteY15" fmla="*/ 2012484 h 3037236"/>
                <a:gd name="connsiteX16" fmla="*/ 459813 w 2050744"/>
                <a:gd name="connsiteY16" fmla="*/ 1193654 h 3037236"/>
                <a:gd name="connsiteX17" fmla="*/ 595667 w 2050744"/>
                <a:gd name="connsiteY17" fmla="*/ 488260 h 3037236"/>
                <a:gd name="connsiteX18" fmla="*/ 376210 w 2050744"/>
                <a:gd name="connsiteY18" fmla="*/ 639788 h 3037236"/>
                <a:gd name="connsiteX19" fmla="*/ 256033 w 2050744"/>
                <a:gd name="connsiteY19" fmla="*/ 1120502 h 3037236"/>
                <a:gd name="connsiteX20" fmla="*/ 0 w 2050744"/>
                <a:gd name="connsiteY20" fmla="*/ 1115276 h 3037236"/>
                <a:gd name="connsiteX21" fmla="*/ 132992 w 2050744"/>
                <a:gd name="connsiteY21" fmla="*/ 519695 h 3037236"/>
                <a:gd name="connsiteX0" fmla="*/ 149047 w 2066799"/>
                <a:gd name="connsiteY0" fmla="*/ 519695 h 3037236"/>
                <a:gd name="connsiteX1" fmla="*/ 946132 w 2066799"/>
                <a:gd name="connsiteY1" fmla="*/ 2322 h 3037236"/>
                <a:gd name="connsiteX2" fmla="*/ 1479857 w 2066799"/>
                <a:gd name="connsiteY2" fmla="*/ 707800 h 3037236"/>
                <a:gd name="connsiteX3" fmla="*/ 1976246 w 2066799"/>
                <a:gd name="connsiteY3" fmla="*/ 998806 h 3037236"/>
                <a:gd name="connsiteX4" fmla="*/ 2059087 w 2066799"/>
                <a:gd name="connsiteY4" fmla="*/ 1198880 h 3037236"/>
                <a:gd name="connsiteX5" fmla="*/ 1808281 w 2066799"/>
                <a:gd name="connsiteY5" fmla="*/ 1214556 h 3037236"/>
                <a:gd name="connsiteX6" fmla="*/ 1364142 w 2066799"/>
                <a:gd name="connsiteY6" fmla="*/ 968973 h 3037236"/>
                <a:gd name="connsiteX7" fmla="*/ 1176037 w 2066799"/>
                <a:gd name="connsiteY7" fmla="*/ 676365 h 3037236"/>
                <a:gd name="connsiteX8" fmla="*/ 1019282 w 2066799"/>
                <a:gd name="connsiteY8" fmla="*/ 1366084 h 3037236"/>
                <a:gd name="connsiteX9" fmla="*/ 1567924 w 2066799"/>
                <a:gd name="connsiteY9" fmla="*/ 1961749 h 3037236"/>
                <a:gd name="connsiteX10" fmla="*/ 1583598 w 2066799"/>
                <a:gd name="connsiteY10" fmla="*/ 3017229 h 3037236"/>
                <a:gd name="connsiteX11" fmla="*/ 1233514 w 2066799"/>
                <a:gd name="connsiteY11" fmla="*/ 2102828 h 3037236"/>
                <a:gd name="connsiteX12" fmla="*/ 716225 w 2066799"/>
                <a:gd name="connsiteY12" fmla="*/ 1559414 h 3037236"/>
                <a:gd name="connsiteX13" fmla="*/ 585596 w 2066799"/>
                <a:gd name="connsiteY13" fmla="*/ 2134180 h 3037236"/>
                <a:gd name="connsiteX14" fmla="*/ 36957 w 2066799"/>
                <a:gd name="connsiteY14" fmla="*/ 2985877 h 3037236"/>
                <a:gd name="connsiteX15" fmla="*/ 73532 w 2066799"/>
                <a:gd name="connsiteY15" fmla="*/ 2724619 h 3037236"/>
                <a:gd name="connsiteX16" fmla="*/ 264000 w 2066799"/>
                <a:gd name="connsiteY16" fmla="*/ 2012484 h 3037236"/>
                <a:gd name="connsiteX17" fmla="*/ 475868 w 2066799"/>
                <a:gd name="connsiteY17" fmla="*/ 1193654 h 3037236"/>
                <a:gd name="connsiteX18" fmla="*/ 611722 w 2066799"/>
                <a:gd name="connsiteY18" fmla="*/ 488260 h 3037236"/>
                <a:gd name="connsiteX19" fmla="*/ 392265 w 2066799"/>
                <a:gd name="connsiteY19" fmla="*/ 639788 h 3037236"/>
                <a:gd name="connsiteX20" fmla="*/ 272088 w 2066799"/>
                <a:gd name="connsiteY20" fmla="*/ 1120502 h 3037236"/>
                <a:gd name="connsiteX21" fmla="*/ 16055 w 2066799"/>
                <a:gd name="connsiteY21" fmla="*/ 1115276 h 3037236"/>
                <a:gd name="connsiteX22" fmla="*/ 149047 w 2066799"/>
                <a:gd name="connsiteY22" fmla="*/ 519695 h 3037236"/>
                <a:gd name="connsiteX0" fmla="*/ 347095 w 2264847"/>
                <a:gd name="connsiteY0" fmla="*/ 519695 h 3037236"/>
                <a:gd name="connsiteX1" fmla="*/ 1144180 w 2264847"/>
                <a:gd name="connsiteY1" fmla="*/ 2322 h 3037236"/>
                <a:gd name="connsiteX2" fmla="*/ 1677905 w 2264847"/>
                <a:gd name="connsiteY2" fmla="*/ 707800 h 3037236"/>
                <a:gd name="connsiteX3" fmla="*/ 2174294 w 2264847"/>
                <a:gd name="connsiteY3" fmla="*/ 998806 h 3037236"/>
                <a:gd name="connsiteX4" fmla="*/ 2257135 w 2264847"/>
                <a:gd name="connsiteY4" fmla="*/ 1198880 h 3037236"/>
                <a:gd name="connsiteX5" fmla="*/ 2006329 w 2264847"/>
                <a:gd name="connsiteY5" fmla="*/ 1214556 h 3037236"/>
                <a:gd name="connsiteX6" fmla="*/ 1562190 w 2264847"/>
                <a:gd name="connsiteY6" fmla="*/ 968973 h 3037236"/>
                <a:gd name="connsiteX7" fmla="*/ 1374085 w 2264847"/>
                <a:gd name="connsiteY7" fmla="*/ 676365 h 3037236"/>
                <a:gd name="connsiteX8" fmla="*/ 1217330 w 2264847"/>
                <a:gd name="connsiteY8" fmla="*/ 1366084 h 3037236"/>
                <a:gd name="connsiteX9" fmla="*/ 1765972 w 2264847"/>
                <a:gd name="connsiteY9" fmla="*/ 1961749 h 3037236"/>
                <a:gd name="connsiteX10" fmla="*/ 1781646 w 2264847"/>
                <a:gd name="connsiteY10" fmla="*/ 3017229 h 3037236"/>
                <a:gd name="connsiteX11" fmla="*/ 1431562 w 2264847"/>
                <a:gd name="connsiteY11" fmla="*/ 2102828 h 3037236"/>
                <a:gd name="connsiteX12" fmla="*/ 914273 w 2264847"/>
                <a:gd name="connsiteY12" fmla="*/ 1559414 h 3037236"/>
                <a:gd name="connsiteX13" fmla="*/ 783644 w 2264847"/>
                <a:gd name="connsiteY13" fmla="*/ 2134180 h 3037236"/>
                <a:gd name="connsiteX14" fmla="*/ 235005 w 2264847"/>
                <a:gd name="connsiteY14" fmla="*/ 2985877 h 3037236"/>
                <a:gd name="connsiteX15" fmla="*/ 5098 w 2264847"/>
                <a:gd name="connsiteY15" fmla="*/ 2766420 h 3037236"/>
                <a:gd name="connsiteX16" fmla="*/ 462048 w 2264847"/>
                <a:gd name="connsiteY16" fmla="*/ 2012484 h 3037236"/>
                <a:gd name="connsiteX17" fmla="*/ 673916 w 2264847"/>
                <a:gd name="connsiteY17" fmla="*/ 1193654 h 3037236"/>
                <a:gd name="connsiteX18" fmla="*/ 809770 w 2264847"/>
                <a:gd name="connsiteY18" fmla="*/ 488260 h 3037236"/>
                <a:gd name="connsiteX19" fmla="*/ 590313 w 2264847"/>
                <a:gd name="connsiteY19" fmla="*/ 639788 h 3037236"/>
                <a:gd name="connsiteX20" fmla="*/ 470136 w 2264847"/>
                <a:gd name="connsiteY20" fmla="*/ 1120502 h 3037236"/>
                <a:gd name="connsiteX21" fmla="*/ 214103 w 2264847"/>
                <a:gd name="connsiteY21" fmla="*/ 1115276 h 3037236"/>
                <a:gd name="connsiteX22" fmla="*/ 347095 w 2264847"/>
                <a:gd name="connsiteY22" fmla="*/ 519695 h 3037236"/>
                <a:gd name="connsiteX0" fmla="*/ 347095 w 2264847"/>
                <a:gd name="connsiteY0" fmla="*/ 519695 h 3037236"/>
                <a:gd name="connsiteX1" fmla="*/ 1144180 w 2264847"/>
                <a:gd name="connsiteY1" fmla="*/ 2322 h 3037236"/>
                <a:gd name="connsiteX2" fmla="*/ 1677905 w 2264847"/>
                <a:gd name="connsiteY2" fmla="*/ 707800 h 3037236"/>
                <a:gd name="connsiteX3" fmla="*/ 2174294 w 2264847"/>
                <a:gd name="connsiteY3" fmla="*/ 998806 h 3037236"/>
                <a:gd name="connsiteX4" fmla="*/ 2257135 w 2264847"/>
                <a:gd name="connsiteY4" fmla="*/ 1198880 h 3037236"/>
                <a:gd name="connsiteX5" fmla="*/ 2006329 w 2264847"/>
                <a:gd name="connsiteY5" fmla="*/ 1214556 h 3037236"/>
                <a:gd name="connsiteX6" fmla="*/ 1562190 w 2264847"/>
                <a:gd name="connsiteY6" fmla="*/ 968973 h 3037236"/>
                <a:gd name="connsiteX7" fmla="*/ 1374085 w 2264847"/>
                <a:gd name="connsiteY7" fmla="*/ 676365 h 3037236"/>
                <a:gd name="connsiteX8" fmla="*/ 1217330 w 2264847"/>
                <a:gd name="connsiteY8" fmla="*/ 1366084 h 3037236"/>
                <a:gd name="connsiteX9" fmla="*/ 1765972 w 2264847"/>
                <a:gd name="connsiteY9" fmla="*/ 1961749 h 3037236"/>
                <a:gd name="connsiteX10" fmla="*/ 1781646 w 2264847"/>
                <a:gd name="connsiteY10" fmla="*/ 3017229 h 3037236"/>
                <a:gd name="connsiteX11" fmla="*/ 1431562 w 2264847"/>
                <a:gd name="connsiteY11" fmla="*/ 2102828 h 3037236"/>
                <a:gd name="connsiteX12" fmla="*/ 914273 w 2264847"/>
                <a:gd name="connsiteY12" fmla="*/ 1559414 h 3037236"/>
                <a:gd name="connsiteX13" fmla="*/ 783644 w 2264847"/>
                <a:gd name="connsiteY13" fmla="*/ 2134180 h 3037236"/>
                <a:gd name="connsiteX14" fmla="*/ 235005 w 2264847"/>
                <a:gd name="connsiteY14" fmla="*/ 2985877 h 3037236"/>
                <a:gd name="connsiteX15" fmla="*/ 5098 w 2264847"/>
                <a:gd name="connsiteY15" fmla="*/ 2766420 h 3037236"/>
                <a:gd name="connsiteX16" fmla="*/ 462048 w 2264847"/>
                <a:gd name="connsiteY16" fmla="*/ 2012484 h 3037236"/>
                <a:gd name="connsiteX17" fmla="*/ 673916 w 2264847"/>
                <a:gd name="connsiteY17" fmla="*/ 1193654 h 3037236"/>
                <a:gd name="connsiteX18" fmla="*/ 809770 w 2264847"/>
                <a:gd name="connsiteY18" fmla="*/ 488260 h 3037236"/>
                <a:gd name="connsiteX19" fmla="*/ 590313 w 2264847"/>
                <a:gd name="connsiteY19" fmla="*/ 639788 h 3037236"/>
                <a:gd name="connsiteX20" fmla="*/ 470136 w 2264847"/>
                <a:gd name="connsiteY20" fmla="*/ 1120502 h 3037236"/>
                <a:gd name="connsiteX21" fmla="*/ 214103 w 2264847"/>
                <a:gd name="connsiteY21" fmla="*/ 1115276 h 3037236"/>
                <a:gd name="connsiteX22" fmla="*/ 347095 w 2264847"/>
                <a:gd name="connsiteY22" fmla="*/ 519695 h 3037236"/>
                <a:gd name="connsiteX0" fmla="*/ 345863 w 2263615"/>
                <a:gd name="connsiteY0" fmla="*/ 519695 h 3037236"/>
                <a:gd name="connsiteX1" fmla="*/ 1142948 w 2263615"/>
                <a:gd name="connsiteY1" fmla="*/ 2322 h 3037236"/>
                <a:gd name="connsiteX2" fmla="*/ 1676673 w 2263615"/>
                <a:gd name="connsiteY2" fmla="*/ 707800 h 3037236"/>
                <a:gd name="connsiteX3" fmla="*/ 2173062 w 2263615"/>
                <a:gd name="connsiteY3" fmla="*/ 998806 h 3037236"/>
                <a:gd name="connsiteX4" fmla="*/ 2255903 w 2263615"/>
                <a:gd name="connsiteY4" fmla="*/ 1198880 h 3037236"/>
                <a:gd name="connsiteX5" fmla="*/ 2005097 w 2263615"/>
                <a:gd name="connsiteY5" fmla="*/ 1214556 h 3037236"/>
                <a:gd name="connsiteX6" fmla="*/ 1560958 w 2263615"/>
                <a:gd name="connsiteY6" fmla="*/ 968973 h 3037236"/>
                <a:gd name="connsiteX7" fmla="*/ 1372853 w 2263615"/>
                <a:gd name="connsiteY7" fmla="*/ 676365 h 3037236"/>
                <a:gd name="connsiteX8" fmla="*/ 1216098 w 2263615"/>
                <a:gd name="connsiteY8" fmla="*/ 1366084 h 3037236"/>
                <a:gd name="connsiteX9" fmla="*/ 1764740 w 2263615"/>
                <a:gd name="connsiteY9" fmla="*/ 1961749 h 3037236"/>
                <a:gd name="connsiteX10" fmla="*/ 1780414 w 2263615"/>
                <a:gd name="connsiteY10" fmla="*/ 3017229 h 3037236"/>
                <a:gd name="connsiteX11" fmla="*/ 1430330 w 2263615"/>
                <a:gd name="connsiteY11" fmla="*/ 2102828 h 3037236"/>
                <a:gd name="connsiteX12" fmla="*/ 913041 w 2263615"/>
                <a:gd name="connsiteY12" fmla="*/ 1559414 h 3037236"/>
                <a:gd name="connsiteX13" fmla="*/ 782412 w 2263615"/>
                <a:gd name="connsiteY13" fmla="*/ 2134180 h 3037236"/>
                <a:gd name="connsiteX14" fmla="*/ 301700 w 2263615"/>
                <a:gd name="connsiteY14" fmla="*/ 2802997 h 3037236"/>
                <a:gd name="connsiteX15" fmla="*/ 3866 w 2263615"/>
                <a:gd name="connsiteY15" fmla="*/ 2766420 h 3037236"/>
                <a:gd name="connsiteX16" fmla="*/ 460816 w 2263615"/>
                <a:gd name="connsiteY16" fmla="*/ 2012484 h 3037236"/>
                <a:gd name="connsiteX17" fmla="*/ 672684 w 2263615"/>
                <a:gd name="connsiteY17" fmla="*/ 1193654 h 3037236"/>
                <a:gd name="connsiteX18" fmla="*/ 808538 w 2263615"/>
                <a:gd name="connsiteY18" fmla="*/ 488260 h 3037236"/>
                <a:gd name="connsiteX19" fmla="*/ 589081 w 2263615"/>
                <a:gd name="connsiteY19" fmla="*/ 639788 h 3037236"/>
                <a:gd name="connsiteX20" fmla="*/ 468904 w 2263615"/>
                <a:gd name="connsiteY20" fmla="*/ 1120502 h 3037236"/>
                <a:gd name="connsiteX21" fmla="*/ 212871 w 2263615"/>
                <a:gd name="connsiteY21" fmla="*/ 1115276 h 3037236"/>
                <a:gd name="connsiteX22" fmla="*/ 345863 w 2263615"/>
                <a:gd name="connsiteY22" fmla="*/ 519695 h 3037236"/>
                <a:gd name="connsiteX0" fmla="*/ 346174 w 2263926"/>
                <a:gd name="connsiteY0" fmla="*/ 519695 h 3037236"/>
                <a:gd name="connsiteX1" fmla="*/ 1143259 w 2263926"/>
                <a:gd name="connsiteY1" fmla="*/ 2322 h 3037236"/>
                <a:gd name="connsiteX2" fmla="*/ 1676984 w 2263926"/>
                <a:gd name="connsiteY2" fmla="*/ 707800 h 3037236"/>
                <a:gd name="connsiteX3" fmla="*/ 2173373 w 2263926"/>
                <a:gd name="connsiteY3" fmla="*/ 998806 h 3037236"/>
                <a:gd name="connsiteX4" fmla="*/ 2256214 w 2263926"/>
                <a:gd name="connsiteY4" fmla="*/ 1198880 h 3037236"/>
                <a:gd name="connsiteX5" fmla="*/ 2005408 w 2263926"/>
                <a:gd name="connsiteY5" fmla="*/ 1214556 h 3037236"/>
                <a:gd name="connsiteX6" fmla="*/ 1561269 w 2263926"/>
                <a:gd name="connsiteY6" fmla="*/ 968973 h 3037236"/>
                <a:gd name="connsiteX7" fmla="*/ 1373164 w 2263926"/>
                <a:gd name="connsiteY7" fmla="*/ 676365 h 3037236"/>
                <a:gd name="connsiteX8" fmla="*/ 1216409 w 2263926"/>
                <a:gd name="connsiteY8" fmla="*/ 1366084 h 3037236"/>
                <a:gd name="connsiteX9" fmla="*/ 1765051 w 2263926"/>
                <a:gd name="connsiteY9" fmla="*/ 1961749 h 3037236"/>
                <a:gd name="connsiteX10" fmla="*/ 1780725 w 2263926"/>
                <a:gd name="connsiteY10" fmla="*/ 3017229 h 3037236"/>
                <a:gd name="connsiteX11" fmla="*/ 1430641 w 2263926"/>
                <a:gd name="connsiteY11" fmla="*/ 2102828 h 3037236"/>
                <a:gd name="connsiteX12" fmla="*/ 913352 w 2263926"/>
                <a:gd name="connsiteY12" fmla="*/ 1559414 h 3037236"/>
                <a:gd name="connsiteX13" fmla="*/ 782723 w 2263926"/>
                <a:gd name="connsiteY13" fmla="*/ 2134180 h 3037236"/>
                <a:gd name="connsiteX14" fmla="*/ 281110 w 2263926"/>
                <a:gd name="connsiteY14" fmla="*/ 2917950 h 3037236"/>
                <a:gd name="connsiteX15" fmla="*/ 4177 w 2263926"/>
                <a:gd name="connsiteY15" fmla="*/ 2766420 h 3037236"/>
                <a:gd name="connsiteX16" fmla="*/ 461127 w 2263926"/>
                <a:gd name="connsiteY16" fmla="*/ 2012484 h 3037236"/>
                <a:gd name="connsiteX17" fmla="*/ 672995 w 2263926"/>
                <a:gd name="connsiteY17" fmla="*/ 1193654 h 3037236"/>
                <a:gd name="connsiteX18" fmla="*/ 808849 w 2263926"/>
                <a:gd name="connsiteY18" fmla="*/ 488260 h 3037236"/>
                <a:gd name="connsiteX19" fmla="*/ 589392 w 2263926"/>
                <a:gd name="connsiteY19" fmla="*/ 639788 h 3037236"/>
                <a:gd name="connsiteX20" fmla="*/ 469215 w 2263926"/>
                <a:gd name="connsiteY20" fmla="*/ 1120502 h 3037236"/>
                <a:gd name="connsiteX21" fmla="*/ 213182 w 2263926"/>
                <a:gd name="connsiteY21" fmla="*/ 1115276 h 3037236"/>
                <a:gd name="connsiteX22" fmla="*/ 346174 w 2263926"/>
                <a:gd name="connsiteY22" fmla="*/ 519695 h 3037236"/>
                <a:gd name="connsiteX0" fmla="*/ 346174 w 2263926"/>
                <a:gd name="connsiteY0" fmla="*/ 519695 h 3037236"/>
                <a:gd name="connsiteX1" fmla="*/ 1143259 w 2263926"/>
                <a:gd name="connsiteY1" fmla="*/ 2322 h 3037236"/>
                <a:gd name="connsiteX2" fmla="*/ 1676984 w 2263926"/>
                <a:gd name="connsiteY2" fmla="*/ 707800 h 3037236"/>
                <a:gd name="connsiteX3" fmla="*/ 2173373 w 2263926"/>
                <a:gd name="connsiteY3" fmla="*/ 998806 h 3037236"/>
                <a:gd name="connsiteX4" fmla="*/ 2256214 w 2263926"/>
                <a:gd name="connsiteY4" fmla="*/ 1198880 h 3037236"/>
                <a:gd name="connsiteX5" fmla="*/ 2005408 w 2263926"/>
                <a:gd name="connsiteY5" fmla="*/ 1214556 h 3037236"/>
                <a:gd name="connsiteX6" fmla="*/ 1561269 w 2263926"/>
                <a:gd name="connsiteY6" fmla="*/ 968973 h 3037236"/>
                <a:gd name="connsiteX7" fmla="*/ 1373164 w 2263926"/>
                <a:gd name="connsiteY7" fmla="*/ 676365 h 3037236"/>
                <a:gd name="connsiteX8" fmla="*/ 1216409 w 2263926"/>
                <a:gd name="connsiteY8" fmla="*/ 1366084 h 3037236"/>
                <a:gd name="connsiteX9" fmla="*/ 1765051 w 2263926"/>
                <a:gd name="connsiteY9" fmla="*/ 1961749 h 3037236"/>
                <a:gd name="connsiteX10" fmla="*/ 1780725 w 2263926"/>
                <a:gd name="connsiteY10" fmla="*/ 3017229 h 3037236"/>
                <a:gd name="connsiteX11" fmla="*/ 1430641 w 2263926"/>
                <a:gd name="connsiteY11" fmla="*/ 2102828 h 3037236"/>
                <a:gd name="connsiteX12" fmla="*/ 913352 w 2263926"/>
                <a:gd name="connsiteY12" fmla="*/ 1559414 h 3037236"/>
                <a:gd name="connsiteX13" fmla="*/ 746147 w 2263926"/>
                <a:gd name="connsiteY13" fmla="*/ 2139405 h 3037236"/>
                <a:gd name="connsiteX14" fmla="*/ 281110 w 2263926"/>
                <a:gd name="connsiteY14" fmla="*/ 2917950 h 3037236"/>
                <a:gd name="connsiteX15" fmla="*/ 4177 w 2263926"/>
                <a:gd name="connsiteY15" fmla="*/ 2766420 h 3037236"/>
                <a:gd name="connsiteX16" fmla="*/ 461127 w 2263926"/>
                <a:gd name="connsiteY16" fmla="*/ 2012484 h 3037236"/>
                <a:gd name="connsiteX17" fmla="*/ 672995 w 2263926"/>
                <a:gd name="connsiteY17" fmla="*/ 1193654 h 3037236"/>
                <a:gd name="connsiteX18" fmla="*/ 808849 w 2263926"/>
                <a:gd name="connsiteY18" fmla="*/ 488260 h 3037236"/>
                <a:gd name="connsiteX19" fmla="*/ 589392 w 2263926"/>
                <a:gd name="connsiteY19" fmla="*/ 639788 h 3037236"/>
                <a:gd name="connsiteX20" fmla="*/ 469215 w 2263926"/>
                <a:gd name="connsiteY20" fmla="*/ 1120502 h 3037236"/>
                <a:gd name="connsiteX21" fmla="*/ 213182 w 2263926"/>
                <a:gd name="connsiteY21" fmla="*/ 1115276 h 3037236"/>
                <a:gd name="connsiteX22" fmla="*/ 346174 w 2263926"/>
                <a:gd name="connsiteY22" fmla="*/ 519695 h 3037236"/>
                <a:gd name="connsiteX0" fmla="*/ 346174 w 2263926"/>
                <a:gd name="connsiteY0" fmla="*/ 519695 h 3037236"/>
                <a:gd name="connsiteX1" fmla="*/ 1143259 w 2263926"/>
                <a:gd name="connsiteY1" fmla="*/ 2322 h 3037236"/>
                <a:gd name="connsiteX2" fmla="*/ 1676984 w 2263926"/>
                <a:gd name="connsiteY2" fmla="*/ 707800 h 3037236"/>
                <a:gd name="connsiteX3" fmla="*/ 2173373 w 2263926"/>
                <a:gd name="connsiteY3" fmla="*/ 998806 h 3037236"/>
                <a:gd name="connsiteX4" fmla="*/ 2256214 w 2263926"/>
                <a:gd name="connsiteY4" fmla="*/ 1198880 h 3037236"/>
                <a:gd name="connsiteX5" fmla="*/ 2005408 w 2263926"/>
                <a:gd name="connsiteY5" fmla="*/ 1214556 h 3037236"/>
                <a:gd name="connsiteX6" fmla="*/ 1561269 w 2263926"/>
                <a:gd name="connsiteY6" fmla="*/ 968973 h 3037236"/>
                <a:gd name="connsiteX7" fmla="*/ 1373164 w 2263926"/>
                <a:gd name="connsiteY7" fmla="*/ 676365 h 3037236"/>
                <a:gd name="connsiteX8" fmla="*/ 1216409 w 2263926"/>
                <a:gd name="connsiteY8" fmla="*/ 1366084 h 3037236"/>
                <a:gd name="connsiteX9" fmla="*/ 1765051 w 2263926"/>
                <a:gd name="connsiteY9" fmla="*/ 1961749 h 3037236"/>
                <a:gd name="connsiteX10" fmla="*/ 1780725 w 2263926"/>
                <a:gd name="connsiteY10" fmla="*/ 3017229 h 3037236"/>
                <a:gd name="connsiteX11" fmla="*/ 1430641 w 2263926"/>
                <a:gd name="connsiteY11" fmla="*/ 2102828 h 3037236"/>
                <a:gd name="connsiteX12" fmla="*/ 913352 w 2263926"/>
                <a:gd name="connsiteY12" fmla="*/ 1559414 h 3037236"/>
                <a:gd name="connsiteX13" fmla="*/ 667770 w 2263926"/>
                <a:gd name="connsiteY13" fmla="*/ 2139405 h 3037236"/>
                <a:gd name="connsiteX14" fmla="*/ 281110 w 2263926"/>
                <a:gd name="connsiteY14" fmla="*/ 2917950 h 3037236"/>
                <a:gd name="connsiteX15" fmla="*/ 4177 w 2263926"/>
                <a:gd name="connsiteY15" fmla="*/ 2766420 h 3037236"/>
                <a:gd name="connsiteX16" fmla="*/ 461127 w 2263926"/>
                <a:gd name="connsiteY16" fmla="*/ 2012484 h 3037236"/>
                <a:gd name="connsiteX17" fmla="*/ 672995 w 2263926"/>
                <a:gd name="connsiteY17" fmla="*/ 1193654 h 3037236"/>
                <a:gd name="connsiteX18" fmla="*/ 808849 w 2263926"/>
                <a:gd name="connsiteY18" fmla="*/ 488260 h 3037236"/>
                <a:gd name="connsiteX19" fmla="*/ 589392 w 2263926"/>
                <a:gd name="connsiteY19" fmla="*/ 639788 h 3037236"/>
                <a:gd name="connsiteX20" fmla="*/ 469215 w 2263926"/>
                <a:gd name="connsiteY20" fmla="*/ 1120502 h 3037236"/>
                <a:gd name="connsiteX21" fmla="*/ 213182 w 2263926"/>
                <a:gd name="connsiteY21" fmla="*/ 1115276 h 3037236"/>
                <a:gd name="connsiteX22" fmla="*/ 346174 w 2263926"/>
                <a:gd name="connsiteY22" fmla="*/ 519695 h 3037236"/>
                <a:gd name="connsiteX0" fmla="*/ 346174 w 2263926"/>
                <a:gd name="connsiteY0" fmla="*/ 519695 h 3037236"/>
                <a:gd name="connsiteX1" fmla="*/ 1143259 w 2263926"/>
                <a:gd name="connsiteY1" fmla="*/ 2322 h 3037236"/>
                <a:gd name="connsiteX2" fmla="*/ 1676984 w 2263926"/>
                <a:gd name="connsiteY2" fmla="*/ 707800 h 3037236"/>
                <a:gd name="connsiteX3" fmla="*/ 2173373 w 2263926"/>
                <a:gd name="connsiteY3" fmla="*/ 998806 h 3037236"/>
                <a:gd name="connsiteX4" fmla="*/ 2256214 w 2263926"/>
                <a:gd name="connsiteY4" fmla="*/ 1198880 h 3037236"/>
                <a:gd name="connsiteX5" fmla="*/ 2005408 w 2263926"/>
                <a:gd name="connsiteY5" fmla="*/ 1214556 h 3037236"/>
                <a:gd name="connsiteX6" fmla="*/ 1561269 w 2263926"/>
                <a:gd name="connsiteY6" fmla="*/ 968973 h 3037236"/>
                <a:gd name="connsiteX7" fmla="*/ 1373164 w 2263926"/>
                <a:gd name="connsiteY7" fmla="*/ 676365 h 3037236"/>
                <a:gd name="connsiteX8" fmla="*/ 1216409 w 2263926"/>
                <a:gd name="connsiteY8" fmla="*/ 1366084 h 3037236"/>
                <a:gd name="connsiteX9" fmla="*/ 1765051 w 2263926"/>
                <a:gd name="connsiteY9" fmla="*/ 1961749 h 3037236"/>
                <a:gd name="connsiteX10" fmla="*/ 1780725 w 2263926"/>
                <a:gd name="connsiteY10" fmla="*/ 3017229 h 3037236"/>
                <a:gd name="connsiteX11" fmla="*/ 1430641 w 2263926"/>
                <a:gd name="connsiteY11" fmla="*/ 2102828 h 3037236"/>
                <a:gd name="connsiteX12" fmla="*/ 913352 w 2263926"/>
                <a:gd name="connsiteY12" fmla="*/ 1559414 h 3037236"/>
                <a:gd name="connsiteX13" fmla="*/ 772273 w 2263926"/>
                <a:gd name="connsiteY13" fmla="*/ 2108054 h 3037236"/>
                <a:gd name="connsiteX14" fmla="*/ 281110 w 2263926"/>
                <a:gd name="connsiteY14" fmla="*/ 2917950 h 3037236"/>
                <a:gd name="connsiteX15" fmla="*/ 4177 w 2263926"/>
                <a:gd name="connsiteY15" fmla="*/ 2766420 h 3037236"/>
                <a:gd name="connsiteX16" fmla="*/ 461127 w 2263926"/>
                <a:gd name="connsiteY16" fmla="*/ 2012484 h 3037236"/>
                <a:gd name="connsiteX17" fmla="*/ 672995 w 2263926"/>
                <a:gd name="connsiteY17" fmla="*/ 1193654 h 3037236"/>
                <a:gd name="connsiteX18" fmla="*/ 808849 w 2263926"/>
                <a:gd name="connsiteY18" fmla="*/ 488260 h 3037236"/>
                <a:gd name="connsiteX19" fmla="*/ 589392 w 2263926"/>
                <a:gd name="connsiteY19" fmla="*/ 639788 h 3037236"/>
                <a:gd name="connsiteX20" fmla="*/ 469215 w 2263926"/>
                <a:gd name="connsiteY20" fmla="*/ 1120502 h 3037236"/>
                <a:gd name="connsiteX21" fmla="*/ 213182 w 2263926"/>
                <a:gd name="connsiteY21" fmla="*/ 1115276 h 3037236"/>
                <a:gd name="connsiteX22" fmla="*/ 346174 w 2263926"/>
                <a:gd name="connsiteY22" fmla="*/ 519695 h 3037236"/>
                <a:gd name="connsiteX0" fmla="*/ 346349 w 2264101"/>
                <a:gd name="connsiteY0" fmla="*/ 519695 h 3037236"/>
                <a:gd name="connsiteX1" fmla="*/ 1143434 w 2264101"/>
                <a:gd name="connsiteY1" fmla="*/ 2322 h 3037236"/>
                <a:gd name="connsiteX2" fmla="*/ 1677159 w 2264101"/>
                <a:gd name="connsiteY2" fmla="*/ 707800 h 3037236"/>
                <a:gd name="connsiteX3" fmla="*/ 2173548 w 2264101"/>
                <a:gd name="connsiteY3" fmla="*/ 998806 h 3037236"/>
                <a:gd name="connsiteX4" fmla="*/ 2256389 w 2264101"/>
                <a:gd name="connsiteY4" fmla="*/ 1198880 h 3037236"/>
                <a:gd name="connsiteX5" fmla="*/ 2005583 w 2264101"/>
                <a:gd name="connsiteY5" fmla="*/ 1214556 h 3037236"/>
                <a:gd name="connsiteX6" fmla="*/ 1561444 w 2264101"/>
                <a:gd name="connsiteY6" fmla="*/ 968973 h 3037236"/>
                <a:gd name="connsiteX7" fmla="*/ 1373339 w 2264101"/>
                <a:gd name="connsiteY7" fmla="*/ 676365 h 3037236"/>
                <a:gd name="connsiteX8" fmla="*/ 1216584 w 2264101"/>
                <a:gd name="connsiteY8" fmla="*/ 1366084 h 3037236"/>
                <a:gd name="connsiteX9" fmla="*/ 1765226 w 2264101"/>
                <a:gd name="connsiteY9" fmla="*/ 1961749 h 3037236"/>
                <a:gd name="connsiteX10" fmla="*/ 1780900 w 2264101"/>
                <a:gd name="connsiteY10" fmla="*/ 3017229 h 3037236"/>
                <a:gd name="connsiteX11" fmla="*/ 1430816 w 2264101"/>
                <a:gd name="connsiteY11" fmla="*/ 2102828 h 3037236"/>
                <a:gd name="connsiteX12" fmla="*/ 913527 w 2264101"/>
                <a:gd name="connsiteY12" fmla="*/ 1559414 h 3037236"/>
                <a:gd name="connsiteX13" fmla="*/ 772448 w 2264101"/>
                <a:gd name="connsiteY13" fmla="*/ 2108054 h 3037236"/>
                <a:gd name="connsiteX14" fmla="*/ 270834 w 2264101"/>
                <a:gd name="connsiteY14" fmla="*/ 2891824 h 3037236"/>
                <a:gd name="connsiteX15" fmla="*/ 4352 w 2264101"/>
                <a:gd name="connsiteY15" fmla="*/ 2766420 h 3037236"/>
                <a:gd name="connsiteX16" fmla="*/ 461302 w 2264101"/>
                <a:gd name="connsiteY16" fmla="*/ 2012484 h 3037236"/>
                <a:gd name="connsiteX17" fmla="*/ 673170 w 2264101"/>
                <a:gd name="connsiteY17" fmla="*/ 1193654 h 3037236"/>
                <a:gd name="connsiteX18" fmla="*/ 809024 w 2264101"/>
                <a:gd name="connsiteY18" fmla="*/ 488260 h 3037236"/>
                <a:gd name="connsiteX19" fmla="*/ 589567 w 2264101"/>
                <a:gd name="connsiteY19" fmla="*/ 639788 h 3037236"/>
                <a:gd name="connsiteX20" fmla="*/ 469390 w 2264101"/>
                <a:gd name="connsiteY20" fmla="*/ 1120502 h 3037236"/>
                <a:gd name="connsiteX21" fmla="*/ 213357 w 2264101"/>
                <a:gd name="connsiteY21" fmla="*/ 1115276 h 3037236"/>
                <a:gd name="connsiteX22" fmla="*/ 346349 w 2264101"/>
                <a:gd name="connsiteY22" fmla="*/ 519695 h 3037236"/>
                <a:gd name="connsiteX0" fmla="*/ 346013 w 2263765"/>
                <a:gd name="connsiteY0" fmla="*/ 519695 h 3037236"/>
                <a:gd name="connsiteX1" fmla="*/ 1143098 w 2263765"/>
                <a:gd name="connsiteY1" fmla="*/ 2322 h 3037236"/>
                <a:gd name="connsiteX2" fmla="*/ 1676823 w 2263765"/>
                <a:gd name="connsiteY2" fmla="*/ 707800 h 3037236"/>
                <a:gd name="connsiteX3" fmla="*/ 2173212 w 2263765"/>
                <a:gd name="connsiteY3" fmla="*/ 998806 h 3037236"/>
                <a:gd name="connsiteX4" fmla="*/ 2256053 w 2263765"/>
                <a:gd name="connsiteY4" fmla="*/ 1198880 h 3037236"/>
                <a:gd name="connsiteX5" fmla="*/ 2005247 w 2263765"/>
                <a:gd name="connsiteY5" fmla="*/ 1214556 h 3037236"/>
                <a:gd name="connsiteX6" fmla="*/ 1561108 w 2263765"/>
                <a:gd name="connsiteY6" fmla="*/ 968973 h 3037236"/>
                <a:gd name="connsiteX7" fmla="*/ 1373003 w 2263765"/>
                <a:gd name="connsiteY7" fmla="*/ 676365 h 3037236"/>
                <a:gd name="connsiteX8" fmla="*/ 1216248 w 2263765"/>
                <a:gd name="connsiteY8" fmla="*/ 1366084 h 3037236"/>
                <a:gd name="connsiteX9" fmla="*/ 1764890 w 2263765"/>
                <a:gd name="connsiteY9" fmla="*/ 1961749 h 3037236"/>
                <a:gd name="connsiteX10" fmla="*/ 1780564 w 2263765"/>
                <a:gd name="connsiteY10" fmla="*/ 3017229 h 3037236"/>
                <a:gd name="connsiteX11" fmla="*/ 1430480 w 2263765"/>
                <a:gd name="connsiteY11" fmla="*/ 2102828 h 3037236"/>
                <a:gd name="connsiteX12" fmla="*/ 913191 w 2263765"/>
                <a:gd name="connsiteY12" fmla="*/ 1559414 h 3037236"/>
                <a:gd name="connsiteX13" fmla="*/ 772112 w 2263765"/>
                <a:gd name="connsiteY13" fmla="*/ 2108054 h 3037236"/>
                <a:gd name="connsiteX14" fmla="*/ 291399 w 2263765"/>
                <a:gd name="connsiteY14" fmla="*/ 2912724 h 3037236"/>
                <a:gd name="connsiteX15" fmla="*/ 4016 w 2263765"/>
                <a:gd name="connsiteY15" fmla="*/ 2766420 h 3037236"/>
                <a:gd name="connsiteX16" fmla="*/ 460966 w 2263765"/>
                <a:gd name="connsiteY16" fmla="*/ 2012484 h 3037236"/>
                <a:gd name="connsiteX17" fmla="*/ 672834 w 2263765"/>
                <a:gd name="connsiteY17" fmla="*/ 1193654 h 3037236"/>
                <a:gd name="connsiteX18" fmla="*/ 808688 w 2263765"/>
                <a:gd name="connsiteY18" fmla="*/ 488260 h 3037236"/>
                <a:gd name="connsiteX19" fmla="*/ 589231 w 2263765"/>
                <a:gd name="connsiteY19" fmla="*/ 639788 h 3037236"/>
                <a:gd name="connsiteX20" fmla="*/ 469054 w 2263765"/>
                <a:gd name="connsiteY20" fmla="*/ 1120502 h 3037236"/>
                <a:gd name="connsiteX21" fmla="*/ 213021 w 2263765"/>
                <a:gd name="connsiteY21" fmla="*/ 1115276 h 3037236"/>
                <a:gd name="connsiteX22" fmla="*/ 346013 w 2263765"/>
                <a:gd name="connsiteY22" fmla="*/ 519695 h 3037236"/>
                <a:gd name="connsiteX0" fmla="*/ 346013 w 2263765"/>
                <a:gd name="connsiteY0" fmla="*/ 519695 h 3037236"/>
                <a:gd name="connsiteX1" fmla="*/ 1143098 w 2263765"/>
                <a:gd name="connsiteY1" fmla="*/ 2322 h 3037236"/>
                <a:gd name="connsiteX2" fmla="*/ 1676823 w 2263765"/>
                <a:gd name="connsiteY2" fmla="*/ 707800 h 3037236"/>
                <a:gd name="connsiteX3" fmla="*/ 2173212 w 2263765"/>
                <a:gd name="connsiteY3" fmla="*/ 998806 h 3037236"/>
                <a:gd name="connsiteX4" fmla="*/ 2256053 w 2263765"/>
                <a:gd name="connsiteY4" fmla="*/ 1198880 h 3037236"/>
                <a:gd name="connsiteX5" fmla="*/ 2005247 w 2263765"/>
                <a:gd name="connsiteY5" fmla="*/ 1214556 h 3037236"/>
                <a:gd name="connsiteX6" fmla="*/ 1561108 w 2263765"/>
                <a:gd name="connsiteY6" fmla="*/ 968973 h 3037236"/>
                <a:gd name="connsiteX7" fmla="*/ 1373003 w 2263765"/>
                <a:gd name="connsiteY7" fmla="*/ 676365 h 3037236"/>
                <a:gd name="connsiteX8" fmla="*/ 1216248 w 2263765"/>
                <a:gd name="connsiteY8" fmla="*/ 1366084 h 3037236"/>
                <a:gd name="connsiteX9" fmla="*/ 1764890 w 2263765"/>
                <a:gd name="connsiteY9" fmla="*/ 1961749 h 3037236"/>
                <a:gd name="connsiteX10" fmla="*/ 1780564 w 2263765"/>
                <a:gd name="connsiteY10" fmla="*/ 3017229 h 3037236"/>
                <a:gd name="connsiteX11" fmla="*/ 1430480 w 2263765"/>
                <a:gd name="connsiteY11" fmla="*/ 2102828 h 3037236"/>
                <a:gd name="connsiteX12" fmla="*/ 913191 w 2263765"/>
                <a:gd name="connsiteY12" fmla="*/ 1559414 h 3037236"/>
                <a:gd name="connsiteX13" fmla="*/ 772112 w 2263765"/>
                <a:gd name="connsiteY13" fmla="*/ 2108054 h 3037236"/>
                <a:gd name="connsiteX14" fmla="*/ 291399 w 2263765"/>
                <a:gd name="connsiteY14" fmla="*/ 2912724 h 3037236"/>
                <a:gd name="connsiteX15" fmla="*/ 4016 w 2263765"/>
                <a:gd name="connsiteY15" fmla="*/ 2766420 h 3037236"/>
                <a:gd name="connsiteX16" fmla="*/ 460966 w 2263765"/>
                <a:gd name="connsiteY16" fmla="*/ 2012484 h 3037236"/>
                <a:gd name="connsiteX17" fmla="*/ 672834 w 2263765"/>
                <a:gd name="connsiteY17" fmla="*/ 1193654 h 3037236"/>
                <a:gd name="connsiteX18" fmla="*/ 808688 w 2263765"/>
                <a:gd name="connsiteY18" fmla="*/ 488260 h 3037236"/>
                <a:gd name="connsiteX19" fmla="*/ 589231 w 2263765"/>
                <a:gd name="connsiteY19" fmla="*/ 639788 h 3037236"/>
                <a:gd name="connsiteX20" fmla="*/ 469054 w 2263765"/>
                <a:gd name="connsiteY20" fmla="*/ 1120502 h 3037236"/>
                <a:gd name="connsiteX21" fmla="*/ 213021 w 2263765"/>
                <a:gd name="connsiteY21" fmla="*/ 1115276 h 3037236"/>
                <a:gd name="connsiteX22" fmla="*/ 346013 w 2263765"/>
                <a:gd name="connsiteY22" fmla="*/ 519695 h 3037236"/>
                <a:gd name="connsiteX0" fmla="*/ 357464 w 2275216"/>
                <a:gd name="connsiteY0" fmla="*/ 519695 h 3037236"/>
                <a:gd name="connsiteX1" fmla="*/ 1154549 w 2275216"/>
                <a:gd name="connsiteY1" fmla="*/ 2322 h 3037236"/>
                <a:gd name="connsiteX2" fmla="*/ 1688274 w 2275216"/>
                <a:gd name="connsiteY2" fmla="*/ 707800 h 3037236"/>
                <a:gd name="connsiteX3" fmla="*/ 2184663 w 2275216"/>
                <a:gd name="connsiteY3" fmla="*/ 998806 h 3037236"/>
                <a:gd name="connsiteX4" fmla="*/ 2267504 w 2275216"/>
                <a:gd name="connsiteY4" fmla="*/ 1198880 h 3037236"/>
                <a:gd name="connsiteX5" fmla="*/ 2016698 w 2275216"/>
                <a:gd name="connsiteY5" fmla="*/ 1214556 h 3037236"/>
                <a:gd name="connsiteX6" fmla="*/ 1572559 w 2275216"/>
                <a:gd name="connsiteY6" fmla="*/ 968973 h 3037236"/>
                <a:gd name="connsiteX7" fmla="*/ 1384454 w 2275216"/>
                <a:gd name="connsiteY7" fmla="*/ 676365 h 3037236"/>
                <a:gd name="connsiteX8" fmla="*/ 1227699 w 2275216"/>
                <a:gd name="connsiteY8" fmla="*/ 1366084 h 3037236"/>
                <a:gd name="connsiteX9" fmla="*/ 1776341 w 2275216"/>
                <a:gd name="connsiteY9" fmla="*/ 1961749 h 3037236"/>
                <a:gd name="connsiteX10" fmla="*/ 1792015 w 2275216"/>
                <a:gd name="connsiteY10" fmla="*/ 3017229 h 3037236"/>
                <a:gd name="connsiteX11" fmla="*/ 1441931 w 2275216"/>
                <a:gd name="connsiteY11" fmla="*/ 2102828 h 3037236"/>
                <a:gd name="connsiteX12" fmla="*/ 924642 w 2275216"/>
                <a:gd name="connsiteY12" fmla="*/ 1559414 h 3037236"/>
                <a:gd name="connsiteX13" fmla="*/ 783563 w 2275216"/>
                <a:gd name="connsiteY13" fmla="*/ 2108054 h 3037236"/>
                <a:gd name="connsiteX14" fmla="*/ 302850 w 2275216"/>
                <a:gd name="connsiteY14" fmla="*/ 2912724 h 3037236"/>
                <a:gd name="connsiteX15" fmla="*/ 125197 w 2275216"/>
                <a:gd name="connsiteY15" fmla="*/ 2944075 h 3037236"/>
                <a:gd name="connsiteX16" fmla="*/ 15467 w 2275216"/>
                <a:gd name="connsiteY16" fmla="*/ 2766420 h 3037236"/>
                <a:gd name="connsiteX17" fmla="*/ 472417 w 2275216"/>
                <a:gd name="connsiteY17" fmla="*/ 2012484 h 3037236"/>
                <a:gd name="connsiteX18" fmla="*/ 684285 w 2275216"/>
                <a:gd name="connsiteY18" fmla="*/ 1193654 h 3037236"/>
                <a:gd name="connsiteX19" fmla="*/ 820139 w 2275216"/>
                <a:gd name="connsiteY19" fmla="*/ 488260 h 3037236"/>
                <a:gd name="connsiteX20" fmla="*/ 600682 w 2275216"/>
                <a:gd name="connsiteY20" fmla="*/ 639788 h 3037236"/>
                <a:gd name="connsiteX21" fmla="*/ 480505 w 2275216"/>
                <a:gd name="connsiteY21" fmla="*/ 1120502 h 3037236"/>
                <a:gd name="connsiteX22" fmla="*/ 224472 w 2275216"/>
                <a:gd name="connsiteY22" fmla="*/ 1115276 h 3037236"/>
                <a:gd name="connsiteX23" fmla="*/ 357464 w 2275216"/>
                <a:gd name="connsiteY23" fmla="*/ 519695 h 3037236"/>
                <a:gd name="connsiteX0" fmla="*/ 359659 w 2277411"/>
                <a:gd name="connsiteY0" fmla="*/ 519695 h 3037236"/>
                <a:gd name="connsiteX1" fmla="*/ 1156744 w 2277411"/>
                <a:gd name="connsiteY1" fmla="*/ 2322 h 3037236"/>
                <a:gd name="connsiteX2" fmla="*/ 1690469 w 2277411"/>
                <a:gd name="connsiteY2" fmla="*/ 707800 h 3037236"/>
                <a:gd name="connsiteX3" fmla="*/ 2186858 w 2277411"/>
                <a:gd name="connsiteY3" fmla="*/ 998806 h 3037236"/>
                <a:gd name="connsiteX4" fmla="*/ 2269699 w 2277411"/>
                <a:gd name="connsiteY4" fmla="*/ 1198880 h 3037236"/>
                <a:gd name="connsiteX5" fmla="*/ 2018893 w 2277411"/>
                <a:gd name="connsiteY5" fmla="*/ 1214556 h 3037236"/>
                <a:gd name="connsiteX6" fmla="*/ 1574754 w 2277411"/>
                <a:gd name="connsiteY6" fmla="*/ 968973 h 3037236"/>
                <a:gd name="connsiteX7" fmla="*/ 1386649 w 2277411"/>
                <a:gd name="connsiteY7" fmla="*/ 676365 h 3037236"/>
                <a:gd name="connsiteX8" fmla="*/ 1229894 w 2277411"/>
                <a:gd name="connsiteY8" fmla="*/ 1366084 h 3037236"/>
                <a:gd name="connsiteX9" fmla="*/ 1778536 w 2277411"/>
                <a:gd name="connsiteY9" fmla="*/ 1961749 h 3037236"/>
                <a:gd name="connsiteX10" fmla="*/ 1794210 w 2277411"/>
                <a:gd name="connsiteY10" fmla="*/ 3017229 h 3037236"/>
                <a:gd name="connsiteX11" fmla="*/ 1444126 w 2277411"/>
                <a:gd name="connsiteY11" fmla="*/ 2102828 h 3037236"/>
                <a:gd name="connsiteX12" fmla="*/ 926837 w 2277411"/>
                <a:gd name="connsiteY12" fmla="*/ 1559414 h 3037236"/>
                <a:gd name="connsiteX13" fmla="*/ 785758 w 2277411"/>
                <a:gd name="connsiteY13" fmla="*/ 2108054 h 3037236"/>
                <a:gd name="connsiteX14" fmla="*/ 305045 w 2277411"/>
                <a:gd name="connsiteY14" fmla="*/ 2912724 h 3037236"/>
                <a:gd name="connsiteX15" fmla="*/ 106491 w 2277411"/>
                <a:gd name="connsiteY15" fmla="*/ 2964975 h 3037236"/>
                <a:gd name="connsiteX16" fmla="*/ 17662 w 2277411"/>
                <a:gd name="connsiteY16" fmla="*/ 2766420 h 3037236"/>
                <a:gd name="connsiteX17" fmla="*/ 474612 w 2277411"/>
                <a:gd name="connsiteY17" fmla="*/ 2012484 h 3037236"/>
                <a:gd name="connsiteX18" fmla="*/ 686480 w 2277411"/>
                <a:gd name="connsiteY18" fmla="*/ 1193654 h 3037236"/>
                <a:gd name="connsiteX19" fmla="*/ 822334 w 2277411"/>
                <a:gd name="connsiteY19" fmla="*/ 488260 h 3037236"/>
                <a:gd name="connsiteX20" fmla="*/ 602877 w 2277411"/>
                <a:gd name="connsiteY20" fmla="*/ 639788 h 3037236"/>
                <a:gd name="connsiteX21" fmla="*/ 482700 w 2277411"/>
                <a:gd name="connsiteY21" fmla="*/ 1120502 h 3037236"/>
                <a:gd name="connsiteX22" fmla="*/ 226667 w 2277411"/>
                <a:gd name="connsiteY22" fmla="*/ 1115276 h 3037236"/>
                <a:gd name="connsiteX23" fmla="*/ 359659 w 2277411"/>
                <a:gd name="connsiteY23" fmla="*/ 519695 h 3037236"/>
                <a:gd name="connsiteX0" fmla="*/ 359659 w 2277411"/>
                <a:gd name="connsiteY0" fmla="*/ 519695 h 3037236"/>
                <a:gd name="connsiteX1" fmla="*/ 1156744 w 2277411"/>
                <a:gd name="connsiteY1" fmla="*/ 2322 h 3037236"/>
                <a:gd name="connsiteX2" fmla="*/ 1690469 w 2277411"/>
                <a:gd name="connsiteY2" fmla="*/ 707800 h 3037236"/>
                <a:gd name="connsiteX3" fmla="*/ 2186858 w 2277411"/>
                <a:gd name="connsiteY3" fmla="*/ 998806 h 3037236"/>
                <a:gd name="connsiteX4" fmla="*/ 2269699 w 2277411"/>
                <a:gd name="connsiteY4" fmla="*/ 1198880 h 3037236"/>
                <a:gd name="connsiteX5" fmla="*/ 2018893 w 2277411"/>
                <a:gd name="connsiteY5" fmla="*/ 1214556 h 3037236"/>
                <a:gd name="connsiteX6" fmla="*/ 1574754 w 2277411"/>
                <a:gd name="connsiteY6" fmla="*/ 968973 h 3037236"/>
                <a:gd name="connsiteX7" fmla="*/ 1386649 w 2277411"/>
                <a:gd name="connsiteY7" fmla="*/ 676365 h 3037236"/>
                <a:gd name="connsiteX8" fmla="*/ 1229894 w 2277411"/>
                <a:gd name="connsiteY8" fmla="*/ 1366084 h 3037236"/>
                <a:gd name="connsiteX9" fmla="*/ 1778536 w 2277411"/>
                <a:gd name="connsiteY9" fmla="*/ 1961749 h 3037236"/>
                <a:gd name="connsiteX10" fmla="*/ 1794210 w 2277411"/>
                <a:gd name="connsiteY10" fmla="*/ 3017229 h 3037236"/>
                <a:gd name="connsiteX11" fmla="*/ 1444126 w 2277411"/>
                <a:gd name="connsiteY11" fmla="*/ 2102828 h 3037236"/>
                <a:gd name="connsiteX12" fmla="*/ 926837 w 2277411"/>
                <a:gd name="connsiteY12" fmla="*/ 1559414 h 3037236"/>
                <a:gd name="connsiteX13" fmla="*/ 785758 w 2277411"/>
                <a:gd name="connsiteY13" fmla="*/ 2108054 h 3037236"/>
                <a:gd name="connsiteX14" fmla="*/ 305045 w 2277411"/>
                <a:gd name="connsiteY14" fmla="*/ 2912724 h 3037236"/>
                <a:gd name="connsiteX15" fmla="*/ 106491 w 2277411"/>
                <a:gd name="connsiteY15" fmla="*/ 2964975 h 3037236"/>
                <a:gd name="connsiteX16" fmla="*/ 17662 w 2277411"/>
                <a:gd name="connsiteY16" fmla="*/ 2766420 h 3037236"/>
                <a:gd name="connsiteX17" fmla="*/ 474612 w 2277411"/>
                <a:gd name="connsiteY17" fmla="*/ 2012484 h 3037236"/>
                <a:gd name="connsiteX18" fmla="*/ 686480 w 2277411"/>
                <a:gd name="connsiteY18" fmla="*/ 1193654 h 3037236"/>
                <a:gd name="connsiteX19" fmla="*/ 822334 w 2277411"/>
                <a:gd name="connsiteY19" fmla="*/ 488260 h 3037236"/>
                <a:gd name="connsiteX20" fmla="*/ 602877 w 2277411"/>
                <a:gd name="connsiteY20" fmla="*/ 639788 h 3037236"/>
                <a:gd name="connsiteX21" fmla="*/ 482700 w 2277411"/>
                <a:gd name="connsiteY21" fmla="*/ 1120502 h 3037236"/>
                <a:gd name="connsiteX22" fmla="*/ 226667 w 2277411"/>
                <a:gd name="connsiteY22" fmla="*/ 1115276 h 3037236"/>
                <a:gd name="connsiteX23" fmla="*/ 359659 w 2277411"/>
                <a:gd name="connsiteY23" fmla="*/ 519695 h 3037236"/>
                <a:gd name="connsiteX0" fmla="*/ 344855 w 2262607"/>
                <a:gd name="connsiteY0" fmla="*/ 519695 h 3037236"/>
                <a:gd name="connsiteX1" fmla="*/ 1141940 w 2262607"/>
                <a:gd name="connsiteY1" fmla="*/ 2322 h 3037236"/>
                <a:gd name="connsiteX2" fmla="*/ 1675665 w 2262607"/>
                <a:gd name="connsiteY2" fmla="*/ 707800 h 3037236"/>
                <a:gd name="connsiteX3" fmla="*/ 2172054 w 2262607"/>
                <a:gd name="connsiteY3" fmla="*/ 998806 h 3037236"/>
                <a:gd name="connsiteX4" fmla="*/ 2254895 w 2262607"/>
                <a:gd name="connsiteY4" fmla="*/ 1198880 h 3037236"/>
                <a:gd name="connsiteX5" fmla="*/ 2004089 w 2262607"/>
                <a:gd name="connsiteY5" fmla="*/ 1214556 h 3037236"/>
                <a:gd name="connsiteX6" fmla="*/ 1559950 w 2262607"/>
                <a:gd name="connsiteY6" fmla="*/ 968973 h 3037236"/>
                <a:gd name="connsiteX7" fmla="*/ 1371845 w 2262607"/>
                <a:gd name="connsiteY7" fmla="*/ 676365 h 3037236"/>
                <a:gd name="connsiteX8" fmla="*/ 1215090 w 2262607"/>
                <a:gd name="connsiteY8" fmla="*/ 1366084 h 3037236"/>
                <a:gd name="connsiteX9" fmla="*/ 1763732 w 2262607"/>
                <a:gd name="connsiteY9" fmla="*/ 1961749 h 3037236"/>
                <a:gd name="connsiteX10" fmla="*/ 1779406 w 2262607"/>
                <a:gd name="connsiteY10" fmla="*/ 3017229 h 3037236"/>
                <a:gd name="connsiteX11" fmla="*/ 1429322 w 2262607"/>
                <a:gd name="connsiteY11" fmla="*/ 2102828 h 3037236"/>
                <a:gd name="connsiteX12" fmla="*/ 912033 w 2262607"/>
                <a:gd name="connsiteY12" fmla="*/ 1559414 h 3037236"/>
                <a:gd name="connsiteX13" fmla="*/ 770954 w 2262607"/>
                <a:gd name="connsiteY13" fmla="*/ 2108054 h 3037236"/>
                <a:gd name="connsiteX14" fmla="*/ 290241 w 2262607"/>
                <a:gd name="connsiteY14" fmla="*/ 2912724 h 3037236"/>
                <a:gd name="connsiteX15" fmla="*/ 2858 w 2262607"/>
                <a:gd name="connsiteY15" fmla="*/ 2766420 h 3037236"/>
                <a:gd name="connsiteX16" fmla="*/ 459808 w 2262607"/>
                <a:gd name="connsiteY16" fmla="*/ 2012484 h 3037236"/>
                <a:gd name="connsiteX17" fmla="*/ 671676 w 2262607"/>
                <a:gd name="connsiteY17" fmla="*/ 1193654 h 3037236"/>
                <a:gd name="connsiteX18" fmla="*/ 807530 w 2262607"/>
                <a:gd name="connsiteY18" fmla="*/ 488260 h 3037236"/>
                <a:gd name="connsiteX19" fmla="*/ 588073 w 2262607"/>
                <a:gd name="connsiteY19" fmla="*/ 639788 h 3037236"/>
                <a:gd name="connsiteX20" fmla="*/ 467896 w 2262607"/>
                <a:gd name="connsiteY20" fmla="*/ 1120502 h 3037236"/>
                <a:gd name="connsiteX21" fmla="*/ 211863 w 2262607"/>
                <a:gd name="connsiteY21" fmla="*/ 1115276 h 3037236"/>
                <a:gd name="connsiteX22" fmla="*/ 344855 w 2262607"/>
                <a:gd name="connsiteY22" fmla="*/ 519695 h 3037236"/>
                <a:gd name="connsiteX0" fmla="*/ 344855 w 2262607"/>
                <a:gd name="connsiteY0" fmla="*/ 519695 h 2965933"/>
                <a:gd name="connsiteX1" fmla="*/ 1141940 w 2262607"/>
                <a:gd name="connsiteY1" fmla="*/ 2322 h 2965933"/>
                <a:gd name="connsiteX2" fmla="*/ 1675665 w 2262607"/>
                <a:gd name="connsiteY2" fmla="*/ 707800 h 2965933"/>
                <a:gd name="connsiteX3" fmla="*/ 2172054 w 2262607"/>
                <a:gd name="connsiteY3" fmla="*/ 998806 h 2965933"/>
                <a:gd name="connsiteX4" fmla="*/ 2254895 w 2262607"/>
                <a:gd name="connsiteY4" fmla="*/ 1198880 h 2965933"/>
                <a:gd name="connsiteX5" fmla="*/ 2004089 w 2262607"/>
                <a:gd name="connsiteY5" fmla="*/ 1214556 h 2965933"/>
                <a:gd name="connsiteX6" fmla="*/ 1559950 w 2262607"/>
                <a:gd name="connsiteY6" fmla="*/ 968973 h 2965933"/>
                <a:gd name="connsiteX7" fmla="*/ 1371845 w 2262607"/>
                <a:gd name="connsiteY7" fmla="*/ 676365 h 2965933"/>
                <a:gd name="connsiteX8" fmla="*/ 1215090 w 2262607"/>
                <a:gd name="connsiteY8" fmla="*/ 1366084 h 2965933"/>
                <a:gd name="connsiteX9" fmla="*/ 1763732 w 2262607"/>
                <a:gd name="connsiteY9" fmla="*/ 1961749 h 2965933"/>
                <a:gd name="connsiteX10" fmla="*/ 1606976 w 2262607"/>
                <a:gd name="connsiteY10" fmla="*/ 2944077 h 2965933"/>
                <a:gd name="connsiteX11" fmla="*/ 1429322 w 2262607"/>
                <a:gd name="connsiteY11" fmla="*/ 2102828 h 2965933"/>
                <a:gd name="connsiteX12" fmla="*/ 912033 w 2262607"/>
                <a:gd name="connsiteY12" fmla="*/ 1559414 h 2965933"/>
                <a:gd name="connsiteX13" fmla="*/ 770954 w 2262607"/>
                <a:gd name="connsiteY13" fmla="*/ 2108054 h 2965933"/>
                <a:gd name="connsiteX14" fmla="*/ 290241 w 2262607"/>
                <a:gd name="connsiteY14" fmla="*/ 2912724 h 2965933"/>
                <a:gd name="connsiteX15" fmla="*/ 2858 w 2262607"/>
                <a:gd name="connsiteY15" fmla="*/ 2766420 h 2965933"/>
                <a:gd name="connsiteX16" fmla="*/ 459808 w 2262607"/>
                <a:gd name="connsiteY16" fmla="*/ 2012484 h 2965933"/>
                <a:gd name="connsiteX17" fmla="*/ 671676 w 2262607"/>
                <a:gd name="connsiteY17" fmla="*/ 1193654 h 2965933"/>
                <a:gd name="connsiteX18" fmla="*/ 807530 w 2262607"/>
                <a:gd name="connsiteY18" fmla="*/ 488260 h 2965933"/>
                <a:gd name="connsiteX19" fmla="*/ 588073 w 2262607"/>
                <a:gd name="connsiteY19" fmla="*/ 639788 h 2965933"/>
                <a:gd name="connsiteX20" fmla="*/ 467896 w 2262607"/>
                <a:gd name="connsiteY20" fmla="*/ 1120502 h 2965933"/>
                <a:gd name="connsiteX21" fmla="*/ 211863 w 2262607"/>
                <a:gd name="connsiteY21" fmla="*/ 1115276 h 2965933"/>
                <a:gd name="connsiteX22" fmla="*/ 344855 w 2262607"/>
                <a:gd name="connsiteY22" fmla="*/ 519695 h 2965933"/>
                <a:gd name="connsiteX0" fmla="*/ 344855 w 2262607"/>
                <a:gd name="connsiteY0" fmla="*/ 519695 h 2965933"/>
                <a:gd name="connsiteX1" fmla="*/ 1141940 w 2262607"/>
                <a:gd name="connsiteY1" fmla="*/ 2322 h 2965933"/>
                <a:gd name="connsiteX2" fmla="*/ 1675665 w 2262607"/>
                <a:gd name="connsiteY2" fmla="*/ 707800 h 2965933"/>
                <a:gd name="connsiteX3" fmla="*/ 2172054 w 2262607"/>
                <a:gd name="connsiteY3" fmla="*/ 998806 h 2965933"/>
                <a:gd name="connsiteX4" fmla="*/ 2254895 w 2262607"/>
                <a:gd name="connsiteY4" fmla="*/ 1198880 h 2965933"/>
                <a:gd name="connsiteX5" fmla="*/ 2004089 w 2262607"/>
                <a:gd name="connsiteY5" fmla="*/ 1214556 h 2965933"/>
                <a:gd name="connsiteX6" fmla="*/ 1559950 w 2262607"/>
                <a:gd name="connsiteY6" fmla="*/ 968973 h 2965933"/>
                <a:gd name="connsiteX7" fmla="*/ 1371845 w 2262607"/>
                <a:gd name="connsiteY7" fmla="*/ 676365 h 2965933"/>
                <a:gd name="connsiteX8" fmla="*/ 1215090 w 2262607"/>
                <a:gd name="connsiteY8" fmla="*/ 1366084 h 2965933"/>
                <a:gd name="connsiteX9" fmla="*/ 1763732 w 2262607"/>
                <a:gd name="connsiteY9" fmla="*/ 1961749 h 2965933"/>
                <a:gd name="connsiteX10" fmla="*/ 1784634 w 2262607"/>
                <a:gd name="connsiteY10" fmla="*/ 2573091 h 2965933"/>
                <a:gd name="connsiteX11" fmla="*/ 1606976 w 2262607"/>
                <a:gd name="connsiteY11" fmla="*/ 2944077 h 2965933"/>
                <a:gd name="connsiteX12" fmla="*/ 1429322 w 2262607"/>
                <a:gd name="connsiteY12" fmla="*/ 2102828 h 2965933"/>
                <a:gd name="connsiteX13" fmla="*/ 912033 w 2262607"/>
                <a:gd name="connsiteY13" fmla="*/ 1559414 h 2965933"/>
                <a:gd name="connsiteX14" fmla="*/ 770954 w 2262607"/>
                <a:gd name="connsiteY14" fmla="*/ 2108054 h 2965933"/>
                <a:gd name="connsiteX15" fmla="*/ 290241 w 2262607"/>
                <a:gd name="connsiteY15" fmla="*/ 2912724 h 2965933"/>
                <a:gd name="connsiteX16" fmla="*/ 2858 w 2262607"/>
                <a:gd name="connsiteY16" fmla="*/ 2766420 h 2965933"/>
                <a:gd name="connsiteX17" fmla="*/ 459808 w 2262607"/>
                <a:gd name="connsiteY17" fmla="*/ 2012484 h 2965933"/>
                <a:gd name="connsiteX18" fmla="*/ 671676 w 2262607"/>
                <a:gd name="connsiteY18" fmla="*/ 1193654 h 2965933"/>
                <a:gd name="connsiteX19" fmla="*/ 807530 w 2262607"/>
                <a:gd name="connsiteY19" fmla="*/ 488260 h 2965933"/>
                <a:gd name="connsiteX20" fmla="*/ 588073 w 2262607"/>
                <a:gd name="connsiteY20" fmla="*/ 639788 h 2965933"/>
                <a:gd name="connsiteX21" fmla="*/ 467896 w 2262607"/>
                <a:gd name="connsiteY21" fmla="*/ 1120502 h 2965933"/>
                <a:gd name="connsiteX22" fmla="*/ 211863 w 2262607"/>
                <a:gd name="connsiteY22" fmla="*/ 1115276 h 2965933"/>
                <a:gd name="connsiteX23" fmla="*/ 344855 w 2262607"/>
                <a:gd name="connsiteY23" fmla="*/ 519695 h 2965933"/>
                <a:gd name="connsiteX0" fmla="*/ 344855 w 2262607"/>
                <a:gd name="connsiteY0" fmla="*/ 519695 h 3011379"/>
                <a:gd name="connsiteX1" fmla="*/ 1141940 w 2262607"/>
                <a:gd name="connsiteY1" fmla="*/ 2322 h 3011379"/>
                <a:gd name="connsiteX2" fmla="*/ 1675665 w 2262607"/>
                <a:gd name="connsiteY2" fmla="*/ 707800 h 3011379"/>
                <a:gd name="connsiteX3" fmla="*/ 2172054 w 2262607"/>
                <a:gd name="connsiteY3" fmla="*/ 998806 h 3011379"/>
                <a:gd name="connsiteX4" fmla="*/ 2254895 w 2262607"/>
                <a:gd name="connsiteY4" fmla="*/ 1198880 h 3011379"/>
                <a:gd name="connsiteX5" fmla="*/ 2004089 w 2262607"/>
                <a:gd name="connsiteY5" fmla="*/ 1214556 h 3011379"/>
                <a:gd name="connsiteX6" fmla="*/ 1559950 w 2262607"/>
                <a:gd name="connsiteY6" fmla="*/ 968973 h 3011379"/>
                <a:gd name="connsiteX7" fmla="*/ 1371845 w 2262607"/>
                <a:gd name="connsiteY7" fmla="*/ 676365 h 3011379"/>
                <a:gd name="connsiteX8" fmla="*/ 1215090 w 2262607"/>
                <a:gd name="connsiteY8" fmla="*/ 1366084 h 3011379"/>
                <a:gd name="connsiteX9" fmla="*/ 1763732 w 2262607"/>
                <a:gd name="connsiteY9" fmla="*/ 1961749 h 3011379"/>
                <a:gd name="connsiteX10" fmla="*/ 1878686 w 2262607"/>
                <a:gd name="connsiteY10" fmla="*/ 2897050 h 3011379"/>
                <a:gd name="connsiteX11" fmla="*/ 1606976 w 2262607"/>
                <a:gd name="connsiteY11" fmla="*/ 2944077 h 3011379"/>
                <a:gd name="connsiteX12" fmla="*/ 1429322 w 2262607"/>
                <a:gd name="connsiteY12" fmla="*/ 2102828 h 3011379"/>
                <a:gd name="connsiteX13" fmla="*/ 912033 w 2262607"/>
                <a:gd name="connsiteY13" fmla="*/ 1559414 h 3011379"/>
                <a:gd name="connsiteX14" fmla="*/ 770954 w 2262607"/>
                <a:gd name="connsiteY14" fmla="*/ 2108054 h 3011379"/>
                <a:gd name="connsiteX15" fmla="*/ 290241 w 2262607"/>
                <a:gd name="connsiteY15" fmla="*/ 2912724 h 3011379"/>
                <a:gd name="connsiteX16" fmla="*/ 2858 w 2262607"/>
                <a:gd name="connsiteY16" fmla="*/ 2766420 h 3011379"/>
                <a:gd name="connsiteX17" fmla="*/ 459808 w 2262607"/>
                <a:gd name="connsiteY17" fmla="*/ 2012484 h 3011379"/>
                <a:gd name="connsiteX18" fmla="*/ 671676 w 2262607"/>
                <a:gd name="connsiteY18" fmla="*/ 1193654 h 3011379"/>
                <a:gd name="connsiteX19" fmla="*/ 807530 w 2262607"/>
                <a:gd name="connsiteY19" fmla="*/ 488260 h 3011379"/>
                <a:gd name="connsiteX20" fmla="*/ 588073 w 2262607"/>
                <a:gd name="connsiteY20" fmla="*/ 639788 h 3011379"/>
                <a:gd name="connsiteX21" fmla="*/ 467896 w 2262607"/>
                <a:gd name="connsiteY21" fmla="*/ 1120502 h 3011379"/>
                <a:gd name="connsiteX22" fmla="*/ 211863 w 2262607"/>
                <a:gd name="connsiteY22" fmla="*/ 1115276 h 3011379"/>
                <a:gd name="connsiteX23" fmla="*/ 344855 w 2262607"/>
                <a:gd name="connsiteY23" fmla="*/ 519695 h 3011379"/>
                <a:gd name="connsiteX0" fmla="*/ 344855 w 2262607"/>
                <a:gd name="connsiteY0" fmla="*/ 519695 h 3011379"/>
                <a:gd name="connsiteX1" fmla="*/ 1141940 w 2262607"/>
                <a:gd name="connsiteY1" fmla="*/ 2322 h 3011379"/>
                <a:gd name="connsiteX2" fmla="*/ 1675665 w 2262607"/>
                <a:gd name="connsiteY2" fmla="*/ 707800 h 3011379"/>
                <a:gd name="connsiteX3" fmla="*/ 2172054 w 2262607"/>
                <a:gd name="connsiteY3" fmla="*/ 998806 h 3011379"/>
                <a:gd name="connsiteX4" fmla="*/ 2254895 w 2262607"/>
                <a:gd name="connsiteY4" fmla="*/ 1198880 h 3011379"/>
                <a:gd name="connsiteX5" fmla="*/ 2004089 w 2262607"/>
                <a:gd name="connsiteY5" fmla="*/ 1214556 h 3011379"/>
                <a:gd name="connsiteX6" fmla="*/ 1559950 w 2262607"/>
                <a:gd name="connsiteY6" fmla="*/ 968973 h 3011379"/>
                <a:gd name="connsiteX7" fmla="*/ 1371845 w 2262607"/>
                <a:gd name="connsiteY7" fmla="*/ 676365 h 3011379"/>
                <a:gd name="connsiteX8" fmla="*/ 1215090 w 2262607"/>
                <a:gd name="connsiteY8" fmla="*/ 1366084 h 3011379"/>
                <a:gd name="connsiteX9" fmla="*/ 1763732 w 2262607"/>
                <a:gd name="connsiteY9" fmla="*/ 1961749 h 3011379"/>
                <a:gd name="connsiteX10" fmla="*/ 1878686 w 2262607"/>
                <a:gd name="connsiteY10" fmla="*/ 2897050 h 3011379"/>
                <a:gd name="connsiteX11" fmla="*/ 1606976 w 2262607"/>
                <a:gd name="connsiteY11" fmla="*/ 2944077 h 3011379"/>
                <a:gd name="connsiteX12" fmla="*/ 1429322 w 2262607"/>
                <a:gd name="connsiteY12" fmla="*/ 2102828 h 3011379"/>
                <a:gd name="connsiteX13" fmla="*/ 912033 w 2262607"/>
                <a:gd name="connsiteY13" fmla="*/ 1559414 h 3011379"/>
                <a:gd name="connsiteX14" fmla="*/ 770954 w 2262607"/>
                <a:gd name="connsiteY14" fmla="*/ 2108054 h 3011379"/>
                <a:gd name="connsiteX15" fmla="*/ 290241 w 2262607"/>
                <a:gd name="connsiteY15" fmla="*/ 2912724 h 3011379"/>
                <a:gd name="connsiteX16" fmla="*/ 2858 w 2262607"/>
                <a:gd name="connsiteY16" fmla="*/ 2766420 h 3011379"/>
                <a:gd name="connsiteX17" fmla="*/ 459808 w 2262607"/>
                <a:gd name="connsiteY17" fmla="*/ 2012484 h 3011379"/>
                <a:gd name="connsiteX18" fmla="*/ 671676 w 2262607"/>
                <a:gd name="connsiteY18" fmla="*/ 1193654 h 3011379"/>
                <a:gd name="connsiteX19" fmla="*/ 807530 w 2262607"/>
                <a:gd name="connsiteY19" fmla="*/ 488260 h 3011379"/>
                <a:gd name="connsiteX20" fmla="*/ 588073 w 2262607"/>
                <a:gd name="connsiteY20" fmla="*/ 639788 h 3011379"/>
                <a:gd name="connsiteX21" fmla="*/ 467896 w 2262607"/>
                <a:gd name="connsiteY21" fmla="*/ 1120502 h 3011379"/>
                <a:gd name="connsiteX22" fmla="*/ 211863 w 2262607"/>
                <a:gd name="connsiteY22" fmla="*/ 1115276 h 3011379"/>
                <a:gd name="connsiteX23" fmla="*/ 344855 w 2262607"/>
                <a:gd name="connsiteY23" fmla="*/ 519695 h 3011379"/>
                <a:gd name="connsiteX0" fmla="*/ 344855 w 2262607"/>
                <a:gd name="connsiteY0" fmla="*/ 519695 h 3011379"/>
                <a:gd name="connsiteX1" fmla="*/ 1141940 w 2262607"/>
                <a:gd name="connsiteY1" fmla="*/ 2322 h 3011379"/>
                <a:gd name="connsiteX2" fmla="*/ 1675665 w 2262607"/>
                <a:gd name="connsiteY2" fmla="*/ 707800 h 3011379"/>
                <a:gd name="connsiteX3" fmla="*/ 2172054 w 2262607"/>
                <a:gd name="connsiteY3" fmla="*/ 998806 h 3011379"/>
                <a:gd name="connsiteX4" fmla="*/ 2254895 w 2262607"/>
                <a:gd name="connsiteY4" fmla="*/ 1198880 h 3011379"/>
                <a:gd name="connsiteX5" fmla="*/ 2004089 w 2262607"/>
                <a:gd name="connsiteY5" fmla="*/ 1214556 h 3011379"/>
                <a:gd name="connsiteX6" fmla="*/ 1559950 w 2262607"/>
                <a:gd name="connsiteY6" fmla="*/ 968973 h 3011379"/>
                <a:gd name="connsiteX7" fmla="*/ 1371845 w 2262607"/>
                <a:gd name="connsiteY7" fmla="*/ 676365 h 3011379"/>
                <a:gd name="connsiteX8" fmla="*/ 1215090 w 2262607"/>
                <a:gd name="connsiteY8" fmla="*/ 1366084 h 3011379"/>
                <a:gd name="connsiteX9" fmla="*/ 1763732 w 2262607"/>
                <a:gd name="connsiteY9" fmla="*/ 1961749 h 3011379"/>
                <a:gd name="connsiteX10" fmla="*/ 1878686 w 2262607"/>
                <a:gd name="connsiteY10" fmla="*/ 2897050 h 3011379"/>
                <a:gd name="connsiteX11" fmla="*/ 1606976 w 2262607"/>
                <a:gd name="connsiteY11" fmla="*/ 2944077 h 3011379"/>
                <a:gd name="connsiteX12" fmla="*/ 1429322 w 2262607"/>
                <a:gd name="connsiteY12" fmla="*/ 2102828 h 3011379"/>
                <a:gd name="connsiteX13" fmla="*/ 912033 w 2262607"/>
                <a:gd name="connsiteY13" fmla="*/ 1559414 h 3011379"/>
                <a:gd name="connsiteX14" fmla="*/ 770954 w 2262607"/>
                <a:gd name="connsiteY14" fmla="*/ 2108054 h 3011379"/>
                <a:gd name="connsiteX15" fmla="*/ 290241 w 2262607"/>
                <a:gd name="connsiteY15" fmla="*/ 2912724 h 3011379"/>
                <a:gd name="connsiteX16" fmla="*/ 2858 w 2262607"/>
                <a:gd name="connsiteY16" fmla="*/ 2766420 h 3011379"/>
                <a:gd name="connsiteX17" fmla="*/ 459808 w 2262607"/>
                <a:gd name="connsiteY17" fmla="*/ 2012484 h 3011379"/>
                <a:gd name="connsiteX18" fmla="*/ 671676 w 2262607"/>
                <a:gd name="connsiteY18" fmla="*/ 1193654 h 3011379"/>
                <a:gd name="connsiteX19" fmla="*/ 807530 w 2262607"/>
                <a:gd name="connsiteY19" fmla="*/ 488260 h 3011379"/>
                <a:gd name="connsiteX20" fmla="*/ 588073 w 2262607"/>
                <a:gd name="connsiteY20" fmla="*/ 639788 h 3011379"/>
                <a:gd name="connsiteX21" fmla="*/ 467896 w 2262607"/>
                <a:gd name="connsiteY21" fmla="*/ 1120502 h 3011379"/>
                <a:gd name="connsiteX22" fmla="*/ 211863 w 2262607"/>
                <a:gd name="connsiteY22" fmla="*/ 1115276 h 3011379"/>
                <a:gd name="connsiteX23" fmla="*/ 344855 w 2262607"/>
                <a:gd name="connsiteY23" fmla="*/ 519695 h 3011379"/>
                <a:gd name="connsiteX0" fmla="*/ 344855 w 2262607"/>
                <a:gd name="connsiteY0" fmla="*/ 519695 h 3004143"/>
                <a:gd name="connsiteX1" fmla="*/ 1141940 w 2262607"/>
                <a:gd name="connsiteY1" fmla="*/ 2322 h 3004143"/>
                <a:gd name="connsiteX2" fmla="*/ 1675665 w 2262607"/>
                <a:gd name="connsiteY2" fmla="*/ 707800 h 3004143"/>
                <a:gd name="connsiteX3" fmla="*/ 2172054 w 2262607"/>
                <a:gd name="connsiteY3" fmla="*/ 998806 h 3004143"/>
                <a:gd name="connsiteX4" fmla="*/ 2254895 w 2262607"/>
                <a:gd name="connsiteY4" fmla="*/ 1198880 h 3004143"/>
                <a:gd name="connsiteX5" fmla="*/ 2004089 w 2262607"/>
                <a:gd name="connsiteY5" fmla="*/ 1214556 h 3004143"/>
                <a:gd name="connsiteX6" fmla="*/ 1559950 w 2262607"/>
                <a:gd name="connsiteY6" fmla="*/ 968973 h 3004143"/>
                <a:gd name="connsiteX7" fmla="*/ 1371845 w 2262607"/>
                <a:gd name="connsiteY7" fmla="*/ 676365 h 3004143"/>
                <a:gd name="connsiteX8" fmla="*/ 1215090 w 2262607"/>
                <a:gd name="connsiteY8" fmla="*/ 1366084 h 3004143"/>
                <a:gd name="connsiteX9" fmla="*/ 1763732 w 2262607"/>
                <a:gd name="connsiteY9" fmla="*/ 1961749 h 3004143"/>
                <a:gd name="connsiteX10" fmla="*/ 1889136 w 2262607"/>
                <a:gd name="connsiteY10" fmla="*/ 2881375 h 3004143"/>
                <a:gd name="connsiteX11" fmla="*/ 1606976 w 2262607"/>
                <a:gd name="connsiteY11" fmla="*/ 2944077 h 3004143"/>
                <a:gd name="connsiteX12" fmla="*/ 1429322 w 2262607"/>
                <a:gd name="connsiteY12" fmla="*/ 2102828 h 3004143"/>
                <a:gd name="connsiteX13" fmla="*/ 912033 w 2262607"/>
                <a:gd name="connsiteY13" fmla="*/ 1559414 h 3004143"/>
                <a:gd name="connsiteX14" fmla="*/ 770954 w 2262607"/>
                <a:gd name="connsiteY14" fmla="*/ 2108054 h 3004143"/>
                <a:gd name="connsiteX15" fmla="*/ 290241 w 2262607"/>
                <a:gd name="connsiteY15" fmla="*/ 2912724 h 3004143"/>
                <a:gd name="connsiteX16" fmla="*/ 2858 w 2262607"/>
                <a:gd name="connsiteY16" fmla="*/ 2766420 h 3004143"/>
                <a:gd name="connsiteX17" fmla="*/ 459808 w 2262607"/>
                <a:gd name="connsiteY17" fmla="*/ 2012484 h 3004143"/>
                <a:gd name="connsiteX18" fmla="*/ 671676 w 2262607"/>
                <a:gd name="connsiteY18" fmla="*/ 1193654 h 3004143"/>
                <a:gd name="connsiteX19" fmla="*/ 807530 w 2262607"/>
                <a:gd name="connsiteY19" fmla="*/ 488260 h 3004143"/>
                <a:gd name="connsiteX20" fmla="*/ 588073 w 2262607"/>
                <a:gd name="connsiteY20" fmla="*/ 639788 h 3004143"/>
                <a:gd name="connsiteX21" fmla="*/ 467896 w 2262607"/>
                <a:gd name="connsiteY21" fmla="*/ 1120502 h 3004143"/>
                <a:gd name="connsiteX22" fmla="*/ 211863 w 2262607"/>
                <a:gd name="connsiteY22" fmla="*/ 1115276 h 3004143"/>
                <a:gd name="connsiteX23" fmla="*/ 344855 w 2262607"/>
                <a:gd name="connsiteY23" fmla="*/ 519695 h 3004143"/>
                <a:gd name="connsiteX0" fmla="*/ 344855 w 2262607"/>
                <a:gd name="connsiteY0" fmla="*/ 519695 h 2997272"/>
                <a:gd name="connsiteX1" fmla="*/ 1141940 w 2262607"/>
                <a:gd name="connsiteY1" fmla="*/ 2322 h 2997272"/>
                <a:gd name="connsiteX2" fmla="*/ 1675665 w 2262607"/>
                <a:gd name="connsiteY2" fmla="*/ 707800 h 2997272"/>
                <a:gd name="connsiteX3" fmla="*/ 2172054 w 2262607"/>
                <a:gd name="connsiteY3" fmla="*/ 998806 h 2997272"/>
                <a:gd name="connsiteX4" fmla="*/ 2254895 w 2262607"/>
                <a:gd name="connsiteY4" fmla="*/ 1198880 h 2997272"/>
                <a:gd name="connsiteX5" fmla="*/ 2004089 w 2262607"/>
                <a:gd name="connsiteY5" fmla="*/ 1214556 h 2997272"/>
                <a:gd name="connsiteX6" fmla="*/ 1559950 w 2262607"/>
                <a:gd name="connsiteY6" fmla="*/ 968973 h 2997272"/>
                <a:gd name="connsiteX7" fmla="*/ 1371845 w 2262607"/>
                <a:gd name="connsiteY7" fmla="*/ 676365 h 2997272"/>
                <a:gd name="connsiteX8" fmla="*/ 1215090 w 2262607"/>
                <a:gd name="connsiteY8" fmla="*/ 1366084 h 2997272"/>
                <a:gd name="connsiteX9" fmla="*/ 1763732 w 2262607"/>
                <a:gd name="connsiteY9" fmla="*/ 1961749 h 2997272"/>
                <a:gd name="connsiteX10" fmla="*/ 1889136 w 2262607"/>
                <a:gd name="connsiteY10" fmla="*/ 2881375 h 2997272"/>
                <a:gd name="connsiteX11" fmla="*/ 1606976 w 2262607"/>
                <a:gd name="connsiteY11" fmla="*/ 2944077 h 2997272"/>
                <a:gd name="connsiteX12" fmla="*/ 1429322 w 2262607"/>
                <a:gd name="connsiteY12" fmla="*/ 2102828 h 2997272"/>
                <a:gd name="connsiteX13" fmla="*/ 912033 w 2262607"/>
                <a:gd name="connsiteY13" fmla="*/ 1559414 h 2997272"/>
                <a:gd name="connsiteX14" fmla="*/ 770954 w 2262607"/>
                <a:gd name="connsiteY14" fmla="*/ 2108054 h 2997272"/>
                <a:gd name="connsiteX15" fmla="*/ 290241 w 2262607"/>
                <a:gd name="connsiteY15" fmla="*/ 2912724 h 2997272"/>
                <a:gd name="connsiteX16" fmla="*/ 2858 w 2262607"/>
                <a:gd name="connsiteY16" fmla="*/ 2766420 h 2997272"/>
                <a:gd name="connsiteX17" fmla="*/ 459808 w 2262607"/>
                <a:gd name="connsiteY17" fmla="*/ 2012484 h 2997272"/>
                <a:gd name="connsiteX18" fmla="*/ 671676 w 2262607"/>
                <a:gd name="connsiteY18" fmla="*/ 1193654 h 2997272"/>
                <a:gd name="connsiteX19" fmla="*/ 807530 w 2262607"/>
                <a:gd name="connsiteY19" fmla="*/ 488260 h 2997272"/>
                <a:gd name="connsiteX20" fmla="*/ 588073 w 2262607"/>
                <a:gd name="connsiteY20" fmla="*/ 639788 h 2997272"/>
                <a:gd name="connsiteX21" fmla="*/ 467896 w 2262607"/>
                <a:gd name="connsiteY21" fmla="*/ 1120502 h 2997272"/>
                <a:gd name="connsiteX22" fmla="*/ 211863 w 2262607"/>
                <a:gd name="connsiteY22" fmla="*/ 1115276 h 2997272"/>
                <a:gd name="connsiteX23" fmla="*/ 344855 w 2262607"/>
                <a:gd name="connsiteY23" fmla="*/ 519695 h 2997272"/>
                <a:gd name="connsiteX0" fmla="*/ 344855 w 2262607"/>
                <a:gd name="connsiteY0" fmla="*/ 519695 h 3025365"/>
                <a:gd name="connsiteX1" fmla="*/ 1141940 w 2262607"/>
                <a:gd name="connsiteY1" fmla="*/ 2322 h 3025365"/>
                <a:gd name="connsiteX2" fmla="*/ 1675665 w 2262607"/>
                <a:gd name="connsiteY2" fmla="*/ 707800 h 3025365"/>
                <a:gd name="connsiteX3" fmla="*/ 2172054 w 2262607"/>
                <a:gd name="connsiteY3" fmla="*/ 998806 h 3025365"/>
                <a:gd name="connsiteX4" fmla="*/ 2254895 w 2262607"/>
                <a:gd name="connsiteY4" fmla="*/ 1198880 h 3025365"/>
                <a:gd name="connsiteX5" fmla="*/ 2004089 w 2262607"/>
                <a:gd name="connsiteY5" fmla="*/ 1214556 h 3025365"/>
                <a:gd name="connsiteX6" fmla="*/ 1559950 w 2262607"/>
                <a:gd name="connsiteY6" fmla="*/ 968973 h 3025365"/>
                <a:gd name="connsiteX7" fmla="*/ 1371845 w 2262607"/>
                <a:gd name="connsiteY7" fmla="*/ 676365 h 3025365"/>
                <a:gd name="connsiteX8" fmla="*/ 1215090 w 2262607"/>
                <a:gd name="connsiteY8" fmla="*/ 1366084 h 3025365"/>
                <a:gd name="connsiteX9" fmla="*/ 1763732 w 2262607"/>
                <a:gd name="connsiteY9" fmla="*/ 1961749 h 3025365"/>
                <a:gd name="connsiteX10" fmla="*/ 1889136 w 2262607"/>
                <a:gd name="connsiteY10" fmla="*/ 2881375 h 3025365"/>
                <a:gd name="connsiteX11" fmla="*/ 1601751 w 2262607"/>
                <a:gd name="connsiteY11" fmla="*/ 2985878 h 3025365"/>
                <a:gd name="connsiteX12" fmla="*/ 1429322 w 2262607"/>
                <a:gd name="connsiteY12" fmla="*/ 2102828 h 3025365"/>
                <a:gd name="connsiteX13" fmla="*/ 912033 w 2262607"/>
                <a:gd name="connsiteY13" fmla="*/ 1559414 h 3025365"/>
                <a:gd name="connsiteX14" fmla="*/ 770954 w 2262607"/>
                <a:gd name="connsiteY14" fmla="*/ 2108054 h 3025365"/>
                <a:gd name="connsiteX15" fmla="*/ 290241 w 2262607"/>
                <a:gd name="connsiteY15" fmla="*/ 2912724 h 3025365"/>
                <a:gd name="connsiteX16" fmla="*/ 2858 w 2262607"/>
                <a:gd name="connsiteY16" fmla="*/ 2766420 h 3025365"/>
                <a:gd name="connsiteX17" fmla="*/ 459808 w 2262607"/>
                <a:gd name="connsiteY17" fmla="*/ 2012484 h 3025365"/>
                <a:gd name="connsiteX18" fmla="*/ 671676 w 2262607"/>
                <a:gd name="connsiteY18" fmla="*/ 1193654 h 3025365"/>
                <a:gd name="connsiteX19" fmla="*/ 807530 w 2262607"/>
                <a:gd name="connsiteY19" fmla="*/ 488260 h 3025365"/>
                <a:gd name="connsiteX20" fmla="*/ 588073 w 2262607"/>
                <a:gd name="connsiteY20" fmla="*/ 639788 h 3025365"/>
                <a:gd name="connsiteX21" fmla="*/ 467896 w 2262607"/>
                <a:gd name="connsiteY21" fmla="*/ 1120502 h 3025365"/>
                <a:gd name="connsiteX22" fmla="*/ 211863 w 2262607"/>
                <a:gd name="connsiteY22" fmla="*/ 1115276 h 3025365"/>
                <a:gd name="connsiteX23" fmla="*/ 344855 w 2262607"/>
                <a:gd name="connsiteY23" fmla="*/ 519695 h 3025365"/>
                <a:gd name="connsiteX0" fmla="*/ 344855 w 2262607"/>
                <a:gd name="connsiteY0" fmla="*/ 519695 h 3025365"/>
                <a:gd name="connsiteX1" fmla="*/ 1141940 w 2262607"/>
                <a:gd name="connsiteY1" fmla="*/ 2322 h 3025365"/>
                <a:gd name="connsiteX2" fmla="*/ 1675665 w 2262607"/>
                <a:gd name="connsiteY2" fmla="*/ 707800 h 3025365"/>
                <a:gd name="connsiteX3" fmla="*/ 2172054 w 2262607"/>
                <a:gd name="connsiteY3" fmla="*/ 998806 h 3025365"/>
                <a:gd name="connsiteX4" fmla="*/ 2254895 w 2262607"/>
                <a:gd name="connsiteY4" fmla="*/ 1198880 h 3025365"/>
                <a:gd name="connsiteX5" fmla="*/ 2004089 w 2262607"/>
                <a:gd name="connsiteY5" fmla="*/ 1214556 h 3025365"/>
                <a:gd name="connsiteX6" fmla="*/ 1559950 w 2262607"/>
                <a:gd name="connsiteY6" fmla="*/ 968973 h 3025365"/>
                <a:gd name="connsiteX7" fmla="*/ 1371845 w 2262607"/>
                <a:gd name="connsiteY7" fmla="*/ 676365 h 3025365"/>
                <a:gd name="connsiteX8" fmla="*/ 1215090 w 2262607"/>
                <a:gd name="connsiteY8" fmla="*/ 1366084 h 3025365"/>
                <a:gd name="connsiteX9" fmla="*/ 1763732 w 2262607"/>
                <a:gd name="connsiteY9" fmla="*/ 1961749 h 3025365"/>
                <a:gd name="connsiteX10" fmla="*/ 1889136 w 2262607"/>
                <a:gd name="connsiteY10" fmla="*/ 2881375 h 3025365"/>
                <a:gd name="connsiteX11" fmla="*/ 1601751 w 2262607"/>
                <a:gd name="connsiteY11" fmla="*/ 2985878 h 3025365"/>
                <a:gd name="connsiteX12" fmla="*/ 1429322 w 2262607"/>
                <a:gd name="connsiteY12" fmla="*/ 2102828 h 3025365"/>
                <a:gd name="connsiteX13" fmla="*/ 912033 w 2262607"/>
                <a:gd name="connsiteY13" fmla="*/ 1559414 h 3025365"/>
                <a:gd name="connsiteX14" fmla="*/ 770954 w 2262607"/>
                <a:gd name="connsiteY14" fmla="*/ 2108054 h 3025365"/>
                <a:gd name="connsiteX15" fmla="*/ 290241 w 2262607"/>
                <a:gd name="connsiteY15" fmla="*/ 2912724 h 3025365"/>
                <a:gd name="connsiteX16" fmla="*/ 2858 w 2262607"/>
                <a:gd name="connsiteY16" fmla="*/ 2766420 h 3025365"/>
                <a:gd name="connsiteX17" fmla="*/ 459808 w 2262607"/>
                <a:gd name="connsiteY17" fmla="*/ 2012484 h 3025365"/>
                <a:gd name="connsiteX18" fmla="*/ 671676 w 2262607"/>
                <a:gd name="connsiteY18" fmla="*/ 1193654 h 3025365"/>
                <a:gd name="connsiteX19" fmla="*/ 807530 w 2262607"/>
                <a:gd name="connsiteY19" fmla="*/ 488260 h 3025365"/>
                <a:gd name="connsiteX20" fmla="*/ 588073 w 2262607"/>
                <a:gd name="connsiteY20" fmla="*/ 639788 h 3025365"/>
                <a:gd name="connsiteX21" fmla="*/ 467896 w 2262607"/>
                <a:gd name="connsiteY21" fmla="*/ 1120502 h 3025365"/>
                <a:gd name="connsiteX22" fmla="*/ 211863 w 2262607"/>
                <a:gd name="connsiteY22" fmla="*/ 1115276 h 3025365"/>
                <a:gd name="connsiteX23" fmla="*/ 344855 w 2262607"/>
                <a:gd name="connsiteY23" fmla="*/ 519695 h 3025365"/>
                <a:gd name="connsiteX0" fmla="*/ 344855 w 2262607"/>
                <a:gd name="connsiteY0" fmla="*/ 519695 h 3024197"/>
                <a:gd name="connsiteX1" fmla="*/ 1141940 w 2262607"/>
                <a:gd name="connsiteY1" fmla="*/ 2322 h 3024197"/>
                <a:gd name="connsiteX2" fmla="*/ 1675665 w 2262607"/>
                <a:gd name="connsiteY2" fmla="*/ 707800 h 3024197"/>
                <a:gd name="connsiteX3" fmla="*/ 2172054 w 2262607"/>
                <a:gd name="connsiteY3" fmla="*/ 998806 h 3024197"/>
                <a:gd name="connsiteX4" fmla="*/ 2254895 w 2262607"/>
                <a:gd name="connsiteY4" fmla="*/ 1198880 h 3024197"/>
                <a:gd name="connsiteX5" fmla="*/ 2004089 w 2262607"/>
                <a:gd name="connsiteY5" fmla="*/ 1214556 h 3024197"/>
                <a:gd name="connsiteX6" fmla="*/ 1559950 w 2262607"/>
                <a:gd name="connsiteY6" fmla="*/ 968973 h 3024197"/>
                <a:gd name="connsiteX7" fmla="*/ 1371845 w 2262607"/>
                <a:gd name="connsiteY7" fmla="*/ 676365 h 3024197"/>
                <a:gd name="connsiteX8" fmla="*/ 1215090 w 2262607"/>
                <a:gd name="connsiteY8" fmla="*/ 1366084 h 3024197"/>
                <a:gd name="connsiteX9" fmla="*/ 1763732 w 2262607"/>
                <a:gd name="connsiteY9" fmla="*/ 1961749 h 3024197"/>
                <a:gd name="connsiteX10" fmla="*/ 1889136 w 2262607"/>
                <a:gd name="connsiteY10" fmla="*/ 2881375 h 3024197"/>
                <a:gd name="connsiteX11" fmla="*/ 1601751 w 2262607"/>
                <a:gd name="connsiteY11" fmla="*/ 2985878 h 3024197"/>
                <a:gd name="connsiteX12" fmla="*/ 1429322 w 2262607"/>
                <a:gd name="connsiteY12" fmla="*/ 2102828 h 3024197"/>
                <a:gd name="connsiteX13" fmla="*/ 912033 w 2262607"/>
                <a:gd name="connsiteY13" fmla="*/ 1559414 h 3024197"/>
                <a:gd name="connsiteX14" fmla="*/ 770954 w 2262607"/>
                <a:gd name="connsiteY14" fmla="*/ 2108054 h 3024197"/>
                <a:gd name="connsiteX15" fmla="*/ 290241 w 2262607"/>
                <a:gd name="connsiteY15" fmla="*/ 2912724 h 3024197"/>
                <a:gd name="connsiteX16" fmla="*/ 2858 w 2262607"/>
                <a:gd name="connsiteY16" fmla="*/ 2766420 h 3024197"/>
                <a:gd name="connsiteX17" fmla="*/ 459808 w 2262607"/>
                <a:gd name="connsiteY17" fmla="*/ 2012484 h 3024197"/>
                <a:gd name="connsiteX18" fmla="*/ 671676 w 2262607"/>
                <a:gd name="connsiteY18" fmla="*/ 1193654 h 3024197"/>
                <a:gd name="connsiteX19" fmla="*/ 807530 w 2262607"/>
                <a:gd name="connsiteY19" fmla="*/ 488260 h 3024197"/>
                <a:gd name="connsiteX20" fmla="*/ 588073 w 2262607"/>
                <a:gd name="connsiteY20" fmla="*/ 639788 h 3024197"/>
                <a:gd name="connsiteX21" fmla="*/ 467896 w 2262607"/>
                <a:gd name="connsiteY21" fmla="*/ 1120502 h 3024197"/>
                <a:gd name="connsiteX22" fmla="*/ 211863 w 2262607"/>
                <a:gd name="connsiteY22" fmla="*/ 1115276 h 3024197"/>
                <a:gd name="connsiteX23" fmla="*/ 344855 w 2262607"/>
                <a:gd name="connsiteY23" fmla="*/ 519695 h 3024197"/>
                <a:gd name="connsiteX0" fmla="*/ 344855 w 2262607"/>
                <a:gd name="connsiteY0" fmla="*/ 519695 h 3027821"/>
                <a:gd name="connsiteX1" fmla="*/ 1141940 w 2262607"/>
                <a:gd name="connsiteY1" fmla="*/ 2322 h 3027821"/>
                <a:gd name="connsiteX2" fmla="*/ 1675665 w 2262607"/>
                <a:gd name="connsiteY2" fmla="*/ 707800 h 3027821"/>
                <a:gd name="connsiteX3" fmla="*/ 2172054 w 2262607"/>
                <a:gd name="connsiteY3" fmla="*/ 998806 h 3027821"/>
                <a:gd name="connsiteX4" fmla="*/ 2254895 w 2262607"/>
                <a:gd name="connsiteY4" fmla="*/ 1198880 h 3027821"/>
                <a:gd name="connsiteX5" fmla="*/ 2004089 w 2262607"/>
                <a:gd name="connsiteY5" fmla="*/ 1214556 h 3027821"/>
                <a:gd name="connsiteX6" fmla="*/ 1559950 w 2262607"/>
                <a:gd name="connsiteY6" fmla="*/ 968973 h 3027821"/>
                <a:gd name="connsiteX7" fmla="*/ 1371845 w 2262607"/>
                <a:gd name="connsiteY7" fmla="*/ 676365 h 3027821"/>
                <a:gd name="connsiteX8" fmla="*/ 1215090 w 2262607"/>
                <a:gd name="connsiteY8" fmla="*/ 1366084 h 3027821"/>
                <a:gd name="connsiteX9" fmla="*/ 1763732 w 2262607"/>
                <a:gd name="connsiteY9" fmla="*/ 1961749 h 3027821"/>
                <a:gd name="connsiteX10" fmla="*/ 1889136 w 2262607"/>
                <a:gd name="connsiteY10" fmla="*/ 2881375 h 3027821"/>
                <a:gd name="connsiteX11" fmla="*/ 1601751 w 2262607"/>
                <a:gd name="connsiteY11" fmla="*/ 2985878 h 3027821"/>
                <a:gd name="connsiteX12" fmla="*/ 1429322 w 2262607"/>
                <a:gd name="connsiteY12" fmla="*/ 2102828 h 3027821"/>
                <a:gd name="connsiteX13" fmla="*/ 912033 w 2262607"/>
                <a:gd name="connsiteY13" fmla="*/ 1559414 h 3027821"/>
                <a:gd name="connsiteX14" fmla="*/ 770954 w 2262607"/>
                <a:gd name="connsiteY14" fmla="*/ 2108054 h 3027821"/>
                <a:gd name="connsiteX15" fmla="*/ 290241 w 2262607"/>
                <a:gd name="connsiteY15" fmla="*/ 2912724 h 3027821"/>
                <a:gd name="connsiteX16" fmla="*/ 2858 w 2262607"/>
                <a:gd name="connsiteY16" fmla="*/ 2766420 h 3027821"/>
                <a:gd name="connsiteX17" fmla="*/ 459808 w 2262607"/>
                <a:gd name="connsiteY17" fmla="*/ 2012484 h 3027821"/>
                <a:gd name="connsiteX18" fmla="*/ 671676 w 2262607"/>
                <a:gd name="connsiteY18" fmla="*/ 1193654 h 3027821"/>
                <a:gd name="connsiteX19" fmla="*/ 807530 w 2262607"/>
                <a:gd name="connsiteY19" fmla="*/ 488260 h 3027821"/>
                <a:gd name="connsiteX20" fmla="*/ 588073 w 2262607"/>
                <a:gd name="connsiteY20" fmla="*/ 639788 h 3027821"/>
                <a:gd name="connsiteX21" fmla="*/ 467896 w 2262607"/>
                <a:gd name="connsiteY21" fmla="*/ 1120502 h 3027821"/>
                <a:gd name="connsiteX22" fmla="*/ 211863 w 2262607"/>
                <a:gd name="connsiteY22" fmla="*/ 1115276 h 3027821"/>
                <a:gd name="connsiteX23" fmla="*/ 344855 w 2262607"/>
                <a:gd name="connsiteY23" fmla="*/ 519695 h 3027821"/>
                <a:gd name="connsiteX0" fmla="*/ 344855 w 2262607"/>
                <a:gd name="connsiteY0" fmla="*/ 519695 h 3020933"/>
                <a:gd name="connsiteX1" fmla="*/ 1141940 w 2262607"/>
                <a:gd name="connsiteY1" fmla="*/ 2322 h 3020933"/>
                <a:gd name="connsiteX2" fmla="*/ 1675665 w 2262607"/>
                <a:gd name="connsiteY2" fmla="*/ 707800 h 3020933"/>
                <a:gd name="connsiteX3" fmla="*/ 2172054 w 2262607"/>
                <a:gd name="connsiteY3" fmla="*/ 998806 h 3020933"/>
                <a:gd name="connsiteX4" fmla="*/ 2254895 w 2262607"/>
                <a:gd name="connsiteY4" fmla="*/ 1198880 h 3020933"/>
                <a:gd name="connsiteX5" fmla="*/ 2004089 w 2262607"/>
                <a:gd name="connsiteY5" fmla="*/ 1214556 h 3020933"/>
                <a:gd name="connsiteX6" fmla="*/ 1559950 w 2262607"/>
                <a:gd name="connsiteY6" fmla="*/ 968973 h 3020933"/>
                <a:gd name="connsiteX7" fmla="*/ 1371845 w 2262607"/>
                <a:gd name="connsiteY7" fmla="*/ 676365 h 3020933"/>
                <a:gd name="connsiteX8" fmla="*/ 1215090 w 2262607"/>
                <a:gd name="connsiteY8" fmla="*/ 1366084 h 3020933"/>
                <a:gd name="connsiteX9" fmla="*/ 1763732 w 2262607"/>
                <a:gd name="connsiteY9" fmla="*/ 1961749 h 3020933"/>
                <a:gd name="connsiteX10" fmla="*/ 1889136 w 2262607"/>
                <a:gd name="connsiteY10" fmla="*/ 2881375 h 3020933"/>
                <a:gd name="connsiteX11" fmla="*/ 1601751 w 2262607"/>
                <a:gd name="connsiteY11" fmla="*/ 2985878 h 3020933"/>
                <a:gd name="connsiteX12" fmla="*/ 1429322 w 2262607"/>
                <a:gd name="connsiteY12" fmla="*/ 2102828 h 3020933"/>
                <a:gd name="connsiteX13" fmla="*/ 912033 w 2262607"/>
                <a:gd name="connsiteY13" fmla="*/ 1559414 h 3020933"/>
                <a:gd name="connsiteX14" fmla="*/ 770954 w 2262607"/>
                <a:gd name="connsiteY14" fmla="*/ 2108054 h 3020933"/>
                <a:gd name="connsiteX15" fmla="*/ 290241 w 2262607"/>
                <a:gd name="connsiteY15" fmla="*/ 2912724 h 3020933"/>
                <a:gd name="connsiteX16" fmla="*/ 2858 w 2262607"/>
                <a:gd name="connsiteY16" fmla="*/ 2766420 h 3020933"/>
                <a:gd name="connsiteX17" fmla="*/ 459808 w 2262607"/>
                <a:gd name="connsiteY17" fmla="*/ 2012484 h 3020933"/>
                <a:gd name="connsiteX18" fmla="*/ 671676 w 2262607"/>
                <a:gd name="connsiteY18" fmla="*/ 1193654 h 3020933"/>
                <a:gd name="connsiteX19" fmla="*/ 807530 w 2262607"/>
                <a:gd name="connsiteY19" fmla="*/ 488260 h 3020933"/>
                <a:gd name="connsiteX20" fmla="*/ 588073 w 2262607"/>
                <a:gd name="connsiteY20" fmla="*/ 639788 h 3020933"/>
                <a:gd name="connsiteX21" fmla="*/ 467896 w 2262607"/>
                <a:gd name="connsiteY21" fmla="*/ 1120502 h 3020933"/>
                <a:gd name="connsiteX22" fmla="*/ 211863 w 2262607"/>
                <a:gd name="connsiteY22" fmla="*/ 1115276 h 3020933"/>
                <a:gd name="connsiteX23" fmla="*/ 344855 w 2262607"/>
                <a:gd name="connsiteY23" fmla="*/ 519695 h 3020933"/>
                <a:gd name="connsiteX0" fmla="*/ 344855 w 2262607"/>
                <a:gd name="connsiteY0" fmla="*/ 519695 h 2957952"/>
                <a:gd name="connsiteX1" fmla="*/ 1141940 w 2262607"/>
                <a:gd name="connsiteY1" fmla="*/ 2322 h 2957952"/>
                <a:gd name="connsiteX2" fmla="*/ 1675665 w 2262607"/>
                <a:gd name="connsiteY2" fmla="*/ 707800 h 2957952"/>
                <a:gd name="connsiteX3" fmla="*/ 2172054 w 2262607"/>
                <a:gd name="connsiteY3" fmla="*/ 998806 h 2957952"/>
                <a:gd name="connsiteX4" fmla="*/ 2254895 w 2262607"/>
                <a:gd name="connsiteY4" fmla="*/ 1198880 h 2957952"/>
                <a:gd name="connsiteX5" fmla="*/ 2004089 w 2262607"/>
                <a:gd name="connsiteY5" fmla="*/ 1214556 h 2957952"/>
                <a:gd name="connsiteX6" fmla="*/ 1559950 w 2262607"/>
                <a:gd name="connsiteY6" fmla="*/ 968973 h 2957952"/>
                <a:gd name="connsiteX7" fmla="*/ 1371845 w 2262607"/>
                <a:gd name="connsiteY7" fmla="*/ 676365 h 2957952"/>
                <a:gd name="connsiteX8" fmla="*/ 1215090 w 2262607"/>
                <a:gd name="connsiteY8" fmla="*/ 1366084 h 2957952"/>
                <a:gd name="connsiteX9" fmla="*/ 1763732 w 2262607"/>
                <a:gd name="connsiteY9" fmla="*/ 1961749 h 2957952"/>
                <a:gd name="connsiteX10" fmla="*/ 1889136 w 2262607"/>
                <a:gd name="connsiteY10" fmla="*/ 2881375 h 2957952"/>
                <a:gd name="connsiteX11" fmla="*/ 1617427 w 2262607"/>
                <a:gd name="connsiteY11" fmla="*/ 2829124 h 2957952"/>
                <a:gd name="connsiteX12" fmla="*/ 1429322 w 2262607"/>
                <a:gd name="connsiteY12" fmla="*/ 2102828 h 2957952"/>
                <a:gd name="connsiteX13" fmla="*/ 912033 w 2262607"/>
                <a:gd name="connsiteY13" fmla="*/ 1559414 h 2957952"/>
                <a:gd name="connsiteX14" fmla="*/ 770954 w 2262607"/>
                <a:gd name="connsiteY14" fmla="*/ 2108054 h 2957952"/>
                <a:gd name="connsiteX15" fmla="*/ 290241 w 2262607"/>
                <a:gd name="connsiteY15" fmla="*/ 2912724 h 2957952"/>
                <a:gd name="connsiteX16" fmla="*/ 2858 w 2262607"/>
                <a:gd name="connsiteY16" fmla="*/ 2766420 h 2957952"/>
                <a:gd name="connsiteX17" fmla="*/ 459808 w 2262607"/>
                <a:gd name="connsiteY17" fmla="*/ 2012484 h 2957952"/>
                <a:gd name="connsiteX18" fmla="*/ 671676 w 2262607"/>
                <a:gd name="connsiteY18" fmla="*/ 1193654 h 2957952"/>
                <a:gd name="connsiteX19" fmla="*/ 807530 w 2262607"/>
                <a:gd name="connsiteY19" fmla="*/ 488260 h 2957952"/>
                <a:gd name="connsiteX20" fmla="*/ 588073 w 2262607"/>
                <a:gd name="connsiteY20" fmla="*/ 639788 h 2957952"/>
                <a:gd name="connsiteX21" fmla="*/ 467896 w 2262607"/>
                <a:gd name="connsiteY21" fmla="*/ 1120502 h 2957952"/>
                <a:gd name="connsiteX22" fmla="*/ 211863 w 2262607"/>
                <a:gd name="connsiteY22" fmla="*/ 1115276 h 2957952"/>
                <a:gd name="connsiteX23" fmla="*/ 344855 w 2262607"/>
                <a:gd name="connsiteY23" fmla="*/ 519695 h 2957952"/>
                <a:gd name="connsiteX0" fmla="*/ 344855 w 2262607"/>
                <a:gd name="connsiteY0" fmla="*/ 519695 h 2981203"/>
                <a:gd name="connsiteX1" fmla="*/ 1141940 w 2262607"/>
                <a:gd name="connsiteY1" fmla="*/ 2322 h 2981203"/>
                <a:gd name="connsiteX2" fmla="*/ 1675665 w 2262607"/>
                <a:gd name="connsiteY2" fmla="*/ 707800 h 2981203"/>
                <a:gd name="connsiteX3" fmla="*/ 2172054 w 2262607"/>
                <a:gd name="connsiteY3" fmla="*/ 998806 h 2981203"/>
                <a:gd name="connsiteX4" fmla="*/ 2254895 w 2262607"/>
                <a:gd name="connsiteY4" fmla="*/ 1198880 h 2981203"/>
                <a:gd name="connsiteX5" fmla="*/ 2004089 w 2262607"/>
                <a:gd name="connsiteY5" fmla="*/ 1214556 h 2981203"/>
                <a:gd name="connsiteX6" fmla="*/ 1559950 w 2262607"/>
                <a:gd name="connsiteY6" fmla="*/ 968973 h 2981203"/>
                <a:gd name="connsiteX7" fmla="*/ 1371845 w 2262607"/>
                <a:gd name="connsiteY7" fmla="*/ 676365 h 2981203"/>
                <a:gd name="connsiteX8" fmla="*/ 1215090 w 2262607"/>
                <a:gd name="connsiteY8" fmla="*/ 1366084 h 2981203"/>
                <a:gd name="connsiteX9" fmla="*/ 1763732 w 2262607"/>
                <a:gd name="connsiteY9" fmla="*/ 1961749 h 2981203"/>
                <a:gd name="connsiteX10" fmla="*/ 1889136 w 2262607"/>
                <a:gd name="connsiteY10" fmla="*/ 2881375 h 2981203"/>
                <a:gd name="connsiteX11" fmla="*/ 1591301 w 2262607"/>
                <a:gd name="connsiteY11" fmla="*/ 2928402 h 2981203"/>
                <a:gd name="connsiteX12" fmla="*/ 1429322 w 2262607"/>
                <a:gd name="connsiteY12" fmla="*/ 2102828 h 2981203"/>
                <a:gd name="connsiteX13" fmla="*/ 912033 w 2262607"/>
                <a:gd name="connsiteY13" fmla="*/ 1559414 h 2981203"/>
                <a:gd name="connsiteX14" fmla="*/ 770954 w 2262607"/>
                <a:gd name="connsiteY14" fmla="*/ 2108054 h 2981203"/>
                <a:gd name="connsiteX15" fmla="*/ 290241 w 2262607"/>
                <a:gd name="connsiteY15" fmla="*/ 2912724 h 2981203"/>
                <a:gd name="connsiteX16" fmla="*/ 2858 w 2262607"/>
                <a:gd name="connsiteY16" fmla="*/ 2766420 h 2981203"/>
                <a:gd name="connsiteX17" fmla="*/ 459808 w 2262607"/>
                <a:gd name="connsiteY17" fmla="*/ 2012484 h 2981203"/>
                <a:gd name="connsiteX18" fmla="*/ 671676 w 2262607"/>
                <a:gd name="connsiteY18" fmla="*/ 1193654 h 2981203"/>
                <a:gd name="connsiteX19" fmla="*/ 807530 w 2262607"/>
                <a:gd name="connsiteY19" fmla="*/ 488260 h 2981203"/>
                <a:gd name="connsiteX20" fmla="*/ 588073 w 2262607"/>
                <a:gd name="connsiteY20" fmla="*/ 639788 h 2981203"/>
                <a:gd name="connsiteX21" fmla="*/ 467896 w 2262607"/>
                <a:gd name="connsiteY21" fmla="*/ 1120502 h 2981203"/>
                <a:gd name="connsiteX22" fmla="*/ 211863 w 2262607"/>
                <a:gd name="connsiteY22" fmla="*/ 1115276 h 2981203"/>
                <a:gd name="connsiteX23" fmla="*/ 344855 w 2262607"/>
                <a:gd name="connsiteY23" fmla="*/ 519695 h 2981203"/>
                <a:gd name="connsiteX0" fmla="*/ 344855 w 2262607"/>
                <a:gd name="connsiteY0" fmla="*/ 519695 h 3001570"/>
                <a:gd name="connsiteX1" fmla="*/ 1141940 w 2262607"/>
                <a:gd name="connsiteY1" fmla="*/ 2322 h 3001570"/>
                <a:gd name="connsiteX2" fmla="*/ 1675665 w 2262607"/>
                <a:gd name="connsiteY2" fmla="*/ 707800 h 3001570"/>
                <a:gd name="connsiteX3" fmla="*/ 2172054 w 2262607"/>
                <a:gd name="connsiteY3" fmla="*/ 998806 h 3001570"/>
                <a:gd name="connsiteX4" fmla="*/ 2254895 w 2262607"/>
                <a:gd name="connsiteY4" fmla="*/ 1198880 h 3001570"/>
                <a:gd name="connsiteX5" fmla="*/ 2004089 w 2262607"/>
                <a:gd name="connsiteY5" fmla="*/ 1214556 h 3001570"/>
                <a:gd name="connsiteX6" fmla="*/ 1559950 w 2262607"/>
                <a:gd name="connsiteY6" fmla="*/ 968973 h 3001570"/>
                <a:gd name="connsiteX7" fmla="*/ 1371845 w 2262607"/>
                <a:gd name="connsiteY7" fmla="*/ 676365 h 3001570"/>
                <a:gd name="connsiteX8" fmla="*/ 1215090 w 2262607"/>
                <a:gd name="connsiteY8" fmla="*/ 1366084 h 3001570"/>
                <a:gd name="connsiteX9" fmla="*/ 1763732 w 2262607"/>
                <a:gd name="connsiteY9" fmla="*/ 1961749 h 3001570"/>
                <a:gd name="connsiteX10" fmla="*/ 1889136 w 2262607"/>
                <a:gd name="connsiteY10" fmla="*/ 2881375 h 3001570"/>
                <a:gd name="connsiteX11" fmla="*/ 1591301 w 2262607"/>
                <a:gd name="connsiteY11" fmla="*/ 2928402 h 3001570"/>
                <a:gd name="connsiteX12" fmla="*/ 1429322 w 2262607"/>
                <a:gd name="connsiteY12" fmla="*/ 2102828 h 3001570"/>
                <a:gd name="connsiteX13" fmla="*/ 912033 w 2262607"/>
                <a:gd name="connsiteY13" fmla="*/ 1559414 h 3001570"/>
                <a:gd name="connsiteX14" fmla="*/ 770954 w 2262607"/>
                <a:gd name="connsiteY14" fmla="*/ 2108054 h 3001570"/>
                <a:gd name="connsiteX15" fmla="*/ 290241 w 2262607"/>
                <a:gd name="connsiteY15" fmla="*/ 2912724 h 3001570"/>
                <a:gd name="connsiteX16" fmla="*/ 2858 w 2262607"/>
                <a:gd name="connsiteY16" fmla="*/ 2766420 h 3001570"/>
                <a:gd name="connsiteX17" fmla="*/ 459808 w 2262607"/>
                <a:gd name="connsiteY17" fmla="*/ 2012484 h 3001570"/>
                <a:gd name="connsiteX18" fmla="*/ 671676 w 2262607"/>
                <a:gd name="connsiteY18" fmla="*/ 1193654 h 3001570"/>
                <a:gd name="connsiteX19" fmla="*/ 807530 w 2262607"/>
                <a:gd name="connsiteY19" fmla="*/ 488260 h 3001570"/>
                <a:gd name="connsiteX20" fmla="*/ 588073 w 2262607"/>
                <a:gd name="connsiteY20" fmla="*/ 639788 h 3001570"/>
                <a:gd name="connsiteX21" fmla="*/ 467896 w 2262607"/>
                <a:gd name="connsiteY21" fmla="*/ 1120502 h 3001570"/>
                <a:gd name="connsiteX22" fmla="*/ 211863 w 2262607"/>
                <a:gd name="connsiteY22" fmla="*/ 1115276 h 3001570"/>
                <a:gd name="connsiteX23" fmla="*/ 344855 w 2262607"/>
                <a:gd name="connsiteY23" fmla="*/ 519695 h 3001570"/>
                <a:gd name="connsiteX0" fmla="*/ 344855 w 2262607"/>
                <a:gd name="connsiteY0" fmla="*/ 519695 h 3009456"/>
                <a:gd name="connsiteX1" fmla="*/ 1141940 w 2262607"/>
                <a:gd name="connsiteY1" fmla="*/ 2322 h 3009456"/>
                <a:gd name="connsiteX2" fmla="*/ 1675665 w 2262607"/>
                <a:gd name="connsiteY2" fmla="*/ 707800 h 3009456"/>
                <a:gd name="connsiteX3" fmla="*/ 2172054 w 2262607"/>
                <a:gd name="connsiteY3" fmla="*/ 998806 h 3009456"/>
                <a:gd name="connsiteX4" fmla="*/ 2254895 w 2262607"/>
                <a:gd name="connsiteY4" fmla="*/ 1198880 h 3009456"/>
                <a:gd name="connsiteX5" fmla="*/ 2004089 w 2262607"/>
                <a:gd name="connsiteY5" fmla="*/ 1214556 h 3009456"/>
                <a:gd name="connsiteX6" fmla="*/ 1559950 w 2262607"/>
                <a:gd name="connsiteY6" fmla="*/ 968973 h 3009456"/>
                <a:gd name="connsiteX7" fmla="*/ 1371845 w 2262607"/>
                <a:gd name="connsiteY7" fmla="*/ 676365 h 3009456"/>
                <a:gd name="connsiteX8" fmla="*/ 1215090 w 2262607"/>
                <a:gd name="connsiteY8" fmla="*/ 1366084 h 3009456"/>
                <a:gd name="connsiteX9" fmla="*/ 1763732 w 2262607"/>
                <a:gd name="connsiteY9" fmla="*/ 1961749 h 3009456"/>
                <a:gd name="connsiteX10" fmla="*/ 1889136 w 2262607"/>
                <a:gd name="connsiteY10" fmla="*/ 2881375 h 3009456"/>
                <a:gd name="connsiteX11" fmla="*/ 1591301 w 2262607"/>
                <a:gd name="connsiteY11" fmla="*/ 2928402 h 3009456"/>
                <a:gd name="connsiteX12" fmla="*/ 1429322 w 2262607"/>
                <a:gd name="connsiteY12" fmla="*/ 2102828 h 3009456"/>
                <a:gd name="connsiteX13" fmla="*/ 912033 w 2262607"/>
                <a:gd name="connsiteY13" fmla="*/ 1559414 h 3009456"/>
                <a:gd name="connsiteX14" fmla="*/ 770954 w 2262607"/>
                <a:gd name="connsiteY14" fmla="*/ 2108054 h 3009456"/>
                <a:gd name="connsiteX15" fmla="*/ 290241 w 2262607"/>
                <a:gd name="connsiteY15" fmla="*/ 2912724 h 3009456"/>
                <a:gd name="connsiteX16" fmla="*/ 2858 w 2262607"/>
                <a:gd name="connsiteY16" fmla="*/ 2766420 h 3009456"/>
                <a:gd name="connsiteX17" fmla="*/ 459808 w 2262607"/>
                <a:gd name="connsiteY17" fmla="*/ 2012484 h 3009456"/>
                <a:gd name="connsiteX18" fmla="*/ 671676 w 2262607"/>
                <a:gd name="connsiteY18" fmla="*/ 1193654 h 3009456"/>
                <a:gd name="connsiteX19" fmla="*/ 807530 w 2262607"/>
                <a:gd name="connsiteY19" fmla="*/ 488260 h 3009456"/>
                <a:gd name="connsiteX20" fmla="*/ 588073 w 2262607"/>
                <a:gd name="connsiteY20" fmla="*/ 639788 h 3009456"/>
                <a:gd name="connsiteX21" fmla="*/ 467896 w 2262607"/>
                <a:gd name="connsiteY21" fmla="*/ 1120502 h 3009456"/>
                <a:gd name="connsiteX22" fmla="*/ 211863 w 2262607"/>
                <a:gd name="connsiteY22" fmla="*/ 1115276 h 3009456"/>
                <a:gd name="connsiteX23" fmla="*/ 344855 w 2262607"/>
                <a:gd name="connsiteY23" fmla="*/ 519695 h 3009456"/>
                <a:gd name="connsiteX0" fmla="*/ 344855 w 2262607"/>
                <a:gd name="connsiteY0" fmla="*/ 519695 h 3009456"/>
                <a:gd name="connsiteX1" fmla="*/ 1141940 w 2262607"/>
                <a:gd name="connsiteY1" fmla="*/ 2322 h 3009456"/>
                <a:gd name="connsiteX2" fmla="*/ 1675665 w 2262607"/>
                <a:gd name="connsiteY2" fmla="*/ 707800 h 3009456"/>
                <a:gd name="connsiteX3" fmla="*/ 2172054 w 2262607"/>
                <a:gd name="connsiteY3" fmla="*/ 998806 h 3009456"/>
                <a:gd name="connsiteX4" fmla="*/ 2254895 w 2262607"/>
                <a:gd name="connsiteY4" fmla="*/ 1198880 h 3009456"/>
                <a:gd name="connsiteX5" fmla="*/ 2004089 w 2262607"/>
                <a:gd name="connsiteY5" fmla="*/ 1214556 h 3009456"/>
                <a:gd name="connsiteX6" fmla="*/ 1559950 w 2262607"/>
                <a:gd name="connsiteY6" fmla="*/ 968973 h 3009456"/>
                <a:gd name="connsiteX7" fmla="*/ 1371845 w 2262607"/>
                <a:gd name="connsiteY7" fmla="*/ 676365 h 3009456"/>
                <a:gd name="connsiteX8" fmla="*/ 1215090 w 2262607"/>
                <a:gd name="connsiteY8" fmla="*/ 1366084 h 3009456"/>
                <a:gd name="connsiteX9" fmla="*/ 1763732 w 2262607"/>
                <a:gd name="connsiteY9" fmla="*/ 1961749 h 3009456"/>
                <a:gd name="connsiteX10" fmla="*/ 1889136 w 2262607"/>
                <a:gd name="connsiteY10" fmla="*/ 2881375 h 3009456"/>
                <a:gd name="connsiteX11" fmla="*/ 1591301 w 2262607"/>
                <a:gd name="connsiteY11" fmla="*/ 2928402 h 3009456"/>
                <a:gd name="connsiteX12" fmla="*/ 1439772 w 2262607"/>
                <a:gd name="connsiteY12" fmla="*/ 2087153 h 3009456"/>
                <a:gd name="connsiteX13" fmla="*/ 912033 w 2262607"/>
                <a:gd name="connsiteY13" fmla="*/ 1559414 h 3009456"/>
                <a:gd name="connsiteX14" fmla="*/ 770954 w 2262607"/>
                <a:gd name="connsiteY14" fmla="*/ 2108054 h 3009456"/>
                <a:gd name="connsiteX15" fmla="*/ 290241 w 2262607"/>
                <a:gd name="connsiteY15" fmla="*/ 2912724 h 3009456"/>
                <a:gd name="connsiteX16" fmla="*/ 2858 w 2262607"/>
                <a:gd name="connsiteY16" fmla="*/ 2766420 h 3009456"/>
                <a:gd name="connsiteX17" fmla="*/ 459808 w 2262607"/>
                <a:gd name="connsiteY17" fmla="*/ 2012484 h 3009456"/>
                <a:gd name="connsiteX18" fmla="*/ 671676 w 2262607"/>
                <a:gd name="connsiteY18" fmla="*/ 1193654 h 3009456"/>
                <a:gd name="connsiteX19" fmla="*/ 807530 w 2262607"/>
                <a:gd name="connsiteY19" fmla="*/ 488260 h 3009456"/>
                <a:gd name="connsiteX20" fmla="*/ 588073 w 2262607"/>
                <a:gd name="connsiteY20" fmla="*/ 639788 h 3009456"/>
                <a:gd name="connsiteX21" fmla="*/ 467896 w 2262607"/>
                <a:gd name="connsiteY21" fmla="*/ 1120502 h 3009456"/>
                <a:gd name="connsiteX22" fmla="*/ 211863 w 2262607"/>
                <a:gd name="connsiteY22" fmla="*/ 1115276 h 3009456"/>
                <a:gd name="connsiteX23" fmla="*/ 344855 w 2262607"/>
                <a:gd name="connsiteY23" fmla="*/ 519695 h 3009456"/>
                <a:gd name="connsiteX0" fmla="*/ 344855 w 2262607"/>
                <a:gd name="connsiteY0" fmla="*/ 519695 h 3009456"/>
                <a:gd name="connsiteX1" fmla="*/ 1141940 w 2262607"/>
                <a:gd name="connsiteY1" fmla="*/ 2322 h 3009456"/>
                <a:gd name="connsiteX2" fmla="*/ 1675665 w 2262607"/>
                <a:gd name="connsiteY2" fmla="*/ 707800 h 3009456"/>
                <a:gd name="connsiteX3" fmla="*/ 2172054 w 2262607"/>
                <a:gd name="connsiteY3" fmla="*/ 998806 h 3009456"/>
                <a:gd name="connsiteX4" fmla="*/ 2254895 w 2262607"/>
                <a:gd name="connsiteY4" fmla="*/ 1198880 h 3009456"/>
                <a:gd name="connsiteX5" fmla="*/ 2004089 w 2262607"/>
                <a:gd name="connsiteY5" fmla="*/ 1214556 h 3009456"/>
                <a:gd name="connsiteX6" fmla="*/ 1559950 w 2262607"/>
                <a:gd name="connsiteY6" fmla="*/ 968973 h 3009456"/>
                <a:gd name="connsiteX7" fmla="*/ 1371845 w 2262607"/>
                <a:gd name="connsiteY7" fmla="*/ 676365 h 3009456"/>
                <a:gd name="connsiteX8" fmla="*/ 1215090 w 2262607"/>
                <a:gd name="connsiteY8" fmla="*/ 1366084 h 3009456"/>
                <a:gd name="connsiteX9" fmla="*/ 1763732 w 2262607"/>
                <a:gd name="connsiteY9" fmla="*/ 1961749 h 3009456"/>
                <a:gd name="connsiteX10" fmla="*/ 1889136 w 2262607"/>
                <a:gd name="connsiteY10" fmla="*/ 2881375 h 3009456"/>
                <a:gd name="connsiteX11" fmla="*/ 1591301 w 2262607"/>
                <a:gd name="connsiteY11" fmla="*/ 2928402 h 3009456"/>
                <a:gd name="connsiteX12" fmla="*/ 1439772 w 2262607"/>
                <a:gd name="connsiteY12" fmla="*/ 2087153 h 3009456"/>
                <a:gd name="connsiteX13" fmla="*/ 912033 w 2262607"/>
                <a:gd name="connsiteY13" fmla="*/ 1559414 h 3009456"/>
                <a:gd name="connsiteX14" fmla="*/ 770954 w 2262607"/>
                <a:gd name="connsiteY14" fmla="*/ 2108054 h 3009456"/>
                <a:gd name="connsiteX15" fmla="*/ 290241 w 2262607"/>
                <a:gd name="connsiteY15" fmla="*/ 2912724 h 3009456"/>
                <a:gd name="connsiteX16" fmla="*/ 2858 w 2262607"/>
                <a:gd name="connsiteY16" fmla="*/ 2766420 h 3009456"/>
                <a:gd name="connsiteX17" fmla="*/ 459808 w 2262607"/>
                <a:gd name="connsiteY17" fmla="*/ 2012484 h 3009456"/>
                <a:gd name="connsiteX18" fmla="*/ 671676 w 2262607"/>
                <a:gd name="connsiteY18" fmla="*/ 1193654 h 3009456"/>
                <a:gd name="connsiteX19" fmla="*/ 807530 w 2262607"/>
                <a:gd name="connsiteY19" fmla="*/ 488260 h 3009456"/>
                <a:gd name="connsiteX20" fmla="*/ 588073 w 2262607"/>
                <a:gd name="connsiteY20" fmla="*/ 639788 h 3009456"/>
                <a:gd name="connsiteX21" fmla="*/ 467896 w 2262607"/>
                <a:gd name="connsiteY21" fmla="*/ 1120502 h 3009456"/>
                <a:gd name="connsiteX22" fmla="*/ 211863 w 2262607"/>
                <a:gd name="connsiteY22" fmla="*/ 1115276 h 3009456"/>
                <a:gd name="connsiteX23" fmla="*/ 344855 w 2262607"/>
                <a:gd name="connsiteY23" fmla="*/ 519695 h 3009456"/>
                <a:gd name="connsiteX0" fmla="*/ 344855 w 2262607"/>
                <a:gd name="connsiteY0" fmla="*/ 519695 h 3009456"/>
                <a:gd name="connsiteX1" fmla="*/ 1141940 w 2262607"/>
                <a:gd name="connsiteY1" fmla="*/ 2322 h 3009456"/>
                <a:gd name="connsiteX2" fmla="*/ 1675665 w 2262607"/>
                <a:gd name="connsiteY2" fmla="*/ 707800 h 3009456"/>
                <a:gd name="connsiteX3" fmla="*/ 2172054 w 2262607"/>
                <a:gd name="connsiteY3" fmla="*/ 998806 h 3009456"/>
                <a:gd name="connsiteX4" fmla="*/ 2254895 w 2262607"/>
                <a:gd name="connsiteY4" fmla="*/ 1198880 h 3009456"/>
                <a:gd name="connsiteX5" fmla="*/ 2004089 w 2262607"/>
                <a:gd name="connsiteY5" fmla="*/ 1214556 h 3009456"/>
                <a:gd name="connsiteX6" fmla="*/ 1559950 w 2262607"/>
                <a:gd name="connsiteY6" fmla="*/ 968973 h 3009456"/>
                <a:gd name="connsiteX7" fmla="*/ 1371845 w 2262607"/>
                <a:gd name="connsiteY7" fmla="*/ 676365 h 3009456"/>
                <a:gd name="connsiteX8" fmla="*/ 1215090 w 2262607"/>
                <a:gd name="connsiteY8" fmla="*/ 1366084 h 3009456"/>
                <a:gd name="connsiteX9" fmla="*/ 1763732 w 2262607"/>
                <a:gd name="connsiteY9" fmla="*/ 1961749 h 3009456"/>
                <a:gd name="connsiteX10" fmla="*/ 1889136 w 2262607"/>
                <a:gd name="connsiteY10" fmla="*/ 2881375 h 3009456"/>
                <a:gd name="connsiteX11" fmla="*/ 1591301 w 2262607"/>
                <a:gd name="connsiteY11" fmla="*/ 2928402 h 3009456"/>
                <a:gd name="connsiteX12" fmla="*/ 1439772 w 2262607"/>
                <a:gd name="connsiteY12" fmla="*/ 2087153 h 3009456"/>
                <a:gd name="connsiteX13" fmla="*/ 935479 w 2262607"/>
                <a:gd name="connsiteY13" fmla="*/ 1547691 h 3009456"/>
                <a:gd name="connsiteX14" fmla="*/ 770954 w 2262607"/>
                <a:gd name="connsiteY14" fmla="*/ 2108054 h 3009456"/>
                <a:gd name="connsiteX15" fmla="*/ 290241 w 2262607"/>
                <a:gd name="connsiteY15" fmla="*/ 2912724 h 3009456"/>
                <a:gd name="connsiteX16" fmla="*/ 2858 w 2262607"/>
                <a:gd name="connsiteY16" fmla="*/ 2766420 h 3009456"/>
                <a:gd name="connsiteX17" fmla="*/ 459808 w 2262607"/>
                <a:gd name="connsiteY17" fmla="*/ 2012484 h 3009456"/>
                <a:gd name="connsiteX18" fmla="*/ 671676 w 2262607"/>
                <a:gd name="connsiteY18" fmla="*/ 1193654 h 3009456"/>
                <a:gd name="connsiteX19" fmla="*/ 807530 w 2262607"/>
                <a:gd name="connsiteY19" fmla="*/ 488260 h 3009456"/>
                <a:gd name="connsiteX20" fmla="*/ 588073 w 2262607"/>
                <a:gd name="connsiteY20" fmla="*/ 639788 h 3009456"/>
                <a:gd name="connsiteX21" fmla="*/ 467896 w 2262607"/>
                <a:gd name="connsiteY21" fmla="*/ 1120502 h 3009456"/>
                <a:gd name="connsiteX22" fmla="*/ 211863 w 2262607"/>
                <a:gd name="connsiteY22" fmla="*/ 1115276 h 3009456"/>
                <a:gd name="connsiteX23" fmla="*/ 344855 w 2262607"/>
                <a:gd name="connsiteY23" fmla="*/ 519695 h 3009456"/>
                <a:gd name="connsiteX0" fmla="*/ 344855 w 2262607"/>
                <a:gd name="connsiteY0" fmla="*/ 519695 h 3009456"/>
                <a:gd name="connsiteX1" fmla="*/ 1141940 w 2262607"/>
                <a:gd name="connsiteY1" fmla="*/ 2322 h 3009456"/>
                <a:gd name="connsiteX2" fmla="*/ 1675665 w 2262607"/>
                <a:gd name="connsiteY2" fmla="*/ 707800 h 3009456"/>
                <a:gd name="connsiteX3" fmla="*/ 2172054 w 2262607"/>
                <a:gd name="connsiteY3" fmla="*/ 998806 h 3009456"/>
                <a:gd name="connsiteX4" fmla="*/ 2254895 w 2262607"/>
                <a:gd name="connsiteY4" fmla="*/ 1198880 h 3009456"/>
                <a:gd name="connsiteX5" fmla="*/ 2004089 w 2262607"/>
                <a:gd name="connsiteY5" fmla="*/ 1214556 h 3009456"/>
                <a:gd name="connsiteX6" fmla="*/ 1559950 w 2262607"/>
                <a:gd name="connsiteY6" fmla="*/ 968973 h 3009456"/>
                <a:gd name="connsiteX7" fmla="*/ 1371845 w 2262607"/>
                <a:gd name="connsiteY7" fmla="*/ 676365 h 3009456"/>
                <a:gd name="connsiteX8" fmla="*/ 1215090 w 2262607"/>
                <a:gd name="connsiteY8" fmla="*/ 1366084 h 3009456"/>
                <a:gd name="connsiteX9" fmla="*/ 1763732 w 2262607"/>
                <a:gd name="connsiteY9" fmla="*/ 1961749 h 3009456"/>
                <a:gd name="connsiteX10" fmla="*/ 1889136 w 2262607"/>
                <a:gd name="connsiteY10" fmla="*/ 2881375 h 3009456"/>
                <a:gd name="connsiteX11" fmla="*/ 1591301 w 2262607"/>
                <a:gd name="connsiteY11" fmla="*/ 2928402 h 3009456"/>
                <a:gd name="connsiteX12" fmla="*/ 1451496 w 2262607"/>
                <a:gd name="connsiteY12" fmla="*/ 2075430 h 3009456"/>
                <a:gd name="connsiteX13" fmla="*/ 935479 w 2262607"/>
                <a:gd name="connsiteY13" fmla="*/ 1547691 h 3009456"/>
                <a:gd name="connsiteX14" fmla="*/ 770954 w 2262607"/>
                <a:gd name="connsiteY14" fmla="*/ 2108054 h 3009456"/>
                <a:gd name="connsiteX15" fmla="*/ 290241 w 2262607"/>
                <a:gd name="connsiteY15" fmla="*/ 2912724 h 3009456"/>
                <a:gd name="connsiteX16" fmla="*/ 2858 w 2262607"/>
                <a:gd name="connsiteY16" fmla="*/ 2766420 h 3009456"/>
                <a:gd name="connsiteX17" fmla="*/ 459808 w 2262607"/>
                <a:gd name="connsiteY17" fmla="*/ 2012484 h 3009456"/>
                <a:gd name="connsiteX18" fmla="*/ 671676 w 2262607"/>
                <a:gd name="connsiteY18" fmla="*/ 1193654 h 3009456"/>
                <a:gd name="connsiteX19" fmla="*/ 807530 w 2262607"/>
                <a:gd name="connsiteY19" fmla="*/ 488260 h 3009456"/>
                <a:gd name="connsiteX20" fmla="*/ 588073 w 2262607"/>
                <a:gd name="connsiteY20" fmla="*/ 639788 h 3009456"/>
                <a:gd name="connsiteX21" fmla="*/ 467896 w 2262607"/>
                <a:gd name="connsiteY21" fmla="*/ 1120502 h 3009456"/>
                <a:gd name="connsiteX22" fmla="*/ 211863 w 2262607"/>
                <a:gd name="connsiteY22" fmla="*/ 1115276 h 3009456"/>
                <a:gd name="connsiteX23" fmla="*/ 344855 w 2262607"/>
                <a:gd name="connsiteY23" fmla="*/ 519695 h 3009456"/>
                <a:gd name="connsiteX0" fmla="*/ 344855 w 2262607"/>
                <a:gd name="connsiteY0" fmla="*/ 519695 h 3009456"/>
                <a:gd name="connsiteX1" fmla="*/ 1141940 w 2262607"/>
                <a:gd name="connsiteY1" fmla="*/ 2322 h 3009456"/>
                <a:gd name="connsiteX2" fmla="*/ 1675665 w 2262607"/>
                <a:gd name="connsiteY2" fmla="*/ 707800 h 3009456"/>
                <a:gd name="connsiteX3" fmla="*/ 2172054 w 2262607"/>
                <a:gd name="connsiteY3" fmla="*/ 998806 h 3009456"/>
                <a:gd name="connsiteX4" fmla="*/ 2254895 w 2262607"/>
                <a:gd name="connsiteY4" fmla="*/ 1198880 h 3009456"/>
                <a:gd name="connsiteX5" fmla="*/ 2004089 w 2262607"/>
                <a:gd name="connsiteY5" fmla="*/ 1214556 h 3009456"/>
                <a:gd name="connsiteX6" fmla="*/ 1559950 w 2262607"/>
                <a:gd name="connsiteY6" fmla="*/ 968973 h 3009456"/>
                <a:gd name="connsiteX7" fmla="*/ 1371845 w 2262607"/>
                <a:gd name="connsiteY7" fmla="*/ 676365 h 3009456"/>
                <a:gd name="connsiteX8" fmla="*/ 1215090 w 2262607"/>
                <a:gd name="connsiteY8" fmla="*/ 1366084 h 3009456"/>
                <a:gd name="connsiteX9" fmla="*/ 1763732 w 2262607"/>
                <a:gd name="connsiteY9" fmla="*/ 1961749 h 3009456"/>
                <a:gd name="connsiteX10" fmla="*/ 1889136 w 2262607"/>
                <a:gd name="connsiteY10" fmla="*/ 2881375 h 3009456"/>
                <a:gd name="connsiteX11" fmla="*/ 1591301 w 2262607"/>
                <a:gd name="connsiteY11" fmla="*/ 2928402 h 3009456"/>
                <a:gd name="connsiteX12" fmla="*/ 1451496 w 2262607"/>
                <a:gd name="connsiteY12" fmla="*/ 2075430 h 3009456"/>
                <a:gd name="connsiteX13" fmla="*/ 935479 w 2262607"/>
                <a:gd name="connsiteY13" fmla="*/ 1547691 h 3009456"/>
                <a:gd name="connsiteX14" fmla="*/ 770954 w 2262607"/>
                <a:gd name="connsiteY14" fmla="*/ 2108054 h 3009456"/>
                <a:gd name="connsiteX15" fmla="*/ 290241 w 2262607"/>
                <a:gd name="connsiteY15" fmla="*/ 2912724 h 3009456"/>
                <a:gd name="connsiteX16" fmla="*/ 2858 w 2262607"/>
                <a:gd name="connsiteY16" fmla="*/ 2766420 h 3009456"/>
                <a:gd name="connsiteX17" fmla="*/ 459808 w 2262607"/>
                <a:gd name="connsiteY17" fmla="*/ 2012484 h 3009456"/>
                <a:gd name="connsiteX18" fmla="*/ 671676 w 2262607"/>
                <a:gd name="connsiteY18" fmla="*/ 1193654 h 3009456"/>
                <a:gd name="connsiteX19" fmla="*/ 807530 w 2262607"/>
                <a:gd name="connsiteY19" fmla="*/ 488260 h 3009456"/>
                <a:gd name="connsiteX20" fmla="*/ 588073 w 2262607"/>
                <a:gd name="connsiteY20" fmla="*/ 639788 h 3009456"/>
                <a:gd name="connsiteX21" fmla="*/ 467896 w 2262607"/>
                <a:gd name="connsiteY21" fmla="*/ 1120502 h 3009456"/>
                <a:gd name="connsiteX22" fmla="*/ 211863 w 2262607"/>
                <a:gd name="connsiteY22" fmla="*/ 1115276 h 3009456"/>
                <a:gd name="connsiteX23" fmla="*/ 344855 w 2262607"/>
                <a:gd name="connsiteY23" fmla="*/ 519695 h 3009456"/>
                <a:gd name="connsiteX0" fmla="*/ 344855 w 2262607"/>
                <a:gd name="connsiteY0" fmla="*/ 519695 h 3009456"/>
                <a:gd name="connsiteX1" fmla="*/ 1141940 w 2262607"/>
                <a:gd name="connsiteY1" fmla="*/ 2322 h 3009456"/>
                <a:gd name="connsiteX2" fmla="*/ 1675665 w 2262607"/>
                <a:gd name="connsiteY2" fmla="*/ 707800 h 3009456"/>
                <a:gd name="connsiteX3" fmla="*/ 2172054 w 2262607"/>
                <a:gd name="connsiteY3" fmla="*/ 998806 h 3009456"/>
                <a:gd name="connsiteX4" fmla="*/ 2254895 w 2262607"/>
                <a:gd name="connsiteY4" fmla="*/ 1198880 h 3009456"/>
                <a:gd name="connsiteX5" fmla="*/ 2004089 w 2262607"/>
                <a:gd name="connsiteY5" fmla="*/ 1214556 h 3009456"/>
                <a:gd name="connsiteX6" fmla="*/ 1559950 w 2262607"/>
                <a:gd name="connsiteY6" fmla="*/ 968973 h 3009456"/>
                <a:gd name="connsiteX7" fmla="*/ 1371845 w 2262607"/>
                <a:gd name="connsiteY7" fmla="*/ 676365 h 3009456"/>
                <a:gd name="connsiteX8" fmla="*/ 1215090 w 2262607"/>
                <a:gd name="connsiteY8" fmla="*/ 1366084 h 3009456"/>
                <a:gd name="connsiteX9" fmla="*/ 1763732 w 2262607"/>
                <a:gd name="connsiteY9" fmla="*/ 1961749 h 3009456"/>
                <a:gd name="connsiteX10" fmla="*/ 1889136 w 2262607"/>
                <a:gd name="connsiteY10" fmla="*/ 2881375 h 3009456"/>
                <a:gd name="connsiteX11" fmla="*/ 1591301 w 2262607"/>
                <a:gd name="connsiteY11" fmla="*/ 2928402 h 3009456"/>
                <a:gd name="connsiteX12" fmla="*/ 1451496 w 2262607"/>
                <a:gd name="connsiteY12" fmla="*/ 2075430 h 3009456"/>
                <a:gd name="connsiteX13" fmla="*/ 935479 w 2262607"/>
                <a:gd name="connsiteY13" fmla="*/ 1547691 h 3009456"/>
                <a:gd name="connsiteX14" fmla="*/ 770954 w 2262607"/>
                <a:gd name="connsiteY14" fmla="*/ 2108054 h 3009456"/>
                <a:gd name="connsiteX15" fmla="*/ 290241 w 2262607"/>
                <a:gd name="connsiteY15" fmla="*/ 2912724 h 3009456"/>
                <a:gd name="connsiteX16" fmla="*/ 2858 w 2262607"/>
                <a:gd name="connsiteY16" fmla="*/ 2766420 h 3009456"/>
                <a:gd name="connsiteX17" fmla="*/ 453752 w 2262607"/>
                <a:gd name="connsiteY17" fmla="*/ 2006428 h 3009456"/>
                <a:gd name="connsiteX18" fmla="*/ 671676 w 2262607"/>
                <a:gd name="connsiteY18" fmla="*/ 1193654 h 3009456"/>
                <a:gd name="connsiteX19" fmla="*/ 807530 w 2262607"/>
                <a:gd name="connsiteY19" fmla="*/ 488260 h 3009456"/>
                <a:gd name="connsiteX20" fmla="*/ 588073 w 2262607"/>
                <a:gd name="connsiteY20" fmla="*/ 639788 h 3009456"/>
                <a:gd name="connsiteX21" fmla="*/ 467896 w 2262607"/>
                <a:gd name="connsiteY21" fmla="*/ 1120502 h 3009456"/>
                <a:gd name="connsiteX22" fmla="*/ 211863 w 2262607"/>
                <a:gd name="connsiteY22" fmla="*/ 1115276 h 3009456"/>
                <a:gd name="connsiteX23" fmla="*/ 344855 w 2262607"/>
                <a:gd name="connsiteY23" fmla="*/ 519695 h 3009456"/>
                <a:gd name="connsiteX0" fmla="*/ 338882 w 2256634"/>
                <a:gd name="connsiteY0" fmla="*/ 519695 h 3009456"/>
                <a:gd name="connsiteX1" fmla="*/ 1135967 w 2256634"/>
                <a:gd name="connsiteY1" fmla="*/ 2322 h 3009456"/>
                <a:gd name="connsiteX2" fmla="*/ 1669692 w 2256634"/>
                <a:gd name="connsiteY2" fmla="*/ 707800 h 3009456"/>
                <a:gd name="connsiteX3" fmla="*/ 2166081 w 2256634"/>
                <a:gd name="connsiteY3" fmla="*/ 998806 h 3009456"/>
                <a:gd name="connsiteX4" fmla="*/ 2248922 w 2256634"/>
                <a:gd name="connsiteY4" fmla="*/ 1198880 h 3009456"/>
                <a:gd name="connsiteX5" fmla="*/ 1998116 w 2256634"/>
                <a:gd name="connsiteY5" fmla="*/ 1214556 h 3009456"/>
                <a:gd name="connsiteX6" fmla="*/ 1553977 w 2256634"/>
                <a:gd name="connsiteY6" fmla="*/ 968973 h 3009456"/>
                <a:gd name="connsiteX7" fmla="*/ 1365872 w 2256634"/>
                <a:gd name="connsiteY7" fmla="*/ 676365 h 3009456"/>
                <a:gd name="connsiteX8" fmla="*/ 1209117 w 2256634"/>
                <a:gd name="connsiteY8" fmla="*/ 1366084 h 3009456"/>
                <a:gd name="connsiteX9" fmla="*/ 1757759 w 2256634"/>
                <a:gd name="connsiteY9" fmla="*/ 1961749 h 3009456"/>
                <a:gd name="connsiteX10" fmla="*/ 1883163 w 2256634"/>
                <a:gd name="connsiteY10" fmla="*/ 2881375 h 3009456"/>
                <a:gd name="connsiteX11" fmla="*/ 1585328 w 2256634"/>
                <a:gd name="connsiteY11" fmla="*/ 2928402 h 3009456"/>
                <a:gd name="connsiteX12" fmla="*/ 1445523 w 2256634"/>
                <a:gd name="connsiteY12" fmla="*/ 2075430 h 3009456"/>
                <a:gd name="connsiteX13" fmla="*/ 929506 w 2256634"/>
                <a:gd name="connsiteY13" fmla="*/ 1547691 h 3009456"/>
                <a:gd name="connsiteX14" fmla="*/ 764981 w 2256634"/>
                <a:gd name="connsiteY14" fmla="*/ 2108054 h 3009456"/>
                <a:gd name="connsiteX15" fmla="*/ 284268 w 2256634"/>
                <a:gd name="connsiteY15" fmla="*/ 2912724 h 3009456"/>
                <a:gd name="connsiteX16" fmla="*/ 2941 w 2256634"/>
                <a:gd name="connsiteY16" fmla="*/ 2790642 h 3009456"/>
                <a:gd name="connsiteX17" fmla="*/ 447779 w 2256634"/>
                <a:gd name="connsiteY17" fmla="*/ 2006428 h 3009456"/>
                <a:gd name="connsiteX18" fmla="*/ 665703 w 2256634"/>
                <a:gd name="connsiteY18" fmla="*/ 1193654 h 3009456"/>
                <a:gd name="connsiteX19" fmla="*/ 801557 w 2256634"/>
                <a:gd name="connsiteY19" fmla="*/ 488260 h 3009456"/>
                <a:gd name="connsiteX20" fmla="*/ 582100 w 2256634"/>
                <a:gd name="connsiteY20" fmla="*/ 639788 h 3009456"/>
                <a:gd name="connsiteX21" fmla="*/ 461923 w 2256634"/>
                <a:gd name="connsiteY21" fmla="*/ 1120502 h 3009456"/>
                <a:gd name="connsiteX22" fmla="*/ 205890 w 2256634"/>
                <a:gd name="connsiteY22" fmla="*/ 1115276 h 3009456"/>
                <a:gd name="connsiteX23" fmla="*/ 338882 w 2256634"/>
                <a:gd name="connsiteY23" fmla="*/ 519695 h 3009456"/>
                <a:gd name="connsiteX0" fmla="*/ 344853 w 2262605"/>
                <a:gd name="connsiteY0" fmla="*/ 519695 h 3009456"/>
                <a:gd name="connsiteX1" fmla="*/ 1141938 w 2262605"/>
                <a:gd name="connsiteY1" fmla="*/ 2322 h 3009456"/>
                <a:gd name="connsiteX2" fmla="*/ 1675663 w 2262605"/>
                <a:gd name="connsiteY2" fmla="*/ 707800 h 3009456"/>
                <a:gd name="connsiteX3" fmla="*/ 2172052 w 2262605"/>
                <a:gd name="connsiteY3" fmla="*/ 998806 h 3009456"/>
                <a:gd name="connsiteX4" fmla="*/ 2254893 w 2262605"/>
                <a:gd name="connsiteY4" fmla="*/ 1198880 h 3009456"/>
                <a:gd name="connsiteX5" fmla="*/ 2004087 w 2262605"/>
                <a:gd name="connsiteY5" fmla="*/ 1214556 h 3009456"/>
                <a:gd name="connsiteX6" fmla="*/ 1559948 w 2262605"/>
                <a:gd name="connsiteY6" fmla="*/ 968973 h 3009456"/>
                <a:gd name="connsiteX7" fmla="*/ 1371843 w 2262605"/>
                <a:gd name="connsiteY7" fmla="*/ 676365 h 3009456"/>
                <a:gd name="connsiteX8" fmla="*/ 1215088 w 2262605"/>
                <a:gd name="connsiteY8" fmla="*/ 1366084 h 3009456"/>
                <a:gd name="connsiteX9" fmla="*/ 1763730 w 2262605"/>
                <a:gd name="connsiteY9" fmla="*/ 1961749 h 3009456"/>
                <a:gd name="connsiteX10" fmla="*/ 1889134 w 2262605"/>
                <a:gd name="connsiteY10" fmla="*/ 2881375 h 3009456"/>
                <a:gd name="connsiteX11" fmla="*/ 1591299 w 2262605"/>
                <a:gd name="connsiteY11" fmla="*/ 2928402 h 3009456"/>
                <a:gd name="connsiteX12" fmla="*/ 1451494 w 2262605"/>
                <a:gd name="connsiteY12" fmla="*/ 2075430 h 3009456"/>
                <a:gd name="connsiteX13" fmla="*/ 935477 w 2262605"/>
                <a:gd name="connsiteY13" fmla="*/ 1547691 h 3009456"/>
                <a:gd name="connsiteX14" fmla="*/ 770952 w 2262605"/>
                <a:gd name="connsiteY14" fmla="*/ 2108054 h 3009456"/>
                <a:gd name="connsiteX15" fmla="*/ 290239 w 2262605"/>
                <a:gd name="connsiteY15" fmla="*/ 2912724 h 3009456"/>
                <a:gd name="connsiteX16" fmla="*/ 2857 w 2262605"/>
                <a:gd name="connsiteY16" fmla="*/ 2796698 h 3009456"/>
                <a:gd name="connsiteX17" fmla="*/ 453750 w 2262605"/>
                <a:gd name="connsiteY17" fmla="*/ 2006428 h 3009456"/>
                <a:gd name="connsiteX18" fmla="*/ 671674 w 2262605"/>
                <a:gd name="connsiteY18" fmla="*/ 1193654 h 3009456"/>
                <a:gd name="connsiteX19" fmla="*/ 807528 w 2262605"/>
                <a:gd name="connsiteY19" fmla="*/ 488260 h 3009456"/>
                <a:gd name="connsiteX20" fmla="*/ 588071 w 2262605"/>
                <a:gd name="connsiteY20" fmla="*/ 639788 h 3009456"/>
                <a:gd name="connsiteX21" fmla="*/ 467894 w 2262605"/>
                <a:gd name="connsiteY21" fmla="*/ 1120502 h 3009456"/>
                <a:gd name="connsiteX22" fmla="*/ 211861 w 2262605"/>
                <a:gd name="connsiteY22" fmla="*/ 1115276 h 3009456"/>
                <a:gd name="connsiteX23" fmla="*/ 344853 w 2262605"/>
                <a:gd name="connsiteY23" fmla="*/ 519695 h 3009456"/>
                <a:gd name="connsiteX0" fmla="*/ 344853 w 2262605"/>
                <a:gd name="connsiteY0" fmla="*/ 519695 h 3009456"/>
                <a:gd name="connsiteX1" fmla="*/ 1141938 w 2262605"/>
                <a:gd name="connsiteY1" fmla="*/ 2322 h 3009456"/>
                <a:gd name="connsiteX2" fmla="*/ 1675663 w 2262605"/>
                <a:gd name="connsiteY2" fmla="*/ 707800 h 3009456"/>
                <a:gd name="connsiteX3" fmla="*/ 2172052 w 2262605"/>
                <a:gd name="connsiteY3" fmla="*/ 998806 h 3009456"/>
                <a:gd name="connsiteX4" fmla="*/ 2254893 w 2262605"/>
                <a:gd name="connsiteY4" fmla="*/ 1198880 h 3009456"/>
                <a:gd name="connsiteX5" fmla="*/ 2004087 w 2262605"/>
                <a:gd name="connsiteY5" fmla="*/ 1214556 h 3009456"/>
                <a:gd name="connsiteX6" fmla="*/ 1559948 w 2262605"/>
                <a:gd name="connsiteY6" fmla="*/ 968973 h 3009456"/>
                <a:gd name="connsiteX7" fmla="*/ 1371843 w 2262605"/>
                <a:gd name="connsiteY7" fmla="*/ 676365 h 3009456"/>
                <a:gd name="connsiteX8" fmla="*/ 1215088 w 2262605"/>
                <a:gd name="connsiteY8" fmla="*/ 1366084 h 3009456"/>
                <a:gd name="connsiteX9" fmla="*/ 1763730 w 2262605"/>
                <a:gd name="connsiteY9" fmla="*/ 1961749 h 3009456"/>
                <a:gd name="connsiteX10" fmla="*/ 1889134 w 2262605"/>
                <a:gd name="connsiteY10" fmla="*/ 2881375 h 3009456"/>
                <a:gd name="connsiteX11" fmla="*/ 1591299 w 2262605"/>
                <a:gd name="connsiteY11" fmla="*/ 2928402 h 3009456"/>
                <a:gd name="connsiteX12" fmla="*/ 1451494 w 2262605"/>
                <a:gd name="connsiteY12" fmla="*/ 2075430 h 3009456"/>
                <a:gd name="connsiteX13" fmla="*/ 935477 w 2262605"/>
                <a:gd name="connsiteY13" fmla="*/ 1547691 h 3009456"/>
                <a:gd name="connsiteX14" fmla="*/ 770952 w 2262605"/>
                <a:gd name="connsiteY14" fmla="*/ 2108054 h 3009456"/>
                <a:gd name="connsiteX15" fmla="*/ 290239 w 2262605"/>
                <a:gd name="connsiteY15" fmla="*/ 2912724 h 3009456"/>
                <a:gd name="connsiteX16" fmla="*/ 2857 w 2262605"/>
                <a:gd name="connsiteY16" fmla="*/ 2796698 h 3009456"/>
                <a:gd name="connsiteX17" fmla="*/ 453750 w 2262605"/>
                <a:gd name="connsiteY17" fmla="*/ 2006428 h 3009456"/>
                <a:gd name="connsiteX18" fmla="*/ 671674 w 2262605"/>
                <a:gd name="connsiteY18" fmla="*/ 1193654 h 3009456"/>
                <a:gd name="connsiteX19" fmla="*/ 807528 w 2262605"/>
                <a:gd name="connsiteY19" fmla="*/ 488260 h 3009456"/>
                <a:gd name="connsiteX20" fmla="*/ 588071 w 2262605"/>
                <a:gd name="connsiteY20" fmla="*/ 639788 h 3009456"/>
                <a:gd name="connsiteX21" fmla="*/ 467894 w 2262605"/>
                <a:gd name="connsiteY21" fmla="*/ 1120502 h 3009456"/>
                <a:gd name="connsiteX22" fmla="*/ 211861 w 2262605"/>
                <a:gd name="connsiteY22" fmla="*/ 1115276 h 3009456"/>
                <a:gd name="connsiteX23" fmla="*/ 344853 w 2262605"/>
                <a:gd name="connsiteY23" fmla="*/ 519695 h 3009456"/>
                <a:gd name="connsiteX0" fmla="*/ 344703 w 2262455"/>
                <a:gd name="connsiteY0" fmla="*/ 519695 h 3009456"/>
                <a:gd name="connsiteX1" fmla="*/ 1141788 w 2262455"/>
                <a:gd name="connsiteY1" fmla="*/ 2322 h 3009456"/>
                <a:gd name="connsiteX2" fmla="*/ 1675513 w 2262455"/>
                <a:gd name="connsiteY2" fmla="*/ 707800 h 3009456"/>
                <a:gd name="connsiteX3" fmla="*/ 2171902 w 2262455"/>
                <a:gd name="connsiteY3" fmla="*/ 998806 h 3009456"/>
                <a:gd name="connsiteX4" fmla="*/ 2254743 w 2262455"/>
                <a:gd name="connsiteY4" fmla="*/ 1198880 h 3009456"/>
                <a:gd name="connsiteX5" fmla="*/ 2003937 w 2262455"/>
                <a:gd name="connsiteY5" fmla="*/ 1214556 h 3009456"/>
                <a:gd name="connsiteX6" fmla="*/ 1559798 w 2262455"/>
                <a:gd name="connsiteY6" fmla="*/ 968973 h 3009456"/>
                <a:gd name="connsiteX7" fmla="*/ 1371693 w 2262455"/>
                <a:gd name="connsiteY7" fmla="*/ 676365 h 3009456"/>
                <a:gd name="connsiteX8" fmla="*/ 1214938 w 2262455"/>
                <a:gd name="connsiteY8" fmla="*/ 1366084 h 3009456"/>
                <a:gd name="connsiteX9" fmla="*/ 1763580 w 2262455"/>
                <a:gd name="connsiteY9" fmla="*/ 1961749 h 3009456"/>
                <a:gd name="connsiteX10" fmla="*/ 1888984 w 2262455"/>
                <a:gd name="connsiteY10" fmla="*/ 2881375 h 3009456"/>
                <a:gd name="connsiteX11" fmla="*/ 1591149 w 2262455"/>
                <a:gd name="connsiteY11" fmla="*/ 2928402 h 3009456"/>
                <a:gd name="connsiteX12" fmla="*/ 1451344 w 2262455"/>
                <a:gd name="connsiteY12" fmla="*/ 2075430 h 3009456"/>
                <a:gd name="connsiteX13" fmla="*/ 935327 w 2262455"/>
                <a:gd name="connsiteY13" fmla="*/ 1547691 h 3009456"/>
                <a:gd name="connsiteX14" fmla="*/ 770802 w 2262455"/>
                <a:gd name="connsiteY14" fmla="*/ 2108054 h 3009456"/>
                <a:gd name="connsiteX15" fmla="*/ 290089 w 2262455"/>
                <a:gd name="connsiteY15" fmla="*/ 2912724 h 3009456"/>
                <a:gd name="connsiteX16" fmla="*/ 2707 w 2262455"/>
                <a:gd name="connsiteY16" fmla="*/ 2796698 h 3009456"/>
                <a:gd name="connsiteX17" fmla="*/ 453600 w 2262455"/>
                <a:gd name="connsiteY17" fmla="*/ 2006428 h 3009456"/>
                <a:gd name="connsiteX18" fmla="*/ 671524 w 2262455"/>
                <a:gd name="connsiteY18" fmla="*/ 1193654 h 3009456"/>
                <a:gd name="connsiteX19" fmla="*/ 807378 w 2262455"/>
                <a:gd name="connsiteY19" fmla="*/ 488260 h 3009456"/>
                <a:gd name="connsiteX20" fmla="*/ 587921 w 2262455"/>
                <a:gd name="connsiteY20" fmla="*/ 639788 h 3009456"/>
                <a:gd name="connsiteX21" fmla="*/ 467744 w 2262455"/>
                <a:gd name="connsiteY21" fmla="*/ 1120502 h 3009456"/>
                <a:gd name="connsiteX22" fmla="*/ 211711 w 2262455"/>
                <a:gd name="connsiteY22" fmla="*/ 1115276 h 3009456"/>
                <a:gd name="connsiteX23" fmla="*/ 344703 w 2262455"/>
                <a:gd name="connsiteY23" fmla="*/ 519695 h 3009456"/>
                <a:gd name="connsiteX0" fmla="*/ 344703 w 2262455"/>
                <a:gd name="connsiteY0" fmla="*/ 519695 h 3009456"/>
                <a:gd name="connsiteX1" fmla="*/ 1141788 w 2262455"/>
                <a:gd name="connsiteY1" fmla="*/ 2322 h 3009456"/>
                <a:gd name="connsiteX2" fmla="*/ 1675513 w 2262455"/>
                <a:gd name="connsiteY2" fmla="*/ 707800 h 3009456"/>
                <a:gd name="connsiteX3" fmla="*/ 2171902 w 2262455"/>
                <a:gd name="connsiteY3" fmla="*/ 998806 h 3009456"/>
                <a:gd name="connsiteX4" fmla="*/ 2254743 w 2262455"/>
                <a:gd name="connsiteY4" fmla="*/ 1198880 h 3009456"/>
                <a:gd name="connsiteX5" fmla="*/ 2003937 w 2262455"/>
                <a:gd name="connsiteY5" fmla="*/ 1214556 h 3009456"/>
                <a:gd name="connsiteX6" fmla="*/ 1559798 w 2262455"/>
                <a:gd name="connsiteY6" fmla="*/ 968973 h 3009456"/>
                <a:gd name="connsiteX7" fmla="*/ 1371693 w 2262455"/>
                <a:gd name="connsiteY7" fmla="*/ 676365 h 3009456"/>
                <a:gd name="connsiteX8" fmla="*/ 1214938 w 2262455"/>
                <a:gd name="connsiteY8" fmla="*/ 1366084 h 3009456"/>
                <a:gd name="connsiteX9" fmla="*/ 1763580 w 2262455"/>
                <a:gd name="connsiteY9" fmla="*/ 1961749 h 3009456"/>
                <a:gd name="connsiteX10" fmla="*/ 1888984 w 2262455"/>
                <a:gd name="connsiteY10" fmla="*/ 2881375 h 3009456"/>
                <a:gd name="connsiteX11" fmla="*/ 1591149 w 2262455"/>
                <a:gd name="connsiteY11" fmla="*/ 2928402 h 3009456"/>
                <a:gd name="connsiteX12" fmla="*/ 1451344 w 2262455"/>
                <a:gd name="connsiteY12" fmla="*/ 2075430 h 3009456"/>
                <a:gd name="connsiteX13" fmla="*/ 935327 w 2262455"/>
                <a:gd name="connsiteY13" fmla="*/ 1547691 h 3009456"/>
                <a:gd name="connsiteX14" fmla="*/ 770802 w 2262455"/>
                <a:gd name="connsiteY14" fmla="*/ 2108054 h 3009456"/>
                <a:gd name="connsiteX15" fmla="*/ 290089 w 2262455"/>
                <a:gd name="connsiteY15" fmla="*/ 2912724 h 3009456"/>
                <a:gd name="connsiteX16" fmla="*/ 2707 w 2262455"/>
                <a:gd name="connsiteY16" fmla="*/ 2796698 h 3009456"/>
                <a:gd name="connsiteX17" fmla="*/ 453600 w 2262455"/>
                <a:gd name="connsiteY17" fmla="*/ 2006428 h 3009456"/>
                <a:gd name="connsiteX18" fmla="*/ 671524 w 2262455"/>
                <a:gd name="connsiteY18" fmla="*/ 1193654 h 3009456"/>
                <a:gd name="connsiteX19" fmla="*/ 807378 w 2262455"/>
                <a:gd name="connsiteY19" fmla="*/ 488260 h 3009456"/>
                <a:gd name="connsiteX20" fmla="*/ 587921 w 2262455"/>
                <a:gd name="connsiteY20" fmla="*/ 639788 h 3009456"/>
                <a:gd name="connsiteX21" fmla="*/ 467744 w 2262455"/>
                <a:gd name="connsiteY21" fmla="*/ 1120502 h 3009456"/>
                <a:gd name="connsiteX22" fmla="*/ 211711 w 2262455"/>
                <a:gd name="connsiteY22" fmla="*/ 1115276 h 3009456"/>
                <a:gd name="connsiteX23" fmla="*/ 344703 w 2262455"/>
                <a:gd name="connsiteY23" fmla="*/ 519695 h 3009456"/>
                <a:gd name="connsiteX0" fmla="*/ 344544 w 2262296"/>
                <a:gd name="connsiteY0" fmla="*/ 519695 h 3009456"/>
                <a:gd name="connsiteX1" fmla="*/ 1141629 w 2262296"/>
                <a:gd name="connsiteY1" fmla="*/ 2322 h 3009456"/>
                <a:gd name="connsiteX2" fmla="*/ 1675354 w 2262296"/>
                <a:gd name="connsiteY2" fmla="*/ 707800 h 3009456"/>
                <a:gd name="connsiteX3" fmla="*/ 2171743 w 2262296"/>
                <a:gd name="connsiteY3" fmla="*/ 998806 h 3009456"/>
                <a:gd name="connsiteX4" fmla="*/ 2254584 w 2262296"/>
                <a:gd name="connsiteY4" fmla="*/ 1198880 h 3009456"/>
                <a:gd name="connsiteX5" fmla="*/ 2003778 w 2262296"/>
                <a:gd name="connsiteY5" fmla="*/ 1214556 h 3009456"/>
                <a:gd name="connsiteX6" fmla="*/ 1559639 w 2262296"/>
                <a:gd name="connsiteY6" fmla="*/ 968973 h 3009456"/>
                <a:gd name="connsiteX7" fmla="*/ 1371534 w 2262296"/>
                <a:gd name="connsiteY7" fmla="*/ 676365 h 3009456"/>
                <a:gd name="connsiteX8" fmla="*/ 1214779 w 2262296"/>
                <a:gd name="connsiteY8" fmla="*/ 1366084 h 3009456"/>
                <a:gd name="connsiteX9" fmla="*/ 1763421 w 2262296"/>
                <a:gd name="connsiteY9" fmla="*/ 1961749 h 3009456"/>
                <a:gd name="connsiteX10" fmla="*/ 1888825 w 2262296"/>
                <a:gd name="connsiteY10" fmla="*/ 2881375 h 3009456"/>
                <a:gd name="connsiteX11" fmla="*/ 1590990 w 2262296"/>
                <a:gd name="connsiteY11" fmla="*/ 2928402 h 3009456"/>
                <a:gd name="connsiteX12" fmla="*/ 1451185 w 2262296"/>
                <a:gd name="connsiteY12" fmla="*/ 2075430 h 3009456"/>
                <a:gd name="connsiteX13" fmla="*/ 935168 w 2262296"/>
                <a:gd name="connsiteY13" fmla="*/ 1547691 h 3009456"/>
                <a:gd name="connsiteX14" fmla="*/ 770643 w 2262296"/>
                <a:gd name="connsiteY14" fmla="*/ 2108054 h 3009456"/>
                <a:gd name="connsiteX15" fmla="*/ 289930 w 2262296"/>
                <a:gd name="connsiteY15" fmla="*/ 2912724 h 3009456"/>
                <a:gd name="connsiteX16" fmla="*/ 2548 w 2262296"/>
                <a:gd name="connsiteY16" fmla="*/ 2796698 h 3009456"/>
                <a:gd name="connsiteX17" fmla="*/ 453441 w 2262296"/>
                <a:gd name="connsiteY17" fmla="*/ 2006428 h 3009456"/>
                <a:gd name="connsiteX18" fmla="*/ 671365 w 2262296"/>
                <a:gd name="connsiteY18" fmla="*/ 1193654 h 3009456"/>
                <a:gd name="connsiteX19" fmla="*/ 807219 w 2262296"/>
                <a:gd name="connsiteY19" fmla="*/ 488260 h 3009456"/>
                <a:gd name="connsiteX20" fmla="*/ 587762 w 2262296"/>
                <a:gd name="connsiteY20" fmla="*/ 639788 h 3009456"/>
                <a:gd name="connsiteX21" fmla="*/ 467585 w 2262296"/>
                <a:gd name="connsiteY21" fmla="*/ 1120502 h 3009456"/>
                <a:gd name="connsiteX22" fmla="*/ 211552 w 2262296"/>
                <a:gd name="connsiteY22" fmla="*/ 1115276 h 3009456"/>
                <a:gd name="connsiteX23" fmla="*/ 344544 w 2262296"/>
                <a:gd name="connsiteY23" fmla="*/ 519695 h 3009456"/>
                <a:gd name="connsiteX0" fmla="*/ 349355 w 2267107"/>
                <a:gd name="connsiteY0" fmla="*/ 519695 h 3009456"/>
                <a:gd name="connsiteX1" fmla="*/ 1146440 w 2267107"/>
                <a:gd name="connsiteY1" fmla="*/ 2322 h 3009456"/>
                <a:gd name="connsiteX2" fmla="*/ 1680165 w 2267107"/>
                <a:gd name="connsiteY2" fmla="*/ 707800 h 3009456"/>
                <a:gd name="connsiteX3" fmla="*/ 2176554 w 2267107"/>
                <a:gd name="connsiteY3" fmla="*/ 998806 h 3009456"/>
                <a:gd name="connsiteX4" fmla="*/ 2259395 w 2267107"/>
                <a:gd name="connsiteY4" fmla="*/ 1198880 h 3009456"/>
                <a:gd name="connsiteX5" fmla="*/ 2008589 w 2267107"/>
                <a:gd name="connsiteY5" fmla="*/ 1214556 h 3009456"/>
                <a:gd name="connsiteX6" fmla="*/ 1564450 w 2267107"/>
                <a:gd name="connsiteY6" fmla="*/ 968973 h 3009456"/>
                <a:gd name="connsiteX7" fmla="*/ 1376345 w 2267107"/>
                <a:gd name="connsiteY7" fmla="*/ 676365 h 3009456"/>
                <a:gd name="connsiteX8" fmla="*/ 1219590 w 2267107"/>
                <a:gd name="connsiteY8" fmla="*/ 1366084 h 3009456"/>
                <a:gd name="connsiteX9" fmla="*/ 1768232 w 2267107"/>
                <a:gd name="connsiteY9" fmla="*/ 1961749 h 3009456"/>
                <a:gd name="connsiteX10" fmla="*/ 1893636 w 2267107"/>
                <a:gd name="connsiteY10" fmla="*/ 2881375 h 3009456"/>
                <a:gd name="connsiteX11" fmla="*/ 1595801 w 2267107"/>
                <a:gd name="connsiteY11" fmla="*/ 2928402 h 3009456"/>
                <a:gd name="connsiteX12" fmla="*/ 1455996 w 2267107"/>
                <a:gd name="connsiteY12" fmla="*/ 2075430 h 3009456"/>
                <a:gd name="connsiteX13" fmla="*/ 939979 w 2267107"/>
                <a:gd name="connsiteY13" fmla="*/ 1547691 h 3009456"/>
                <a:gd name="connsiteX14" fmla="*/ 775454 w 2267107"/>
                <a:gd name="connsiteY14" fmla="*/ 2108054 h 3009456"/>
                <a:gd name="connsiteX15" fmla="*/ 294741 w 2267107"/>
                <a:gd name="connsiteY15" fmla="*/ 2912724 h 3009456"/>
                <a:gd name="connsiteX16" fmla="*/ 7359 w 2267107"/>
                <a:gd name="connsiteY16" fmla="*/ 2796698 h 3009456"/>
                <a:gd name="connsiteX17" fmla="*/ 458252 w 2267107"/>
                <a:gd name="connsiteY17" fmla="*/ 2006428 h 3009456"/>
                <a:gd name="connsiteX18" fmla="*/ 676176 w 2267107"/>
                <a:gd name="connsiteY18" fmla="*/ 1193654 h 3009456"/>
                <a:gd name="connsiteX19" fmla="*/ 812030 w 2267107"/>
                <a:gd name="connsiteY19" fmla="*/ 488260 h 3009456"/>
                <a:gd name="connsiteX20" fmla="*/ 592573 w 2267107"/>
                <a:gd name="connsiteY20" fmla="*/ 639788 h 3009456"/>
                <a:gd name="connsiteX21" fmla="*/ 472396 w 2267107"/>
                <a:gd name="connsiteY21" fmla="*/ 1120502 h 3009456"/>
                <a:gd name="connsiteX22" fmla="*/ 216363 w 2267107"/>
                <a:gd name="connsiteY22" fmla="*/ 1115276 h 3009456"/>
                <a:gd name="connsiteX23" fmla="*/ 349355 w 2267107"/>
                <a:gd name="connsiteY23" fmla="*/ 519695 h 3009456"/>
                <a:gd name="connsiteX0" fmla="*/ 349355 w 2267107"/>
                <a:gd name="connsiteY0" fmla="*/ 519695 h 3009456"/>
                <a:gd name="connsiteX1" fmla="*/ 1146440 w 2267107"/>
                <a:gd name="connsiteY1" fmla="*/ 2322 h 3009456"/>
                <a:gd name="connsiteX2" fmla="*/ 1680165 w 2267107"/>
                <a:gd name="connsiteY2" fmla="*/ 707800 h 3009456"/>
                <a:gd name="connsiteX3" fmla="*/ 2176554 w 2267107"/>
                <a:gd name="connsiteY3" fmla="*/ 998806 h 3009456"/>
                <a:gd name="connsiteX4" fmla="*/ 2259395 w 2267107"/>
                <a:gd name="connsiteY4" fmla="*/ 1198880 h 3009456"/>
                <a:gd name="connsiteX5" fmla="*/ 2008589 w 2267107"/>
                <a:gd name="connsiteY5" fmla="*/ 1214556 h 3009456"/>
                <a:gd name="connsiteX6" fmla="*/ 1564450 w 2267107"/>
                <a:gd name="connsiteY6" fmla="*/ 968973 h 3009456"/>
                <a:gd name="connsiteX7" fmla="*/ 1376345 w 2267107"/>
                <a:gd name="connsiteY7" fmla="*/ 676365 h 3009456"/>
                <a:gd name="connsiteX8" fmla="*/ 1219590 w 2267107"/>
                <a:gd name="connsiteY8" fmla="*/ 1366084 h 3009456"/>
                <a:gd name="connsiteX9" fmla="*/ 1768232 w 2267107"/>
                <a:gd name="connsiteY9" fmla="*/ 1961749 h 3009456"/>
                <a:gd name="connsiteX10" fmla="*/ 1893636 w 2267107"/>
                <a:gd name="connsiteY10" fmla="*/ 2881375 h 3009456"/>
                <a:gd name="connsiteX11" fmla="*/ 1595801 w 2267107"/>
                <a:gd name="connsiteY11" fmla="*/ 2928402 h 3009456"/>
                <a:gd name="connsiteX12" fmla="*/ 1455996 w 2267107"/>
                <a:gd name="connsiteY12" fmla="*/ 2075430 h 3009456"/>
                <a:gd name="connsiteX13" fmla="*/ 939979 w 2267107"/>
                <a:gd name="connsiteY13" fmla="*/ 1547691 h 3009456"/>
                <a:gd name="connsiteX14" fmla="*/ 775454 w 2267107"/>
                <a:gd name="connsiteY14" fmla="*/ 2108054 h 3009456"/>
                <a:gd name="connsiteX15" fmla="*/ 294741 w 2267107"/>
                <a:gd name="connsiteY15" fmla="*/ 2912724 h 3009456"/>
                <a:gd name="connsiteX16" fmla="*/ 7359 w 2267107"/>
                <a:gd name="connsiteY16" fmla="*/ 2796698 h 3009456"/>
                <a:gd name="connsiteX17" fmla="*/ 458252 w 2267107"/>
                <a:gd name="connsiteY17" fmla="*/ 2006428 h 3009456"/>
                <a:gd name="connsiteX18" fmla="*/ 676176 w 2267107"/>
                <a:gd name="connsiteY18" fmla="*/ 1193654 h 3009456"/>
                <a:gd name="connsiteX19" fmla="*/ 812030 w 2267107"/>
                <a:gd name="connsiteY19" fmla="*/ 488260 h 3009456"/>
                <a:gd name="connsiteX20" fmla="*/ 592573 w 2267107"/>
                <a:gd name="connsiteY20" fmla="*/ 639788 h 3009456"/>
                <a:gd name="connsiteX21" fmla="*/ 472396 w 2267107"/>
                <a:gd name="connsiteY21" fmla="*/ 1120502 h 3009456"/>
                <a:gd name="connsiteX22" fmla="*/ 216363 w 2267107"/>
                <a:gd name="connsiteY22" fmla="*/ 1115276 h 3009456"/>
                <a:gd name="connsiteX23" fmla="*/ 349355 w 2267107"/>
                <a:gd name="connsiteY23" fmla="*/ 519695 h 3009456"/>
                <a:gd name="connsiteX0" fmla="*/ 349355 w 2267107"/>
                <a:gd name="connsiteY0" fmla="*/ 519695 h 3003563"/>
                <a:gd name="connsiteX1" fmla="*/ 1146440 w 2267107"/>
                <a:gd name="connsiteY1" fmla="*/ 2322 h 3003563"/>
                <a:gd name="connsiteX2" fmla="*/ 1680165 w 2267107"/>
                <a:gd name="connsiteY2" fmla="*/ 707800 h 3003563"/>
                <a:gd name="connsiteX3" fmla="*/ 2176554 w 2267107"/>
                <a:gd name="connsiteY3" fmla="*/ 998806 h 3003563"/>
                <a:gd name="connsiteX4" fmla="*/ 2259395 w 2267107"/>
                <a:gd name="connsiteY4" fmla="*/ 1198880 h 3003563"/>
                <a:gd name="connsiteX5" fmla="*/ 2008589 w 2267107"/>
                <a:gd name="connsiteY5" fmla="*/ 1214556 h 3003563"/>
                <a:gd name="connsiteX6" fmla="*/ 1564450 w 2267107"/>
                <a:gd name="connsiteY6" fmla="*/ 968973 h 3003563"/>
                <a:gd name="connsiteX7" fmla="*/ 1376345 w 2267107"/>
                <a:gd name="connsiteY7" fmla="*/ 676365 h 3003563"/>
                <a:gd name="connsiteX8" fmla="*/ 1219590 w 2267107"/>
                <a:gd name="connsiteY8" fmla="*/ 1366084 h 3003563"/>
                <a:gd name="connsiteX9" fmla="*/ 1768232 w 2267107"/>
                <a:gd name="connsiteY9" fmla="*/ 1961749 h 3003563"/>
                <a:gd name="connsiteX10" fmla="*/ 1893636 w 2267107"/>
                <a:gd name="connsiteY10" fmla="*/ 2881375 h 3003563"/>
                <a:gd name="connsiteX11" fmla="*/ 1595801 w 2267107"/>
                <a:gd name="connsiteY11" fmla="*/ 2928402 h 3003563"/>
                <a:gd name="connsiteX12" fmla="*/ 1455996 w 2267107"/>
                <a:gd name="connsiteY12" fmla="*/ 2075430 h 3003563"/>
                <a:gd name="connsiteX13" fmla="*/ 939979 w 2267107"/>
                <a:gd name="connsiteY13" fmla="*/ 1547691 h 3003563"/>
                <a:gd name="connsiteX14" fmla="*/ 775454 w 2267107"/>
                <a:gd name="connsiteY14" fmla="*/ 2108054 h 3003563"/>
                <a:gd name="connsiteX15" fmla="*/ 294741 w 2267107"/>
                <a:gd name="connsiteY15" fmla="*/ 2912724 h 3003563"/>
                <a:gd name="connsiteX16" fmla="*/ 7359 w 2267107"/>
                <a:gd name="connsiteY16" fmla="*/ 2796698 h 3003563"/>
                <a:gd name="connsiteX17" fmla="*/ 458252 w 2267107"/>
                <a:gd name="connsiteY17" fmla="*/ 2006428 h 3003563"/>
                <a:gd name="connsiteX18" fmla="*/ 676176 w 2267107"/>
                <a:gd name="connsiteY18" fmla="*/ 1193654 h 3003563"/>
                <a:gd name="connsiteX19" fmla="*/ 812030 w 2267107"/>
                <a:gd name="connsiteY19" fmla="*/ 488260 h 3003563"/>
                <a:gd name="connsiteX20" fmla="*/ 592573 w 2267107"/>
                <a:gd name="connsiteY20" fmla="*/ 639788 h 3003563"/>
                <a:gd name="connsiteX21" fmla="*/ 472396 w 2267107"/>
                <a:gd name="connsiteY21" fmla="*/ 1120502 h 3003563"/>
                <a:gd name="connsiteX22" fmla="*/ 216363 w 2267107"/>
                <a:gd name="connsiteY22" fmla="*/ 1115276 h 3003563"/>
                <a:gd name="connsiteX23" fmla="*/ 349355 w 2267107"/>
                <a:gd name="connsiteY23" fmla="*/ 519695 h 3003563"/>
                <a:gd name="connsiteX0" fmla="*/ 349355 w 2267107"/>
                <a:gd name="connsiteY0" fmla="*/ 519695 h 3001406"/>
                <a:gd name="connsiteX1" fmla="*/ 1146440 w 2267107"/>
                <a:gd name="connsiteY1" fmla="*/ 2322 h 3001406"/>
                <a:gd name="connsiteX2" fmla="*/ 1680165 w 2267107"/>
                <a:gd name="connsiteY2" fmla="*/ 707800 h 3001406"/>
                <a:gd name="connsiteX3" fmla="*/ 2176554 w 2267107"/>
                <a:gd name="connsiteY3" fmla="*/ 998806 h 3001406"/>
                <a:gd name="connsiteX4" fmla="*/ 2259395 w 2267107"/>
                <a:gd name="connsiteY4" fmla="*/ 1198880 h 3001406"/>
                <a:gd name="connsiteX5" fmla="*/ 2008589 w 2267107"/>
                <a:gd name="connsiteY5" fmla="*/ 1214556 h 3001406"/>
                <a:gd name="connsiteX6" fmla="*/ 1564450 w 2267107"/>
                <a:gd name="connsiteY6" fmla="*/ 968973 h 3001406"/>
                <a:gd name="connsiteX7" fmla="*/ 1376345 w 2267107"/>
                <a:gd name="connsiteY7" fmla="*/ 676365 h 3001406"/>
                <a:gd name="connsiteX8" fmla="*/ 1219590 w 2267107"/>
                <a:gd name="connsiteY8" fmla="*/ 1366084 h 3001406"/>
                <a:gd name="connsiteX9" fmla="*/ 1768232 w 2267107"/>
                <a:gd name="connsiteY9" fmla="*/ 1961749 h 3001406"/>
                <a:gd name="connsiteX10" fmla="*/ 1893636 w 2267107"/>
                <a:gd name="connsiteY10" fmla="*/ 2881375 h 3001406"/>
                <a:gd name="connsiteX11" fmla="*/ 1595801 w 2267107"/>
                <a:gd name="connsiteY11" fmla="*/ 2928402 h 3001406"/>
                <a:gd name="connsiteX12" fmla="*/ 1455996 w 2267107"/>
                <a:gd name="connsiteY12" fmla="*/ 2075430 h 3001406"/>
                <a:gd name="connsiteX13" fmla="*/ 939979 w 2267107"/>
                <a:gd name="connsiteY13" fmla="*/ 1547691 h 3001406"/>
                <a:gd name="connsiteX14" fmla="*/ 775454 w 2267107"/>
                <a:gd name="connsiteY14" fmla="*/ 2108054 h 3001406"/>
                <a:gd name="connsiteX15" fmla="*/ 294741 w 2267107"/>
                <a:gd name="connsiteY15" fmla="*/ 2912724 h 3001406"/>
                <a:gd name="connsiteX16" fmla="*/ 7359 w 2267107"/>
                <a:gd name="connsiteY16" fmla="*/ 2796698 h 3001406"/>
                <a:gd name="connsiteX17" fmla="*/ 458252 w 2267107"/>
                <a:gd name="connsiteY17" fmla="*/ 2006428 h 3001406"/>
                <a:gd name="connsiteX18" fmla="*/ 676176 w 2267107"/>
                <a:gd name="connsiteY18" fmla="*/ 1193654 h 3001406"/>
                <a:gd name="connsiteX19" fmla="*/ 812030 w 2267107"/>
                <a:gd name="connsiteY19" fmla="*/ 488260 h 3001406"/>
                <a:gd name="connsiteX20" fmla="*/ 592573 w 2267107"/>
                <a:gd name="connsiteY20" fmla="*/ 639788 h 3001406"/>
                <a:gd name="connsiteX21" fmla="*/ 472396 w 2267107"/>
                <a:gd name="connsiteY21" fmla="*/ 1120502 h 3001406"/>
                <a:gd name="connsiteX22" fmla="*/ 216363 w 2267107"/>
                <a:gd name="connsiteY22" fmla="*/ 1115276 h 3001406"/>
                <a:gd name="connsiteX23" fmla="*/ 349355 w 2267107"/>
                <a:gd name="connsiteY23" fmla="*/ 519695 h 3001406"/>
                <a:gd name="connsiteX0" fmla="*/ 349355 w 2267107"/>
                <a:gd name="connsiteY0" fmla="*/ 519695 h 3003368"/>
                <a:gd name="connsiteX1" fmla="*/ 1146440 w 2267107"/>
                <a:gd name="connsiteY1" fmla="*/ 2322 h 3003368"/>
                <a:gd name="connsiteX2" fmla="*/ 1680165 w 2267107"/>
                <a:gd name="connsiteY2" fmla="*/ 707800 h 3003368"/>
                <a:gd name="connsiteX3" fmla="*/ 2176554 w 2267107"/>
                <a:gd name="connsiteY3" fmla="*/ 998806 h 3003368"/>
                <a:gd name="connsiteX4" fmla="*/ 2259395 w 2267107"/>
                <a:gd name="connsiteY4" fmla="*/ 1198880 h 3003368"/>
                <a:gd name="connsiteX5" fmla="*/ 2008589 w 2267107"/>
                <a:gd name="connsiteY5" fmla="*/ 1214556 h 3003368"/>
                <a:gd name="connsiteX6" fmla="*/ 1564450 w 2267107"/>
                <a:gd name="connsiteY6" fmla="*/ 968973 h 3003368"/>
                <a:gd name="connsiteX7" fmla="*/ 1376345 w 2267107"/>
                <a:gd name="connsiteY7" fmla="*/ 676365 h 3003368"/>
                <a:gd name="connsiteX8" fmla="*/ 1219590 w 2267107"/>
                <a:gd name="connsiteY8" fmla="*/ 1366084 h 3003368"/>
                <a:gd name="connsiteX9" fmla="*/ 1768232 w 2267107"/>
                <a:gd name="connsiteY9" fmla="*/ 1961749 h 3003368"/>
                <a:gd name="connsiteX10" fmla="*/ 1893636 w 2267107"/>
                <a:gd name="connsiteY10" fmla="*/ 2881375 h 3003368"/>
                <a:gd name="connsiteX11" fmla="*/ 1595801 w 2267107"/>
                <a:gd name="connsiteY11" fmla="*/ 2928402 h 3003368"/>
                <a:gd name="connsiteX12" fmla="*/ 1455996 w 2267107"/>
                <a:gd name="connsiteY12" fmla="*/ 2075430 h 3003368"/>
                <a:gd name="connsiteX13" fmla="*/ 939979 w 2267107"/>
                <a:gd name="connsiteY13" fmla="*/ 1547691 h 3003368"/>
                <a:gd name="connsiteX14" fmla="*/ 775454 w 2267107"/>
                <a:gd name="connsiteY14" fmla="*/ 2108054 h 3003368"/>
                <a:gd name="connsiteX15" fmla="*/ 294741 w 2267107"/>
                <a:gd name="connsiteY15" fmla="*/ 2912724 h 3003368"/>
                <a:gd name="connsiteX16" fmla="*/ 7359 w 2267107"/>
                <a:gd name="connsiteY16" fmla="*/ 2796698 h 3003368"/>
                <a:gd name="connsiteX17" fmla="*/ 458252 w 2267107"/>
                <a:gd name="connsiteY17" fmla="*/ 2006428 h 3003368"/>
                <a:gd name="connsiteX18" fmla="*/ 676176 w 2267107"/>
                <a:gd name="connsiteY18" fmla="*/ 1193654 h 3003368"/>
                <a:gd name="connsiteX19" fmla="*/ 812030 w 2267107"/>
                <a:gd name="connsiteY19" fmla="*/ 488260 h 3003368"/>
                <a:gd name="connsiteX20" fmla="*/ 592573 w 2267107"/>
                <a:gd name="connsiteY20" fmla="*/ 639788 h 3003368"/>
                <a:gd name="connsiteX21" fmla="*/ 472396 w 2267107"/>
                <a:gd name="connsiteY21" fmla="*/ 1120502 h 3003368"/>
                <a:gd name="connsiteX22" fmla="*/ 216363 w 2267107"/>
                <a:gd name="connsiteY22" fmla="*/ 1115276 h 3003368"/>
                <a:gd name="connsiteX23" fmla="*/ 349355 w 2267107"/>
                <a:gd name="connsiteY23" fmla="*/ 519695 h 300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67107" h="3003368">
                  <a:moveTo>
                    <a:pt x="349355" y="519695"/>
                  </a:moveTo>
                  <a:cubicBezTo>
                    <a:pt x="581958" y="296727"/>
                    <a:pt x="1007890" y="-30743"/>
                    <a:pt x="1146440" y="2322"/>
                  </a:cubicBezTo>
                  <a:cubicBezTo>
                    <a:pt x="1545545" y="77243"/>
                    <a:pt x="1500515" y="470899"/>
                    <a:pt x="1680165" y="707800"/>
                  </a:cubicBezTo>
                  <a:lnTo>
                    <a:pt x="2176554" y="998806"/>
                  </a:lnTo>
                  <a:cubicBezTo>
                    <a:pt x="2270480" y="1077169"/>
                    <a:pt x="2276939" y="1088899"/>
                    <a:pt x="2259395" y="1198880"/>
                  </a:cubicBezTo>
                  <a:cubicBezTo>
                    <a:pt x="2231401" y="1230484"/>
                    <a:pt x="2162338" y="1307119"/>
                    <a:pt x="2008589" y="1214556"/>
                  </a:cubicBezTo>
                  <a:cubicBezTo>
                    <a:pt x="1892765" y="1155338"/>
                    <a:pt x="1669824" y="1054317"/>
                    <a:pt x="1564450" y="968973"/>
                  </a:cubicBezTo>
                  <a:cubicBezTo>
                    <a:pt x="1438176" y="878404"/>
                    <a:pt x="1432557" y="880398"/>
                    <a:pt x="1376345" y="676365"/>
                  </a:cubicBezTo>
                  <a:cubicBezTo>
                    <a:pt x="1310160" y="749518"/>
                    <a:pt x="1296702" y="1092888"/>
                    <a:pt x="1219590" y="1366084"/>
                  </a:cubicBezTo>
                  <a:cubicBezTo>
                    <a:pt x="1376345" y="1533289"/>
                    <a:pt x="1734746" y="1851402"/>
                    <a:pt x="1768232" y="1961749"/>
                  </a:cubicBezTo>
                  <a:cubicBezTo>
                    <a:pt x="1805680" y="2178593"/>
                    <a:pt x="1867511" y="2712429"/>
                    <a:pt x="1893636" y="2881375"/>
                  </a:cubicBezTo>
                  <a:cubicBezTo>
                    <a:pt x="1858060" y="3049820"/>
                    <a:pt x="1665970" y="3022205"/>
                    <a:pt x="1595801" y="2928402"/>
                  </a:cubicBezTo>
                  <a:cubicBezTo>
                    <a:pt x="1566527" y="2791946"/>
                    <a:pt x="1501757" y="2417059"/>
                    <a:pt x="1455996" y="2075430"/>
                  </a:cubicBezTo>
                  <a:cubicBezTo>
                    <a:pt x="1283566" y="1950027"/>
                    <a:pt x="1052797" y="1595841"/>
                    <a:pt x="939979" y="1547691"/>
                  </a:cubicBezTo>
                  <a:cubicBezTo>
                    <a:pt x="887727" y="1653936"/>
                    <a:pt x="817732" y="1987258"/>
                    <a:pt x="775454" y="2108054"/>
                  </a:cubicBezTo>
                  <a:cubicBezTo>
                    <a:pt x="721461" y="2213428"/>
                    <a:pt x="364846" y="2827327"/>
                    <a:pt x="294741" y="2912724"/>
                  </a:cubicBezTo>
                  <a:cubicBezTo>
                    <a:pt x="193124" y="3038033"/>
                    <a:pt x="-44715" y="2946738"/>
                    <a:pt x="7359" y="2796698"/>
                  </a:cubicBezTo>
                  <a:cubicBezTo>
                    <a:pt x="83396" y="2635377"/>
                    <a:pt x="307594" y="2240688"/>
                    <a:pt x="458252" y="2006428"/>
                  </a:cubicBezTo>
                  <a:lnTo>
                    <a:pt x="676176" y="1193654"/>
                  </a:lnTo>
                  <a:lnTo>
                    <a:pt x="812030" y="488260"/>
                  </a:lnTo>
                  <a:lnTo>
                    <a:pt x="592573" y="639788"/>
                  </a:lnTo>
                  <a:lnTo>
                    <a:pt x="472396" y="1120502"/>
                  </a:lnTo>
                  <a:cubicBezTo>
                    <a:pt x="444528" y="1327766"/>
                    <a:pt x="218105" y="1242422"/>
                    <a:pt x="216363" y="1115276"/>
                  </a:cubicBezTo>
                  <a:lnTo>
                    <a:pt x="349355" y="51969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47118" y="4984162"/>
            <a:ext cx="1672635" cy="3960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7775677" y="4984162"/>
            <a:ext cx="1672635" cy="3960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24BAB53-DDD3-46BC-B1A1-925EDE85B96C}"/>
              </a:ext>
            </a:extLst>
          </p:cNvPr>
          <p:cNvGrpSpPr/>
          <p:nvPr/>
        </p:nvGrpSpPr>
        <p:grpSpPr>
          <a:xfrm>
            <a:off x="2316579" y="4965278"/>
            <a:ext cx="7292522" cy="845440"/>
            <a:chOff x="5712843" y="5432418"/>
            <a:chExt cx="5772187" cy="84544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DC9FF0F-5BD9-4D5F-AD86-DF63C75BA632}"/>
                </a:ext>
              </a:extLst>
            </p:cNvPr>
            <p:cNvSpPr/>
            <p:nvPr/>
          </p:nvSpPr>
          <p:spPr>
            <a:xfrm>
              <a:off x="5830550" y="5447968"/>
              <a:ext cx="5527212" cy="82989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0" tIns="91440" rIns="182880" bIns="91440" anchor="ctr" anchorCtr="0">
              <a:noAutofit/>
            </a:bodyPr>
            <a:lstStyle/>
            <a:p>
              <a:pPr algn="ctr">
                <a:lnSpc>
                  <a:spcPct val="87000"/>
                </a:lnSpc>
              </a:pPr>
              <a:r>
                <a:rPr lang="en-US" sz="1400" i="1" dirty="0">
                  <a:latin typeface="Arial"/>
                  <a:cs typeface="Arial"/>
                </a:rPr>
                <a:t>Networks of Excellence bring forward a proven methodology to ensure a successful partnerships and translate value across the healthcare landscape</a:t>
              </a:r>
              <a:endParaRPr lang="en-US" sz="1400" dirty="0">
                <a:latin typeface="Arial"/>
                <a:cs typeface="Arial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BBE8605-A6C0-4679-89FE-119B6648277C}"/>
                </a:ext>
              </a:extLst>
            </p:cNvPr>
            <p:cNvGrpSpPr/>
            <p:nvPr/>
          </p:nvGrpSpPr>
          <p:grpSpPr>
            <a:xfrm>
              <a:off x="5712843" y="5432418"/>
              <a:ext cx="5772187" cy="826121"/>
              <a:chOff x="1539157" y="5584818"/>
              <a:chExt cx="1472184" cy="826121"/>
            </a:xfrm>
            <a:solidFill>
              <a:schemeClr val="accent1"/>
            </a:solidFill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2D1A7A2-768E-4DE7-907F-FC5FA0541BD8}"/>
                  </a:ext>
                </a:extLst>
              </p:cNvPr>
              <p:cNvSpPr/>
              <p:nvPr/>
            </p:nvSpPr>
            <p:spPr>
              <a:xfrm>
                <a:off x="1539157" y="5584818"/>
                <a:ext cx="1472184" cy="5415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tIns="0" bIns="0" anchor="ctr" anchorCtr="0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1400" spc="25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C215376-D831-4427-8FC3-13F721BE98C5}"/>
                  </a:ext>
                </a:extLst>
              </p:cNvPr>
              <p:cNvSpPr/>
              <p:nvPr/>
            </p:nvSpPr>
            <p:spPr>
              <a:xfrm>
                <a:off x="1539157" y="6356781"/>
                <a:ext cx="1472184" cy="5415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tIns="0" bIns="0" anchor="ctr" anchorCtr="0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1400" spc="25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1914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KG Theme">
  <a:themeElements>
    <a:clrScheme name="The Kinetix Group Template">
      <a:dk1>
        <a:srgbClr val="333333"/>
      </a:dk1>
      <a:lt1>
        <a:sysClr val="window" lastClr="FFFFFF"/>
      </a:lt1>
      <a:dk2>
        <a:srgbClr val="333333"/>
      </a:dk2>
      <a:lt2>
        <a:srgbClr val="EEEEEE"/>
      </a:lt2>
      <a:accent1>
        <a:srgbClr val="FF6E2E"/>
      </a:accent1>
      <a:accent2>
        <a:srgbClr val="C6310E"/>
      </a:accent2>
      <a:accent3>
        <a:srgbClr val="EEEEEE"/>
      </a:accent3>
      <a:accent4>
        <a:srgbClr val="CCCCCC"/>
      </a:accent4>
      <a:accent5>
        <a:srgbClr val="888888"/>
      </a:accent5>
      <a:accent6>
        <a:srgbClr val="333333"/>
      </a:accent6>
      <a:hlink>
        <a:srgbClr val="FF6E2E"/>
      </a:hlink>
      <a:folHlink>
        <a:srgbClr val="C6310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>
              <a:lumMod val="50000"/>
              <a:lumOff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13969</TotalTime>
  <Words>1615</Words>
  <Application>Microsoft Office PowerPoint</Application>
  <PresentationFormat>Widescreen</PresentationFormat>
  <Paragraphs>247</Paragraphs>
  <Slides>12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Arial Narrow</vt:lpstr>
      <vt:lpstr>Calibri</vt:lpstr>
      <vt:lpstr>Georgia</vt:lpstr>
      <vt:lpstr>Segoe UI</vt:lpstr>
      <vt:lpstr>TKG Theme</vt:lpstr>
      <vt:lpstr>TKG Care Delivery Overview</vt:lpstr>
      <vt:lpstr>About The Kinetix Group (TKG)</vt:lpstr>
      <vt:lpstr>TKG Insights and Expertise Support New Client Marketing Models</vt:lpstr>
      <vt:lpstr>PowerPoint Presentation</vt:lpstr>
      <vt:lpstr>Network of Excellence/Workgroup Journey: Answer Fundamental Questions to Inform TKG’s Strategy &amp; Enable K.I.S.S. Execution</vt:lpstr>
      <vt:lpstr>NOE’s Build a Framework Supporting Healthcare Transformation</vt:lpstr>
      <vt:lpstr>Networks of Excellence Garner Worldwide Best Practices</vt:lpstr>
      <vt:lpstr>Networks of Excellence Focus On the Key Pillars of Care Delivery</vt:lpstr>
      <vt:lpstr>The Networks of Excellence Leverage Unparalleled Knowledge to Build a Framework Supporting Healthcare Transformation</vt:lpstr>
      <vt:lpstr>Examples of How Workgroups Produce Impactful Results and Best Practice Sharing</vt:lpstr>
      <vt:lpstr>Networks Overview</vt:lpstr>
      <vt:lpstr>Networks of Excellence Produce Scalable Platforms and Tactics Aligned to the Quadruple Aim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Kinetix Group</dc:title>
  <dc:creator>Anna Sedgwick</dc:creator>
  <cp:lastModifiedBy>Kristi Abbott</cp:lastModifiedBy>
  <cp:revision>480</cp:revision>
  <dcterms:created xsi:type="dcterms:W3CDTF">2019-04-10T21:31:05Z</dcterms:created>
  <dcterms:modified xsi:type="dcterms:W3CDTF">2022-05-19T16:27:08Z</dcterms:modified>
</cp:coreProperties>
</file>