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Lst>
  <p:notesMasterIdLst>
    <p:notesMasterId r:id="rId30"/>
  </p:notesMasterIdLst>
  <p:sldIdLst>
    <p:sldId id="309" r:id="rId2"/>
    <p:sldId id="386" r:id="rId3"/>
    <p:sldId id="611" r:id="rId4"/>
    <p:sldId id="423" r:id="rId5"/>
    <p:sldId id="590" r:id="rId6"/>
    <p:sldId id="591" r:id="rId7"/>
    <p:sldId id="592" r:id="rId8"/>
    <p:sldId id="593" r:id="rId9"/>
    <p:sldId id="609" r:id="rId10"/>
    <p:sldId id="612" r:id="rId11"/>
    <p:sldId id="613" r:id="rId12"/>
    <p:sldId id="614" r:id="rId13"/>
    <p:sldId id="615" r:id="rId14"/>
    <p:sldId id="616" r:id="rId15"/>
    <p:sldId id="598" r:id="rId16"/>
    <p:sldId id="599" r:id="rId17"/>
    <p:sldId id="600" r:id="rId18"/>
    <p:sldId id="601" r:id="rId19"/>
    <p:sldId id="602" r:id="rId20"/>
    <p:sldId id="603" r:id="rId21"/>
    <p:sldId id="572" r:id="rId22"/>
    <p:sldId id="424" r:id="rId23"/>
    <p:sldId id="346" r:id="rId24"/>
    <p:sldId id="399" r:id="rId25"/>
    <p:sldId id="605" r:id="rId26"/>
    <p:sldId id="606" r:id="rId27"/>
    <p:sldId id="607" r:id="rId28"/>
    <p:sldId id="608" r:id="rId29"/>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 userDrawn="1">
          <p15:clr>
            <a:srgbClr val="A4A3A4"/>
          </p15:clr>
        </p15:guide>
        <p15:guide id="2" pos="504" userDrawn="1">
          <p15:clr>
            <a:srgbClr val="A4A3A4"/>
          </p15:clr>
        </p15:guide>
        <p15:guide id="3" pos="2240" userDrawn="1">
          <p15:clr>
            <a:srgbClr val="A4A3A4"/>
          </p15:clr>
        </p15:guide>
        <p15:guide id="4" pos="4928" userDrawn="1">
          <p15:clr>
            <a:srgbClr val="A4A3A4"/>
          </p15:clr>
        </p15:guide>
        <p15:guide id="5" pos="3840" userDrawn="1">
          <p15:clr>
            <a:srgbClr val="A4A3A4"/>
          </p15:clr>
        </p15:guide>
        <p15:guide id="6" pos="816" userDrawn="1">
          <p15:clr>
            <a:srgbClr val="A4A3A4"/>
          </p15:clr>
        </p15:guide>
        <p15:guide id="7" orient="horz" pos="960" userDrawn="1">
          <p15:clr>
            <a:srgbClr val="A4A3A4"/>
          </p15:clr>
        </p15:guide>
        <p15:guide id="8" pos="1776" userDrawn="1">
          <p15:clr>
            <a:srgbClr val="A4A3A4"/>
          </p15:clr>
        </p15:guide>
        <p15:guide id="9" pos="5696" userDrawn="1">
          <p15:clr>
            <a:srgbClr val="A4A3A4"/>
          </p15:clr>
        </p15:guide>
        <p15:guide id="10" orient="horz" pos="3974" userDrawn="1">
          <p15:clr>
            <a:srgbClr val="A4A3A4"/>
          </p15:clr>
        </p15:guide>
        <p15:guide id="11" orient="horz" pos="1680" userDrawn="1">
          <p15:clr>
            <a:srgbClr val="A4A3A4"/>
          </p15:clr>
        </p15:guide>
        <p15:guide id="12" pos="7296" userDrawn="1">
          <p15:clr>
            <a:srgbClr val="A4A3A4"/>
          </p15:clr>
        </p15:guide>
        <p15:guide id="13" orient="horz" pos="321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ette Nolan" initials="JN" lastIdx="9" clrIdx="0"/>
  <p:cmAuthor id="1" name="Mara Agins" initials="MA" lastIdx="12" clrIdx="1">
    <p:extLst>
      <p:ext uri="{19B8F6BF-5375-455C-9EA6-DF929625EA0E}">
        <p15:presenceInfo xmlns:p15="http://schemas.microsoft.com/office/powerpoint/2012/main" userId="S::Maraa@thekinetixgroup.com::b87b2887-64d8-4d03-8849-7824d29c66d4" providerId="AD"/>
      </p:ext>
    </p:extLst>
  </p:cmAuthor>
  <p:cmAuthor id="2" name="Sarah Killeen" initials="SK" lastIdx="15" clrIdx="2">
    <p:extLst>
      <p:ext uri="{19B8F6BF-5375-455C-9EA6-DF929625EA0E}">
        <p15:presenceInfo xmlns:p15="http://schemas.microsoft.com/office/powerpoint/2012/main" userId="S::sarahk@thekinetixgroup.com::7e504cdd-efeb-42f7-97f7-e59ae32dbb21" providerId="AD"/>
      </p:ext>
    </p:extLst>
  </p:cmAuthor>
  <p:cmAuthor id="3" name="Ashley Hoffman" initials="AH" lastIdx="2" clrIdx="3">
    <p:extLst>
      <p:ext uri="{19B8F6BF-5375-455C-9EA6-DF929625EA0E}">
        <p15:presenceInfo xmlns:p15="http://schemas.microsoft.com/office/powerpoint/2012/main" userId="d0acc613199cf90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C61"/>
    <a:srgbClr val="C73F33"/>
    <a:srgbClr val="000000"/>
    <a:srgbClr val="C9C9C9"/>
    <a:srgbClr val="FBCDBB"/>
    <a:srgbClr val="F37A48"/>
    <a:srgbClr val="BABABA"/>
    <a:srgbClr val="828382"/>
    <a:srgbClr val="FF6E2E"/>
    <a:srgbClr val="C019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42"/>
    <p:restoredTop sz="81262" autoAdjust="0"/>
  </p:normalViewPr>
  <p:slideViewPr>
    <p:cSldViewPr snapToGrid="0">
      <p:cViewPr varScale="1">
        <p:scale>
          <a:sx n="86" d="100"/>
          <a:sy n="86" d="100"/>
        </p:scale>
        <p:origin x="1200" y="84"/>
      </p:cViewPr>
      <p:guideLst>
        <p:guide orient="horz" pos="336"/>
        <p:guide pos="504"/>
        <p:guide pos="2240"/>
        <p:guide pos="4928"/>
        <p:guide pos="3840"/>
        <p:guide pos="816"/>
        <p:guide orient="horz" pos="960"/>
        <p:guide pos="1776"/>
        <p:guide pos="5696"/>
        <p:guide orient="horz" pos="3974"/>
        <p:guide orient="horz" pos="1680"/>
        <p:guide pos="7296"/>
        <p:guide orient="horz" pos="3216"/>
      </p:guideLst>
    </p:cSldViewPr>
  </p:slideViewPr>
  <p:outlineViewPr>
    <p:cViewPr>
      <p:scale>
        <a:sx n="33" d="100"/>
        <a:sy n="33" d="100"/>
      </p:scale>
      <p:origin x="0" y="-272"/>
    </p:cViewPr>
  </p:outlin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7CA9BFB9-88EB-AB40-9B2A-3C2CF013AA41}" type="datetimeFigureOut">
              <a:rPr lang="en-US" smtClean="0"/>
              <a:t>8/17/2021</a:t>
            </a:fld>
            <a:endParaRPr lang="en-US"/>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A9E66131-4FB4-C74B-9CBB-3BB6BC7304DE}" type="slidenum">
              <a:rPr lang="en-US" smtClean="0"/>
              <a:t>‹#›</a:t>
            </a:fld>
            <a:endParaRPr lang="en-US"/>
          </a:p>
        </p:txBody>
      </p:sp>
    </p:spTree>
    <p:extLst>
      <p:ext uri="{BB962C8B-B14F-4D97-AF65-F5344CB8AC3E}">
        <p14:creationId xmlns:p14="http://schemas.microsoft.com/office/powerpoint/2010/main" val="1478652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E66131-4FB4-C74B-9CBB-3BB6BC7304DE}" type="slidenum">
              <a:rPr lang="en-US" smtClean="0"/>
              <a:t>1</a:t>
            </a:fld>
            <a:endParaRPr lang="en-US" dirty="0"/>
          </a:p>
        </p:txBody>
      </p:sp>
    </p:spTree>
    <p:extLst>
      <p:ext uri="{BB962C8B-B14F-4D97-AF65-F5344CB8AC3E}">
        <p14:creationId xmlns:p14="http://schemas.microsoft.com/office/powerpoint/2010/main" val="933854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A9E66131-4FB4-C74B-9CBB-3BB6BC7304DE}" type="slidenum">
              <a:rPr lang="en-US" smtClean="0"/>
              <a:t>10</a:t>
            </a:fld>
            <a:endParaRPr lang="en-US"/>
          </a:p>
        </p:txBody>
      </p:sp>
    </p:spTree>
    <p:extLst>
      <p:ext uri="{BB962C8B-B14F-4D97-AF65-F5344CB8AC3E}">
        <p14:creationId xmlns:p14="http://schemas.microsoft.com/office/powerpoint/2010/main" val="132066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E66131-4FB4-C74B-9CBB-3BB6BC7304DE}" type="slidenum">
              <a:rPr lang="en-US" smtClean="0"/>
              <a:t>11</a:t>
            </a:fld>
            <a:endParaRPr lang="en-US"/>
          </a:p>
        </p:txBody>
      </p:sp>
    </p:spTree>
    <p:extLst>
      <p:ext uri="{BB962C8B-B14F-4D97-AF65-F5344CB8AC3E}">
        <p14:creationId xmlns:p14="http://schemas.microsoft.com/office/powerpoint/2010/main" val="2190924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bg1"/>
              </a:solidFill>
            </a:endParaRPr>
          </a:p>
        </p:txBody>
      </p:sp>
      <p:sp>
        <p:nvSpPr>
          <p:cNvPr id="4" name="Slide Number Placeholder 3"/>
          <p:cNvSpPr>
            <a:spLocks noGrp="1"/>
          </p:cNvSpPr>
          <p:nvPr>
            <p:ph type="sldNum" sz="quarter" idx="10"/>
          </p:nvPr>
        </p:nvSpPr>
        <p:spPr/>
        <p:txBody>
          <a:bodyPr/>
          <a:lstStyle/>
          <a:p>
            <a:fld id="{A9E66131-4FB4-C74B-9CBB-3BB6BC7304DE}" type="slidenum">
              <a:rPr lang="en-US" smtClean="0"/>
              <a:t>12</a:t>
            </a:fld>
            <a:endParaRPr lang="en-US" dirty="0"/>
          </a:p>
        </p:txBody>
      </p:sp>
    </p:spTree>
    <p:extLst>
      <p:ext uri="{BB962C8B-B14F-4D97-AF65-F5344CB8AC3E}">
        <p14:creationId xmlns:p14="http://schemas.microsoft.com/office/powerpoint/2010/main" val="731051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bg1"/>
              </a:solidFill>
            </a:endParaRPr>
          </a:p>
        </p:txBody>
      </p:sp>
      <p:sp>
        <p:nvSpPr>
          <p:cNvPr id="4" name="Slide Number Placeholder 3"/>
          <p:cNvSpPr>
            <a:spLocks noGrp="1"/>
          </p:cNvSpPr>
          <p:nvPr>
            <p:ph type="sldNum" sz="quarter" idx="10"/>
          </p:nvPr>
        </p:nvSpPr>
        <p:spPr/>
        <p:txBody>
          <a:bodyPr/>
          <a:lstStyle/>
          <a:p>
            <a:fld id="{A9E66131-4FB4-C74B-9CBB-3BB6BC7304DE}" type="slidenum">
              <a:rPr lang="en-US" smtClean="0"/>
              <a:t>13</a:t>
            </a:fld>
            <a:endParaRPr lang="en-US" dirty="0"/>
          </a:p>
        </p:txBody>
      </p:sp>
    </p:spTree>
    <p:extLst>
      <p:ext uri="{BB962C8B-B14F-4D97-AF65-F5344CB8AC3E}">
        <p14:creationId xmlns:p14="http://schemas.microsoft.com/office/powerpoint/2010/main" val="1345862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E66131-4FB4-C74B-9CBB-3BB6BC7304DE}" type="slidenum">
              <a:rPr lang="en-US" smtClean="0"/>
              <a:t>14</a:t>
            </a:fld>
            <a:endParaRPr lang="en-US" dirty="0"/>
          </a:p>
        </p:txBody>
      </p:sp>
    </p:spTree>
    <p:extLst>
      <p:ext uri="{BB962C8B-B14F-4D97-AF65-F5344CB8AC3E}">
        <p14:creationId xmlns:p14="http://schemas.microsoft.com/office/powerpoint/2010/main" val="3863249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E66131-4FB4-C74B-9CBB-3BB6BC7304DE}" type="slidenum">
              <a:rPr lang="en-US" smtClean="0"/>
              <a:t>15</a:t>
            </a:fld>
            <a:endParaRPr lang="en-US" dirty="0"/>
          </a:p>
        </p:txBody>
      </p:sp>
    </p:spTree>
    <p:extLst>
      <p:ext uri="{BB962C8B-B14F-4D97-AF65-F5344CB8AC3E}">
        <p14:creationId xmlns:p14="http://schemas.microsoft.com/office/powerpoint/2010/main" val="3266251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A9E66131-4FB4-C74B-9CBB-3BB6BC7304DE}" type="slidenum">
              <a:rPr lang="en-US" smtClean="0"/>
              <a:t>16</a:t>
            </a:fld>
            <a:endParaRPr lang="en-US" dirty="0"/>
          </a:p>
        </p:txBody>
      </p:sp>
    </p:spTree>
    <p:extLst>
      <p:ext uri="{BB962C8B-B14F-4D97-AF65-F5344CB8AC3E}">
        <p14:creationId xmlns:p14="http://schemas.microsoft.com/office/powerpoint/2010/main" val="2451033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E66131-4FB4-C74B-9CBB-3BB6BC7304DE}" type="slidenum">
              <a:rPr lang="en-US" smtClean="0"/>
              <a:t>17</a:t>
            </a:fld>
            <a:endParaRPr lang="en-US" dirty="0"/>
          </a:p>
        </p:txBody>
      </p:sp>
    </p:spTree>
    <p:extLst>
      <p:ext uri="{BB962C8B-B14F-4D97-AF65-F5344CB8AC3E}">
        <p14:creationId xmlns:p14="http://schemas.microsoft.com/office/powerpoint/2010/main" val="4717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E66131-4FB4-C74B-9CBB-3BB6BC7304DE}" type="slidenum">
              <a:rPr lang="en-US" smtClean="0"/>
              <a:t>18</a:t>
            </a:fld>
            <a:endParaRPr lang="en-US" dirty="0"/>
          </a:p>
        </p:txBody>
      </p:sp>
    </p:spTree>
    <p:extLst>
      <p:ext uri="{BB962C8B-B14F-4D97-AF65-F5344CB8AC3E}">
        <p14:creationId xmlns:p14="http://schemas.microsoft.com/office/powerpoint/2010/main" val="373219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E66131-4FB4-C74B-9CBB-3BB6BC7304DE}" type="slidenum">
              <a:rPr lang="en-US" smtClean="0"/>
              <a:t>19</a:t>
            </a:fld>
            <a:endParaRPr lang="en-US" dirty="0"/>
          </a:p>
        </p:txBody>
      </p:sp>
    </p:spTree>
    <p:extLst>
      <p:ext uri="{BB962C8B-B14F-4D97-AF65-F5344CB8AC3E}">
        <p14:creationId xmlns:p14="http://schemas.microsoft.com/office/powerpoint/2010/main" val="48218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9E66131-4FB4-C74B-9CBB-3BB6BC7304DE}" type="slidenum">
              <a:rPr lang="en-US" smtClean="0"/>
              <a:t>2</a:t>
            </a:fld>
            <a:endParaRPr lang="en-US" dirty="0"/>
          </a:p>
        </p:txBody>
      </p:sp>
    </p:spTree>
    <p:extLst>
      <p:ext uri="{BB962C8B-B14F-4D97-AF65-F5344CB8AC3E}">
        <p14:creationId xmlns:p14="http://schemas.microsoft.com/office/powerpoint/2010/main" val="1196286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A9E66131-4FB4-C74B-9CBB-3BB6BC7304DE}" type="slidenum">
              <a:rPr lang="en-US" smtClean="0"/>
              <a:t>20</a:t>
            </a:fld>
            <a:endParaRPr lang="en-US" dirty="0"/>
          </a:p>
        </p:txBody>
      </p:sp>
    </p:spTree>
    <p:extLst>
      <p:ext uri="{BB962C8B-B14F-4D97-AF65-F5344CB8AC3E}">
        <p14:creationId xmlns:p14="http://schemas.microsoft.com/office/powerpoint/2010/main" val="34529946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E66131-4FB4-C74B-9CBB-3BB6BC7304DE}" type="slidenum">
              <a:rPr lang="en-US" smtClean="0"/>
              <a:t>21</a:t>
            </a:fld>
            <a:endParaRPr lang="en-US" dirty="0"/>
          </a:p>
        </p:txBody>
      </p:sp>
    </p:spTree>
    <p:extLst>
      <p:ext uri="{BB962C8B-B14F-4D97-AF65-F5344CB8AC3E}">
        <p14:creationId xmlns:p14="http://schemas.microsoft.com/office/powerpoint/2010/main" val="3994957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E66131-4FB4-C74B-9CBB-3BB6BC7304DE}" type="slidenum">
              <a:rPr lang="en-US" smtClean="0"/>
              <a:t>22</a:t>
            </a:fld>
            <a:endParaRPr lang="en-US"/>
          </a:p>
        </p:txBody>
      </p:sp>
    </p:spTree>
    <p:extLst>
      <p:ext uri="{BB962C8B-B14F-4D97-AF65-F5344CB8AC3E}">
        <p14:creationId xmlns:p14="http://schemas.microsoft.com/office/powerpoint/2010/main" val="664960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E66131-4FB4-C74B-9CBB-3BB6BC7304DE}" type="slidenum">
              <a:rPr lang="en-US" smtClean="0"/>
              <a:t>23</a:t>
            </a:fld>
            <a:endParaRPr lang="en-US" dirty="0"/>
          </a:p>
        </p:txBody>
      </p:sp>
    </p:spTree>
    <p:extLst>
      <p:ext uri="{BB962C8B-B14F-4D97-AF65-F5344CB8AC3E}">
        <p14:creationId xmlns:p14="http://schemas.microsoft.com/office/powerpoint/2010/main" val="4274797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A9E66131-4FB4-C74B-9CBB-3BB6BC7304DE}" type="slidenum">
              <a:rPr lang="en-US" smtClean="0"/>
              <a:t>24</a:t>
            </a:fld>
            <a:endParaRPr lang="en-US" dirty="0"/>
          </a:p>
        </p:txBody>
      </p:sp>
    </p:spTree>
    <p:extLst>
      <p:ext uri="{BB962C8B-B14F-4D97-AF65-F5344CB8AC3E}">
        <p14:creationId xmlns:p14="http://schemas.microsoft.com/office/powerpoint/2010/main" val="10713490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A9E66131-4FB4-C74B-9CBB-3BB6BC7304DE}" type="slidenum">
              <a:rPr lang="en-US" smtClean="0"/>
              <a:t>25</a:t>
            </a:fld>
            <a:endParaRPr lang="en-US" dirty="0"/>
          </a:p>
        </p:txBody>
      </p:sp>
    </p:spTree>
    <p:extLst>
      <p:ext uri="{BB962C8B-B14F-4D97-AF65-F5344CB8AC3E}">
        <p14:creationId xmlns:p14="http://schemas.microsoft.com/office/powerpoint/2010/main" val="1050601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A9E66131-4FB4-C74B-9CBB-3BB6BC7304DE}" type="slidenum">
              <a:rPr lang="en-US" smtClean="0"/>
              <a:t>26</a:t>
            </a:fld>
            <a:endParaRPr lang="en-US" dirty="0"/>
          </a:p>
        </p:txBody>
      </p:sp>
    </p:spTree>
    <p:extLst>
      <p:ext uri="{BB962C8B-B14F-4D97-AF65-F5344CB8AC3E}">
        <p14:creationId xmlns:p14="http://schemas.microsoft.com/office/powerpoint/2010/main" val="39613048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A9E66131-4FB4-C74B-9CBB-3BB6BC7304DE}" type="slidenum">
              <a:rPr lang="en-US" smtClean="0"/>
              <a:t>27</a:t>
            </a:fld>
            <a:endParaRPr lang="en-US" dirty="0"/>
          </a:p>
        </p:txBody>
      </p:sp>
    </p:spTree>
    <p:extLst>
      <p:ext uri="{BB962C8B-B14F-4D97-AF65-F5344CB8AC3E}">
        <p14:creationId xmlns:p14="http://schemas.microsoft.com/office/powerpoint/2010/main" val="22039235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E66131-4FB4-C74B-9CBB-3BB6BC7304DE}" type="slidenum">
              <a:rPr lang="en-US" smtClean="0"/>
              <a:t>28</a:t>
            </a:fld>
            <a:endParaRPr lang="en-US"/>
          </a:p>
        </p:txBody>
      </p:sp>
    </p:spTree>
    <p:extLst>
      <p:ext uri="{BB962C8B-B14F-4D97-AF65-F5344CB8AC3E}">
        <p14:creationId xmlns:p14="http://schemas.microsoft.com/office/powerpoint/2010/main" val="45232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E66131-4FB4-C74B-9CBB-3BB6BC7304DE}" type="slidenum">
              <a:rPr lang="en-US" smtClean="0"/>
              <a:t>3</a:t>
            </a:fld>
            <a:endParaRPr lang="en-US"/>
          </a:p>
        </p:txBody>
      </p:sp>
    </p:spTree>
    <p:extLst>
      <p:ext uri="{BB962C8B-B14F-4D97-AF65-F5344CB8AC3E}">
        <p14:creationId xmlns:p14="http://schemas.microsoft.com/office/powerpoint/2010/main" val="1934475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A9E66131-4FB4-C74B-9CBB-3BB6BC7304DE}" type="slidenum">
              <a:rPr lang="en-US" smtClean="0"/>
              <a:t>4</a:t>
            </a:fld>
            <a:endParaRPr lang="en-US"/>
          </a:p>
        </p:txBody>
      </p:sp>
    </p:spTree>
    <p:extLst>
      <p:ext uri="{BB962C8B-B14F-4D97-AF65-F5344CB8AC3E}">
        <p14:creationId xmlns:p14="http://schemas.microsoft.com/office/powerpoint/2010/main" val="3650082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E66131-4FB4-C74B-9CBB-3BB6BC7304DE}" type="slidenum">
              <a:rPr lang="en-US" smtClean="0"/>
              <a:t>5</a:t>
            </a:fld>
            <a:endParaRPr lang="en-US"/>
          </a:p>
        </p:txBody>
      </p:sp>
    </p:spTree>
    <p:extLst>
      <p:ext uri="{BB962C8B-B14F-4D97-AF65-F5344CB8AC3E}">
        <p14:creationId xmlns:p14="http://schemas.microsoft.com/office/powerpoint/2010/main" val="1895703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A9E66131-4FB4-C74B-9CBB-3BB6BC7304DE}" type="slidenum">
              <a:rPr lang="en-US" smtClean="0"/>
              <a:t>6</a:t>
            </a:fld>
            <a:endParaRPr lang="en-US"/>
          </a:p>
        </p:txBody>
      </p:sp>
    </p:spTree>
    <p:extLst>
      <p:ext uri="{BB962C8B-B14F-4D97-AF65-F5344CB8AC3E}">
        <p14:creationId xmlns:p14="http://schemas.microsoft.com/office/powerpoint/2010/main" val="2772089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E66131-4FB4-C74B-9CBB-3BB6BC7304DE}" type="slidenum">
              <a:rPr lang="en-US" smtClean="0"/>
              <a:t>7</a:t>
            </a:fld>
            <a:endParaRPr lang="en-US"/>
          </a:p>
        </p:txBody>
      </p:sp>
    </p:spTree>
    <p:extLst>
      <p:ext uri="{BB962C8B-B14F-4D97-AF65-F5344CB8AC3E}">
        <p14:creationId xmlns:p14="http://schemas.microsoft.com/office/powerpoint/2010/main" val="4084952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E66131-4FB4-C74B-9CBB-3BB6BC7304DE}" type="slidenum">
              <a:rPr lang="en-US" smtClean="0"/>
              <a:t>8</a:t>
            </a:fld>
            <a:endParaRPr lang="en-US"/>
          </a:p>
        </p:txBody>
      </p:sp>
    </p:spTree>
    <p:extLst>
      <p:ext uri="{BB962C8B-B14F-4D97-AF65-F5344CB8AC3E}">
        <p14:creationId xmlns:p14="http://schemas.microsoft.com/office/powerpoint/2010/main" val="3650937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E66131-4FB4-C74B-9CBB-3BB6BC7304DE}" type="slidenum">
              <a:rPr lang="en-US" smtClean="0"/>
              <a:t>9</a:t>
            </a:fld>
            <a:endParaRPr lang="en-US"/>
          </a:p>
        </p:txBody>
      </p:sp>
    </p:spTree>
    <p:extLst>
      <p:ext uri="{BB962C8B-B14F-4D97-AF65-F5344CB8AC3E}">
        <p14:creationId xmlns:p14="http://schemas.microsoft.com/office/powerpoint/2010/main" val="1662118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457200"/>
            <a:ext cx="12180047" cy="925512"/>
          </a:xfrm>
          <a:prstGeom prst="rect">
            <a:avLst/>
          </a:prstGeom>
        </p:spPr>
        <p:txBody>
          <a:bodyPr/>
          <a:lstStyle>
            <a:lvl1pPr algn="ctr">
              <a:defRPr b="1"/>
            </a:lvl1pPr>
          </a:lstStyle>
          <a:p>
            <a:r>
              <a:rPr lang="en-US" dirty="0"/>
              <a:t>Click to edit Master title style</a:t>
            </a:r>
          </a:p>
        </p:txBody>
      </p:sp>
      <p:sp>
        <p:nvSpPr>
          <p:cNvPr id="5" name="Content Placeholder 2"/>
          <p:cNvSpPr>
            <a:spLocks noGrp="1"/>
          </p:cNvSpPr>
          <p:nvPr>
            <p:ph idx="1"/>
          </p:nvPr>
        </p:nvSpPr>
        <p:spPr>
          <a:xfrm>
            <a:off x="0" y="1382712"/>
            <a:ext cx="12192000" cy="522289"/>
          </a:xfrm>
        </p:spPr>
        <p:txBody>
          <a:bodyPr/>
          <a:lstStyle>
            <a:lvl1pPr marL="0" indent="0" algn="ctr">
              <a:buNone/>
              <a:defRPr sz="2000" b="0">
                <a:solidFill>
                  <a:schemeClr val="accent5"/>
                </a:solidFill>
              </a:defRPr>
            </a:lvl1pPr>
            <a:lvl2pPr marL="171450" indent="-171450">
              <a:spcBef>
                <a:spcPts val="1200"/>
              </a:spcBef>
              <a:buClr>
                <a:schemeClr val="accent1"/>
              </a:buClr>
              <a:buFont typeface="Arial" panose="020B0604020202020204" pitchFamily="34" charset="0"/>
              <a:buChar char="•"/>
              <a:defRPr sz="2000"/>
            </a:lvl2pPr>
            <a:lvl3pPr marL="514350" indent="-228600">
              <a:buClr>
                <a:schemeClr val="accent5"/>
              </a:buClr>
              <a:buFont typeface="Georgia" panose="02040502050405020303" pitchFamily="18" charset="0"/>
              <a:buChar char="–"/>
              <a:defRPr sz="1600"/>
            </a:lvl3pPr>
            <a:lvl4pPr marL="800100" indent="-114300">
              <a:spcBef>
                <a:spcPts val="300"/>
              </a:spcBef>
              <a:buClr>
                <a:schemeClr val="accent5"/>
              </a:buClr>
              <a:defRPr sz="1400"/>
            </a:lvl4pPr>
            <a:lvl5pPr>
              <a:defRPr sz="1050"/>
            </a:lvl5pPr>
            <a:lvl6pPr>
              <a:defRPr sz="1800"/>
            </a:lvl6pPr>
          </a:lstStyle>
          <a:p>
            <a:pPr lvl="0"/>
            <a:r>
              <a:rPr lang="en-US" dirty="0"/>
              <a:t>Click to edit Master text styles</a:t>
            </a:r>
          </a:p>
        </p:txBody>
      </p:sp>
    </p:spTree>
    <p:extLst>
      <p:ext uri="{BB962C8B-B14F-4D97-AF65-F5344CB8AC3E}">
        <p14:creationId xmlns:p14="http://schemas.microsoft.com/office/powerpoint/2010/main" val="14873340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Subhead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9534" y="-16376"/>
            <a:ext cx="11578167" cy="865035"/>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99533" y="1073149"/>
            <a:ext cx="11578472" cy="5194300"/>
          </a:xfrm>
        </p:spPr>
        <p:txBody>
          <a:bodyPr/>
          <a:lstStyle>
            <a:lvl1pPr marL="0" indent="0">
              <a:buNone/>
              <a:defRPr sz="2000" b="1">
                <a:solidFill>
                  <a:schemeClr val="accent5"/>
                </a:solidFill>
              </a:defRPr>
            </a:lvl1pPr>
            <a:lvl2pPr marL="171450" indent="-171450">
              <a:spcBef>
                <a:spcPts val="1200"/>
              </a:spcBef>
              <a:buClr>
                <a:schemeClr val="accent1"/>
              </a:buClr>
              <a:buFont typeface="Arial" panose="020B0604020202020204" pitchFamily="34" charset="0"/>
              <a:buChar char="•"/>
              <a:defRPr sz="2000"/>
            </a:lvl2pPr>
            <a:lvl3pPr marL="514350" indent="-228600">
              <a:buClr>
                <a:schemeClr val="accent5"/>
              </a:buClr>
              <a:buFont typeface="Georgia" panose="02040502050405020303" pitchFamily="18" charset="0"/>
              <a:buChar char="–"/>
              <a:defRPr sz="1600"/>
            </a:lvl3pPr>
            <a:lvl4pPr marL="800100" indent="-114300">
              <a:spcBef>
                <a:spcPts val="300"/>
              </a:spcBef>
              <a:buClr>
                <a:schemeClr val="accent5"/>
              </a:buClr>
              <a:defRPr sz="1400"/>
            </a:lvl4pPr>
            <a:lvl5pPr>
              <a:defRPr sz="1050"/>
            </a:lvl5pPr>
            <a:lvl6pPr>
              <a:defRPr sz="1800"/>
            </a:lvl6pPr>
          </a:lstStyle>
          <a:p>
            <a:pPr lvl="0"/>
            <a:r>
              <a:rPr lang="en-US"/>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729360372"/>
      </p:ext>
    </p:extLst>
  </p:cSld>
  <p:clrMapOvr>
    <a:masterClrMapping/>
  </p:clrMapOvr>
  <p:transition>
    <p:fade/>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CE42AE7-2C44-5C42-A96E-31F8F3BDD8C8}"/>
              </a:ext>
            </a:extLst>
          </p:cNvPr>
          <p:cNvSpPr/>
          <p:nvPr userDrawn="1"/>
        </p:nvSpPr>
        <p:spPr>
          <a:xfrm>
            <a:off x="0" y="1"/>
            <a:ext cx="12194583" cy="5726487"/>
          </a:xfrm>
          <a:prstGeom prst="rect">
            <a:avLst/>
          </a:prstGeom>
          <a:gradFill>
            <a:gsLst>
              <a:gs pos="100000">
                <a:srgbClr val="C73F33"/>
              </a:gs>
              <a:gs pos="34000">
                <a:srgbClr val="F58C61"/>
              </a:gs>
              <a:gs pos="0">
                <a:srgbClr val="FBCDBB"/>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3" name="Picture 12">
            <a:extLst>
              <a:ext uri="{FF2B5EF4-FFF2-40B4-BE49-F238E27FC236}">
                <a16:creationId xmlns:a16="http://schemas.microsoft.com/office/drawing/2014/main" id="{41DF161E-64B8-2043-BC9A-DC0097A28A30}"/>
              </a:ext>
            </a:extLst>
          </p:cNvPr>
          <p:cNvPicPr>
            <a:picLocks noChangeAspect="1"/>
          </p:cNvPicPr>
          <p:nvPr userDrawn="1"/>
        </p:nvPicPr>
        <p:blipFill>
          <a:blip r:embed="rId2">
            <a:alphaModFix amt="35000"/>
          </a:blip>
          <a:stretch>
            <a:fillRect/>
          </a:stretch>
        </p:blipFill>
        <p:spPr>
          <a:xfrm>
            <a:off x="8003583" y="3048000"/>
            <a:ext cx="5297852" cy="3084366"/>
          </a:xfrm>
          <a:prstGeom prst="rect">
            <a:avLst/>
          </a:prstGeom>
        </p:spPr>
      </p:pic>
      <p:sp>
        <p:nvSpPr>
          <p:cNvPr id="14" name="Slide Number Placeholder 5">
            <a:extLst>
              <a:ext uri="{FF2B5EF4-FFF2-40B4-BE49-F238E27FC236}">
                <a16:creationId xmlns:a16="http://schemas.microsoft.com/office/drawing/2014/main" id="{3D10DF66-A94C-B24A-BD1E-FECCC5086537}"/>
              </a:ext>
            </a:extLst>
          </p:cNvPr>
          <p:cNvSpPr txBox="1">
            <a:spLocks/>
          </p:cNvSpPr>
          <p:nvPr userDrawn="1"/>
        </p:nvSpPr>
        <p:spPr>
          <a:xfrm>
            <a:off x="1" y="6317731"/>
            <a:ext cx="696383" cy="365125"/>
          </a:xfrm>
          <a:prstGeom prst="rect">
            <a:avLst/>
          </a:prstGeom>
        </p:spPr>
        <p:txBody>
          <a:bodyPr anchor="ct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AFCBA9E9-8E14-3242-9976-E6EEDE20B189}" type="slidenum">
              <a:rPr lang="en-US" sz="900" b="1" smtClean="0">
                <a:solidFill>
                  <a:schemeClr val="accent5"/>
                </a:solidFill>
                <a:latin typeface="Arial" panose="020B0604020202020204" pitchFamily="34" charset="0"/>
                <a:cs typeface="Arial" panose="020B0604020202020204" pitchFamily="34" charset="0"/>
              </a:rPr>
              <a:pPr algn="r" fontAlgn="auto">
                <a:spcBef>
                  <a:spcPts val="0"/>
                </a:spcBef>
                <a:spcAft>
                  <a:spcPts val="0"/>
                </a:spcAft>
                <a:defRPr/>
              </a:pPr>
              <a:t>‹#›</a:t>
            </a:fld>
            <a:endParaRPr lang="en-US" sz="400" b="1" dirty="0">
              <a:solidFill>
                <a:schemeClr val="accent5"/>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6D78BD37-0F50-BC45-A848-F89EAD98B93D}"/>
              </a:ext>
            </a:extLst>
          </p:cNvPr>
          <p:cNvPicPr>
            <a:picLocks noChangeAspect="1"/>
          </p:cNvPicPr>
          <p:nvPr userDrawn="1"/>
        </p:nvPicPr>
        <p:blipFill>
          <a:blip r:embed="rId3"/>
          <a:stretch>
            <a:fillRect/>
          </a:stretch>
        </p:blipFill>
        <p:spPr>
          <a:xfrm>
            <a:off x="10744200" y="5988050"/>
            <a:ext cx="736601" cy="717550"/>
          </a:xfrm>
          <a:prstGeom prst="rect">
            <a:avLst/>
          </a:prstGeom>
        </p:spPr>
      </p:pic>
    </p:spTree>
    <p:extLst>
      <p:ext uri="{BB962C8B-B14F-4D97-AF65-F5344CB8AC3E}">
        <p14:creationId xmlns:p14="http://schemas.microsoft.com/office/powerpoint/2010/main" val="3229735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8423F09-3434-0E48-82C7-D3C6303E7113}"/>
              </a:ext>
            </a:extLst>
          </p:cNvPr>
          <p:cNvSpPr/>
          <p:nvPr userDrawn="1"/>
        </p:nvSpPr>
        <p:spPr>
          <a:xfrm>
            <a:off x="0" y="1"/>
            <a:ext cx="12194583" cy="5726487"/>
          </a:xfrm>
          <a:prstGeom prst="rect">
            <a:avLst/>
          </a:prstGeom>
          <a:gradFill>
            <a:gsLst>
              <a:gs pos="100000">
                <a:srgbClr val="C73F33"/>
              </a:gs>
              <a:gs pos="34000">
                <a:srgbClr val="F58C61"/>
              </a:gs>
              <a:gs pos="0">
                <a:srgbClr val="FBCDBB"/>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8" name="Picture 7">
            <a:extLst>
              <a:ext uri="{FF2B5EF4-FFF2-40B4-BE49-F238E27FC236}">
                <a16:creationId xmlns:a16="http://schemas.microsoft.com/office/drawing/2014/main" id="{1FAABE7D-1BAF-214B-87DC-264E82794428}"/>
              </a:ext>
            </a:extLst>
          </p:cNvPr>
          <p:cNvPicPr>
            <a:picLocks noChangeAspect="1"/>
          </p:cNvPicPr>
          <p:nvPr userDrawn="1"/>
        </p:nvPicPr>
        <p:blipFill>
          <a:blip r:embed="rId2">
            <a:alphaModFix amt="35000"/>
          </a:blip>
          <a:stretch>
            <a:fillRect/>
          </a:stretch>
        </p:blipFill>
        <p:spPr>
          <a:xfrm>
            <a:off x="8003583" y="3048000"/>
            <a:ext cx="5297852" cy="3084366"/>
          </a:xfrm>
          <a:prstGeom prst="rect">
            <a:avLst/>
          </a:prstGeom>
        </p:spPr>
      </p:pic>
      <p:sp>
        <p:nvSpPr>
          <p:cNvPr id="9" name="Slide Number Placeholder 5">
            <a:extLst>
              <a:ext uri="{FF2B5EF4-FFF2-40B4-BE49-F238E27FC236}">
                <a16:creationId xmlns:a16="http://schemas.microsoft.com/office/drawing/2014/main" id="{280B29F3-8A29-094F-8AF4-E02176046C55}"/>
              </a:ext>
            </a:extLst>
          </p:cNvPr>
          <p:cNvSpPr txBox="1">
            <a:spLocks/>
          </p:cNvSpPr>
          <p:nvPr userDrawn="1"/>
        </p:nvSpPr>
        <p:spPr>
          <a:xfrm>
            <a:off x="1" y="6317731"/>
            <a:ext cx="696383" cy="365125"/>
          </a:xfrm>
          <a:prstGeom prst="rect">
            <a:avLst/>
          </a:prstGeom>
        </p:spPr>
        <p:txBody>
          <a:bodyPr anchor="ct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AFCBA9E9-8E14-3242-9976-E6EEDE20B189}" type="slidenum">
              <a:rPr lang="en-US" sz="900" b="1" smtClean="0">
                <a:solidFill>
                  <a:schemeClr val="accent5"/>
                </a:solidFill>
                <a:latin typeface="Arial" panose="020B0604020202020204" pitchFamily="34" charset="0"/>
                <a:cs typeface="Arial" panose="020B0604020202020204" pitchFamily="34" charset="0"/>
              </a:rPr>
              <a:pPr algn="r" fontAlgn="auto">
                <a:spcBef>
                  <a:spcPts val="0"/>
                </a:spcBef>
                <a:spcAft>
                  <a:spcPts val="0"/>
                </a:spcAft>
                <a:defRPr/>
              </a:pPr>
              <a:t>‹#›</a:t>
            </a:fld>
            <a:endParaRPr lang="en-US" sz="400" b="1" dirty="0">
              <a:solidFill>
                <a:schemeClr val="accent5"/>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3BD16E77-4A00-0340-99C3-BA0DA12337DA}"/>
              </a:ext>
            </a:extLst>
          </p:cNvPr>
          <p:cNvPicPr>
            <a:picLocks noChangeAspect="1"/>
          </p:cNvPicPr>
          <p:nvPr userDrawn="1"/>
        </p:nvPicPr>
        <p:blipFill>
          <a:blip r:embed="rId3"/>
          <a:stretch>
            <a:fillRect/>
          </a:stretch>
        </p:blipFill>
        <p:spPr>
          <a:xfrm>
            <a:off x="10744200" y="5988050"/>
            <a:ext cx="736601" cy="717550"/>
          </a:xfrm>
          <a:prstGeom prst="rect">
            <a:avLst/>
          </a:prstGeom>
        </p:spPr>
      </p:pic>
    </p:spTree>
    <p:extLst>
      <p:ext uri="{BB962C8B-B14F-4D97-AF65-F5344CB8AC3E}">
        <p14:creationId xmlns:p14="http://schemas.microsoft.com/office/powerpoint/2010/main" val="4118564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9534" y="-16376"/>
            <a:ext cx="11578167" cy="865035"/>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499533" y="1270000"/>
            <a:ext cx="5384800" cy="49149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270000"/>
            <a:ext cx="5384800" cy="49149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3833788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Slide Number Placeholder 5"/>
          <p:cNvSpPr txBox="1">
            <a:spLocks/>
          </p:cNvSpPr>
          <p:nvPr/>
        </p:nvSpPr>
        <p:spPr>
          <a:xfrm>
            <a:off x="10735733" y="6410326"/>
            <a:ext cx="541867" cy="365125"/>
          </a:xfrm>
          <a:prstGeom prst="rect">
            <a:avLst/>
          </a:prstGeom>
        </p:spPr>
        <p:txBody>
          <a:bodyPr anchor="ct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F7EF1559-A0C7-634F-832C-E76A8C540C6D}" type="slidenum">
              <a:rPr lang="en-US" sz="1000" b="1" smtClean="0"/>
              <a:pPr algn="ctr" fontAlgn="auto">
                <a:spcBef>
                  <a:spcPts val="0"/>
                </a:spcBef>
                <a:spcAft>
                  <a:spcPts val="0"/>
                </a:spcAft>
                <a:defRPr/>
              </a:pPr>
              <a:t>‹#›</a:t>
            </a:fld>
            <a:endParaRPr lang="en-US" sz="1000" b="1" dirty="0"/>
          </a:p>
        </p:txBody>
      </p:sp>
      <p:sp>
        <p:nvSpPr>
          <p:cNvPr id="2" name="Title 1"/>
          <p:cNvSpPr>
            <a:spLocks noGrp="1"/>
          </p:cNvSpPr>
          <p:nvPr>
            <p:ph type="title" hasCustomPrompt="1"/>
          </p:nvPr>
        </p:nvSpPr>
        <p:spPr>
          <a:xfrm>
            <a:off x="499534" y="-16376"/>
            <a:ext cx="11578167" cy="865035"/>
          </a:xfrm>
          <a:prstGeom prst="rect">
            <a:avLst/>
          </a:prstGeom>
        </p:spPr>
        <p:txBody>
          <a:bodyPr/>
          <a:lstStyle>
            <a:lvl1pPr>
              <a:defRPr sz="2400" b="0"/>
            </a:lvl1pPr>
          </a:lstStyle>
          <a:p>
            <a:r>
              <a:rPr lang="en-US" dirty="0"/>
              <a:t>CLICK TO EDIT MASTER TITLE STYLE</a:t>
            </a:r>
          </a:p>
        </p:txBody>
      </p:sp>
    </p:spTree>
    <p:extLst>
      <p:ext uri="{BB962C8B-B14F-4D97-AF65-F5344CB8AC3E}">
        <p14:creationId xmlns:p14="http://schemas.microsoft.com/office/powerpoint/2010/main" val="82621311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04800" y="1447801"/>
            <a:ext cx="568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47801"/>
            <a:ext cx="568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title"/>
          </p:nvPr>
        </p:nvSpPr>
        <p:spPr bwMode="auto">
          <a:xfrm>
            <a:off x="304800" y="228600"/>
            <a:ext cx="934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405666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1"/>
            <a:ext cx="2844800" cy="365125"/>
          </a:xfrm>
          <a:prstGeom prst="rect">
            <a:avLst/>
          </a:prstGeom>
        </p:spPr>
        <p:txBody>
          <a:bodyPr/>
          <a:lstStyle>
            <a:lvl1pPr>
              <a:defRPr/>
            </a:lvl1pPr>
          </a:lstStyle>
          <a:p>
            <a:fld id="{ED1F1A40-FC73-3D45-A34A-C6C5316443CB}" type="datetimeFigureOut">
              <a:rPr lang="en-US" altLang="x-none"/>
              <a:pPr/>
              <a:t>8/17/2021</a:t>
            </a:fld>
            <a:endParaRPr lang="en-US" altLang="x-none" dirty="0"/>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endParaRPr lang="x-none" altLang="x-none"/>
          </a:p>
        </p:txBody>
      </p:sp>
      <p:sp>
        <p:nvSpPr>
          <p:cNvPr id="4"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fld id="{37CE6C1D-1081-834D-8EB4-07FE29734164}" type="slidenum">
              <a:rPr lang="en-US" altLang="x-none"/>
              <a:pPr/>
              <a:t>‹#›</a:t>
            </a:fld>
            <a:endParaRPr lang="en-US" altLang="x-none" dirty="0"/>
          </a:p>
        </p:txBody>
      </p:sp>
    </p:spTree>
    <p:extLst>
      <p:ext uri="{BB962C8B-B14F-4D97-AF65-F5344CB8AC3E}">
        <p14:creationId xmlns:p14="http://schemas.microsoft.com/office/powerpoint/2010/main" val="2580887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988526-0355-FD4A-B4FA-A602CAEF96AF}"/>
              </a:ext>
            </a:extLst>
          </p:cNvPr>
          <p:cNvSpPr/>
          <p:nvPr userDrawn="1"/>
        </p:nvSpPr>
        <p:spPr>
          <a:xfrm>
            <a:off x="0" y="0"/>
            <a:ext cx="12179513" cy="822960"/>
          </a:xfrm>
          <a:prstGeom prst="rect">
            <a:avLst/>
          </a:prstGeom>
          <a:gradFill>
            <a:gsLst>
              <a:gs pos="100000">
                <a:srgbClr val="C73F33"/>
              </a:gs>
              <a:gs pos="67000">
                <a:srgbClr val="C73F33"/>
              </a:gs>
              <a:gs pos="36000">
                <a:srgbClr val="F58C61"/>
              </a:gs>
              <a:gs pos="0">
                <a:srgbClr val="FBCDBB"/>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Rectangle 7">
            <a:extLst>
              <a:ext uri="{FF2B5EF4-FFF2-40B4-BE49-F238E27FC236}">
                <a16:creationId xmlns:a16="http://schemas.microsoft.com/office/drawing/2014/main" id="{E9A4FADF-E704-714F-98AD-EFF39C0A0451}"/>
              </a:ext>
            </a:extLst>
          </p:cNvPr>
          <p:cNvSpPr/>
          <p:nvPr userDrawn="1"/>
        </p:nvSpPr>
        <p:spPr>
          <a:xfrm>
            <a:off x="0" y="6786570"/>
            <a:ext cx="12191999" cy="79457"/>
          </a:xfrm>
          <a:prstGeom prst="rect">
            <a:avLst/>
          </a:prstGeom>
          <a:gradFill>
            <a:gsLst>
              <a:gs pos="100000">
                <a:srgbClr val="C73F33"/>
              </a:gs>
              <a:gs pos="61000">
                <a:srgbClr val="C73F33"/>
              </a:gs>
              <a:gs pos="37000">
                <a:srgbClr val="F58C61"/>
              </a:gs>
              <a:gs pos="0">
                <a:srgbClr val="FBCDBB"/>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0" name="Picture 9">
            <a:extLst>
              <a:ext uri="{FF2B5EF4-FFF2-40B4-BE49-F238E27FC236}">
                <a16:creationId xmlns:a16="http://schemas.microsoft.com/office/drawing/2014/main" id="{B5F0E658-D43D-4440-B5CB-5DE43B470B3D}"/>
              </a:ext>
            </a:extLst>
          </p:cNvPr>
          <p:cNvPicPr>
            <a:picLocks noChangeAspect="1"/>
          </p:cNvPicPr>
          <p:nvPr userDrawn="1"/>
        </p:nvPicPr>
        <p:blipFill rotWithShape="1">
          <a:blip r:embed="rId11">
            <a:alphaModFix amt="50000"/>
          </a:blip>
          <a:srcRect b="32999"/>
          <a:stretch/>
        </p:blipFill>
        <p:spPr>
          <a:xfrm>
            <a:off x="10579313" y="-76200"/>
            <a:ext cx="2366938" cy="946189"/>
          </a:xfrm>
          <a:prstGeom prst="rect">
            <a:avLst/>
          </a:prstGeom>
        </p:spPr>
      </p:pic>
      <p:sp>
        <p:nvSpPr>
          <p:cNvPr id="11" name="Rectangle 10">
            <a:extLst>
              <a:ext uri="{FF2B5EF4-FFF2-40B4-BE49-F238E27FC236}">
                <a16:creationId xmlns:a16="http://schemas.microsoft.com/office/drawing/2014/main" id="{17EA43C1-B9AE-F645-91C8-4C82AFA286D2}"/>
              </a:ext>
            </a:extLst>
          </p:cNvPr>
          <p:cNvSpPr/>
          <p:nvPr userDrawn="1"/>
        </p:nvSpPr>
        <p:spPr>
          <a:xfrm>
            <a:off x="0" y="848659"/>
            <a:ext cx="12179513" cy="76200"/>
          </a:xfrm>
          <a:prstGeom prst="rect">
            <a:avLst/>
          </a:prstGeom>
          <a:solidFill>
            <a:srgbClr val="BABA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28" name="Text Placeholder 2"/>
          <p:cNvSpPr>
            <a:spLocks noGrp="1"/>
          </p:cNvSpPr>
          <p:nvPr>
            <p:ph type="body" idx="1"/>
          </p:nvPr>
        </p:nvSpPr>
        <p:spPr bwMode="auto">
          <a:xfrm>
            <a:off x="499534" y="1073150"/>
            <a:ext cx="11578167"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txBox="1">
            <a:spLocks/>
          </p:cNvSpPr>
          <p:nvPr/>
        </p:nvSpPr>
        <p:spPr>
          <a:xfrm>
            <a:off x="1" y="6317731"/>
            <a:ext cx="696383" cy="365125"/>
          </a:xfrm>
          <a:prstGeom prst="rect">
            <a:avLst/>
          </a:prstGeom>
        </p:spPr>
        <p:txBody>
          <a:bodyPr anchor="ct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AFCBA9E9-8E14-3242-9976-E6EEDE20B189}" type="slidenum">
              <a:rPr lang="en-US" sz="900" b="1" smtClean="0">
                <a:solidFill>
                  <a:schemeClr val="accent5"/>
                </a:solidFill>
                <a:latin typeface="Arial" panose="020B0604020202020204" pitchFamily="34" charset="0"/>
                <a:cs typeface="Arial" panose="020B0604020202020204" pitchFamily="34" charset="0"/>
              </a:rPr>
              <a:pPr algn="r" fontAlgn="auto">
                <a:spcBef>
                  <a:spcPts val="0"/>
                </a:spcBef>
                <a:spcAft>
                  <a:spcPts val="0"/>
                </a:spcAft>
                <a:defRPr/>
              </a:pPr>
              <a:t>‹#›</a:t>
            </a:fld>
            <a:endParaRPr lang="en-US" sz="400" b="1" dirty="0">
              <a:solidFill>
                <a:schemeClr val="accent5"/>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E11B9544-F625-194B-8377-E48F4B3C1854}"/>
              </a:ext>
            </a:extLst>
          </p:cNvPr>
          <p:cNvPicPr>
            <a:picLocks noChangeAspect="1"/>
          </p:cNvPicPr>
          <p:nvPr userDrawn="1"/>
        </p:nvPicPr>
        <p:blipFill>
          <a:blip r:embed="rId12"/>
          <a:stretch>
            <a:fillRect/>
          </a:stretch>
        </p:blipFill>
        <p:spPr>
          <a:xfrm>
            <a:off x="10744200" y="5988050"/>
            <a:ext cx="736601" cy="717550"/>
          </a:xfrm>
          <a:prstGeom prst="rect">
            <a:avLst/>
          </a:prstGeom>
        </p:spPr>
      </p:pic>
      <p:sp>
        <p:nvSpPr>
          <p:cNvPr id="12" name="Title Placeholder 1">
            <a:extLst>
              <a:ext uri="{FF2B5EF4-FFF2-40B4-BE49-F238E27FC236}">
                <a16:creationId xmlns:a16="http://schemas.microsoft.com/office/drawing/2014/main" id="{8A38C047-6376-7145-9EC3-1A77FB2F6DC5}"/>
              </a:ext>
            </a:extLst>
          </p:cNvPr>
          <p:cNvSpPr>
            <a:spLocks noGrp="1"/>
          </p:cNvSpPr>
          <p:nvPr>
            <p:ph type="title"/>
          </p:nvPr>
        </p:nvSpPr>
        <p:spPr bwMode="auto">
          <a:xfrm>
            <a:off x="499534" y="-16376"/>
            <a:ext cx="11578167" cy="86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800" r:id="rId6"/>
    <p:sldLayoutId id="2147483808" r:id="rId7"/>
    <p:sldLayoutId id="2147483812" r:id="rId8"/>
    <p:sldLayoutId id="2147483813" r:id="rId9"/>
  </p:sldLayoutIdLst>
  <p:transition>
    <p:fade/>
  </p:transition>
  <p:hf hdr="0" ftr="0" dt="0"/>
  <p:txStyles>
    <p:titleStyle>
      <a:lvl1pPr algn="l" defTabSz="457200" rtl="0" eaLnBrk="1" fontAlgn="base" hangingPunct="1">
        <a:lnSpc>
          <a:spcPct val="90000"/>
        </a:lnSpc>
        <a:spcBef>
          <a:spcPct val="0"/>
        </a:spcBef>
        <a:spcAft>
          <a:spcPct val="0"/>
        </a:spcAft>
        <a:defRPr sz="2400" b="0" kern="1200">
          <a:solidFill>
            <a:schemeClr val="bg1"/>
          </a:solidFill>
          <a:latin typeface="Arial" panose="020B0604020202020204" pitchFamily="34" charset="0"/>
          <a:ea typeface="ＭＳ Ｐゴシック" charset="0"/>
          <a:cs typeface="Arial" panose="020B0604020202020204" pitchFamily="34" charset="0"/>
        </a:defRPr>
      </a:lvl1pPr>
      <a:lvl2pPr algn="l" defTabSz="457200" rtl="0" eaLnBrk="1" fontAlgn="base" hangingPunct="1">
        <a:lnSpc>
          <a:spcPct val="90000"/>
        </a:lnSpc>
        <a:spcBef>
          <a:spcPct val="0"/>
        </a:spcBef>
        <a:spcAft>
          <a:spcPct val="0"/>
        </a:spcAft>
        <a:defRPr sz="2800">
          <a:solidFill>
            <a:schemeClr val="accent2"/>
          </a:solidFill>
          <a:latin typeface="Arial" charset="0"/>
          <a:ea typeface="ＭＳ Ｐゴシック" charset="0"/>
        </a:defRPr>
      </a:lvl2pPr>
      <a:lvl3pPr algn="l" defTabSz="457200" rtl="0" eaLnBrk="1" fontAlgn="base" hangingPunct="1">
        <a:lnSpc>
          <a:spcPct val="90000"/>
        </a:lnSpc>
        <a:spcBef>
          <a:spcPct val="0"/>
        </a:spcBef>
        <a:spcAft>
          <a:spcPct val="0"/>
        </a:spcAft>
        <a:defRPr sz="2800">
          <a:solidFill>
            <a:schemeClr val="accent2"/>
          </a:solidFill>
          <a:latin typeface="Arial" charset="0"/>
          <a:ea typeface="ＭＳ Ｐゴシック" charset="0"/>
        </a:defRPr>
      </a:lvl3pPr>
      <a:lvl4pPr algn="l" defTabSz="457200" rtl="0" eaLnBrk="1" fontAlgn="base" hangingPunct="1">
        <a:lnSpc>
          <a:spcPct val="90000"/>
        </a:lnSpc>
        <a:spcBef>
          <a:spcPct val="0"/>
        </a:spcBef>
        <a:spcAft>
          <a:spcPct val="0"/>
        </a:spcAft>
        <a:defRPr sz="2800">
          <a:solidFill>
            <a:schemeClr val="accent2"/>
          </a:solidFill>
          <a:latin typeface="Arial" charset="0"/>
          <a:ea typeface="ＭＳ Ｐゴシック" charset="0"/>
        </a:defRPr>
      </a:lvl4pPr>
      <a:lvl5pPr algn="l" defTabSz="457200" rtl="0" eaLnBrk="1" fontAlgn="base" hangingPunct="1">
        <a:lnSpc>
          <a:spcPct val="90000"/>
        </a:lnSpc>
        <a:spcBef>
          <a:spcPct val="0"/>
        </a:spcBef>
        <a:spcAft>
          <a:spcPct val="0"/>
        </a:spcAft>
        <a:defRPr sz="2800">
          <a:solidFill>
            <a:schemeClr val="accent2"/>
          </a:solidFill>
          <a:latin typeface="Arial" charset="0"/>
          <a:ea typeface="ＭＳ Ｐゴシック" charset="0"/>
        </a:defRPr>
      </a:lvl5pPr>
      <a:lvl6pPr marL="457200" algn="l" defTabSz="457200" rtl="0" eaLnBrk="1" fontAlgn="base" hangingPunct="1">
        <a:lnSpc>
          <a:spcPct val="90000"/>
        </a:lnSpc>
        <a:spcBef>
          <a:spcPct val="0"/>
        </a:spcBef>
        <a:spcAft>
          <a:spcPct val="0"/>
        </a:spcAft>
        <a:defRPr sz="2800">
          <a:solidFill>
            <a:schemeClr val="accent2"/>
          </a:solidFill>
          <a:latin typeface="Arial" charset="0"/>
          <a:ea typeface="ＭＳ Ｐゴシック" charset="0"/>
        </a:defRPr>
      </a:lvl6pPr>
      <a:lvl7pPr marL="914400" algn="l" defTabSz="457200" rtl="0" eaLnBrk="1" fontAlgn="base" hangingPunct="1">
        <a:lnSpc>
          <a:spcPct val="90000"/>
        </a:lnSpc>
        <a:spcBef>
          <a:spcPct val="0"/>
        </a:spcBef>
        <a:spcAft>
          <a:spcPct val="0"/>
        </a:spcAft>
        <a:defRPr sz="2800">
          <a:solidFill>
            <a:schemeClr val="accent2"/>
          </a:solidFill>
          <a:latin typeface="Arial" charset="0"/>
          <a:ea typeface="ＭＳ Ｐゴシック" charset="0"/>
        </a:defRPr>
      </a:lvl7pPr>
      <a:lvl8pPr marL="1371600" algn="l" defTabSz="457200" rtl="0" eaLnBrk="1" fontAlgn="base" hangingPunct="1">
        <a:lnSpc>
          <a:spcPct val="90000"/>
        </a:lnSpc>
        <a:spcBef>
          <a:spcPct val="0"/>
        </a:spcBef>
        <a:spcAft>
          <a:spcPct val="0"/>
        </a:spcAft>
        <a:defRPr sz="2800">
          <a:solidFill>
            <a:schemeClr val="accent2"/>
          </a:solidFill>
          <a:latin typeface="Arial" charset="0"/>
          <a:ea typeface="ＭＳ Ｐゴシック" charset="0"/>
        </a:defRPr>
      </a:lvl8pPr>
      <a:lvl9pPr marL="1828800" algn="l" defTabSz="457200" rtl="0" eaLnBrk="1" fontAlgn="base" hangingPunct="1">
        <a:lnSpc>
          <a:spcPct val="90000"/>
        </a:lnSpc>
        <a:spcBef>
          <a:spcPct val="0"/>
        </a:spcBef>
        <a:spcAft>
          <a:spcPct val="0"/>
        </a:spcAft>
        <a:defRPr sz="2800">
          <a:solidFill>
            <a:schemeClr val="accent2"/>
          </a:solidFill>
          <a:latin typeface="Arial" charset="0"/>
          <a:ea typeface="ＭＳ Ｐゴシック" charset="0"/>
        </a:defRPr>
      </a:lvl9pPr>
    </p:titleStyle>
    <p:bodyStyle>
      <a:lvl1pPr marL="171450" indent="-171450" algn="l" defTabSz="457200" rtl="0" eaLnBrk="1" fontAlgn="base" hangingPunct="1">
        <a:lnSpc>
          <a:spcPct val="95000"/>
        </a:lnSpc>
        <a:spcBef>
          <a:spcPts val="1200"/>
        </a:spcBef>
        <a:spcAft>
          <a:spcPct val="0"/>
        </a:spcAft>
        <a:buClr>
          <a:schemeClr val="accent1"/>
        </a:buClr>
        <a:buFont typeface="Arial" charset="0"/>
        <a:buChar char="•"/>
        <a:defRPr sz="2000" kern="1200">
          <a:solidFill>
            <a:srgbClr val="333333"/>
          </a:solidFill>
          <a:latin typeface="Arial" panose="020B0604020202020204" pitchFamily="34" charset="0"/>
          <a:ea typeface="ＭＳ Ｐゴシック" charset="0"/>
          <a:cs typeface="Arial" panose="020B0604020202020204" pitchFamily="34" charset="0"/>
        </a:defRPr>
      </a:lvl1pPr>
      <a:lvl2pPr marL="514350" indent="-228600" algn="l" defTabSz="457200" rtl="0" eaLnBrk="1" fontAlgn="base" hangingPunct="1">
        <a:lnSpc>
          <a:spcPct val="95000"/>
        </a:lnSpc>
        <a:spcBef>
          <a:spcPct val="20000"/>
        </a:spcBef>
        <a:spcAft>
          <a:spcPct val="0"/>
        </a:spcAft>
        <a:buClr>
          <a:srgbClr val="888888"/>
        </a:buClr>
        <a:buFont typeface="Georgia" charset="0"/>
        <a:buChar char="–"/>
        <a:defRPr sz="1600" kern="1200">
          <a:solidFill>
            <a:srgbClr val="333333"/>
          </a:solidFill>
          <a:latin typeface="Arial" panose="020B0604020202020204" pitchFamily="34" charset="0"/>
          <a:ea typeface="ＭＳ Ｐゴシック" charset="0"/>
          <a:cs typeface="Arial" panose="020B0604020202020204" pitchFamily="34" charset="0"/>
        </a:defRPr>
      </a:lvl2pPr>
      <a:lvl3pPr marL="800100" indent="-114300" algn="l" defTabSz="457200" rtl="0" eaLnBrk="1" fontAlgn="base" hangingPunct="1">
        <a:lnSpc>
          <a:spcPct val="95000"/>
        </a:lnSpc>
        <a:spcBef>
          <a:spcPts val="300"/>
        </a:spcBef>
        <a:spcAft>
          <a:spcPct val="0"/>
        </a:spcAft>
        <a:buClr>
          <a:srgbClr val="888888"/>
        </a:buClr>
        <a:buFont typeface="Arial" charset="0"/>
        <a:buChar char="•"/>
        <a:defRPr sz="1400" kern="1200">
          <a:solidFill>
            <a:srgbClr val="333333"/>
          </a:solidFill>
          <a:latin typeface="Arial" panose="020B0604020202020204" pitchFamily="34" charset="0"/>
          <a:ea typeface="ＭＳ Ｐゴシック" charset="0"/>
          <a:cs typeface="Arial" panose="020B0604020202020204" pitchFamily="34" charset="0"/>
        </a:defRPr>
      </a:lvl3pPr>
      <a:lvl4pPr marL="1600200" indent="-228600" algn="l" defTabSz="457200" rtl="0" eaLnBrk="1" fontAlgn="base" hangingPunct="1">
        <a:lnSpc>
          <a:spcPct val="95000"/>
        </a:lnSpc>
        <a:spcBef>
          <a:spcPct val="20000"/>
        </a:spcBef>
        <a:spcAft>
          <a:spcPct val="0"/>
        </a:spcAft>
        <a:buFont typeface="Arial" charset="0"/>
        <a:buChar char="•"/>
        <a:defRPr sz="1200" kern="1200">
          <a:solidFill>
            <a:srgbClr val="333333"/>
          </a:solidFill>
          <a:latin typeface="Arial" panose="020B0604020202020204" pitchFamily="34" charset="0"/>
          <a:ea typeface="ＭＳ Ｐゴシック" charset="0"/>
          <a:cs typeface="Arial" panose="020B0604020202020204" pitchFamily="34" charset="0"/>
        </a:defRPr>
      </a:lvl4pPr>
      <a:lvl5pPr marL="2057400" indent="-228600" algn="l" defTabSz="457200" rtl="0" eaLnBrk="1" fontAlgn="base" hangingPunct="1">
        <a:lnSpc>
          <a:spcPct val="95000"/>
        </a:lnSpc>
        <a:spcBef>
          <a:spcPct val="20000"/>
        </a:spcBef>
        <a:spcAft>
          <a:spcPct val="0"/>
        </a:spcAft>
        <a:buFont typeface="Arial" charset="0"/>
        <a:buChar char="•"/>
        <a:defRPr sz="1100" kern="1200">
          <a:solidFill>
            <a:srgbClr val="333333"/>
          </a:solidFill>
          <a:latin typeface="Arial" panose="020B0604020202020204" pitchFamily="34" charset="0"/>
          <a:ea typeface="ＭＳ Ｐゴシック"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7.png"/><Relationship Id="rId7"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7.svg"/></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19.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9.emf"/><Relationship Id="rId11" Type="http://schemas.openxmlformats.org/officeDocument/2006/relationships/image" Target="../media/image34.emf"/><Relationship Id="rId5" Type="http://schemas.openxmlformats.org/officeDocument/2006/relationships/image" Target="../media/image28.emf"/><Relationship Id="rId10" Type="http://schemas.openxmlformats.org/officeDocument/2006/relationships/image" Target="../media/image33.emf"/><Relationship Id="rId4" Type="http://schemas.openxmlformats.org/officeDocument/2006/relationships/image" Target="../media/image27.emf"/><Relationship Id="rId9" Type="http://schemas.openxmlformats.org/officeDocument/2006/relationships/image" Target="../media/image32.emf"/></Relationships>
</file>

<file path=ppt/slides/_rels/slide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emf"/><Relationship Id="rId7" Type="http://schemas.openxmlformats.org/officeDocument/2006/relationships/image" Target="../media/image44.e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emf"/></Relationships>
</file>

<file path=ppt/slides/_rels/slide2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999232" y="3928316"/>
            <a:ext cx="6193536" cy="1138773"/>
          </a:xfrm>
          <a:prstGeom prst="rect">
            <a:avLst/>
          </a:prstGeom>
          <a:noFill/>
        </p:spPr>
        <p:txBody>
          <a:bodyPr wrap="square" rtlCol="0">
            <a:spAutoFit/>
          </a:bodyPr>
          <a:lstStyle/>
          <a:p>
            <a:pPr algn="ctr"/>
            <a:r>
              <a:rPr lang="en-US" sz="3200" b="1" dirty="0"/>
              <a:t>Pharma 101 Expansion </a:t>
            </a:r>
          </a:p>
          <a:p>
            <a:pPr algn="ctr"/>
            <a:r>
              <a:rPr lang="en-US" sz="2000" b="1" dirty="0"/>
              <a:t>Product 2.0</a:t>
            </a:r>
            <a:endParaRPr lang="en-US" sz="2000" dirty="0"/>
          </a:p>
          <a:p>
            <a:pPr algn="ctr"/>
            <a:endParaRPr lang="en-US" sz="1600" dirty="0"/>
          </a:p>
        </p:txBody>
      </p:sp>
      <p:pic>
        <p:nvPicPr>
          <p:cNvPr id="13"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7764" y="6004220"/>
            <a:ext cx="2116471" cy="38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ABE8D98F-F67B-1540-9656-1565AD66093B}"/>
              </a:ext>
            </a:extLst>
          </p:cNvPr>
          <p:cNvPicPr>
            <a:picLocks noChangeAspect="1"/>
          </p:cNvPicPr>
          <p:nvPr/>
        </p:nvPicPr>
        <p:blipFill rotWithShape="1">
          <a:blip r:embed="rId4">
            <a:extLst>
              <a:ext uri="{28A0092B-C50C-407E-A947-70E740481C1C}">
                <a14:useLocalDpi xmlns:a14="http://schemas.microsoft.com/office/drawing/2010/main" val="0"/>
              </a:ext>
            </a:extLst>
          </a:blip>
          <a:srcRect t="62171"/>
          <a:stretch/>
        </p:blipFill>
        <p:spPr>
          <a:xfrm>
            <a:off x="4724399" y="2433024"/>
            <a:ext cx="2743200" cy="1066379"/>
          </a:xfrm>
          <a:prstGeom prst="rect">
            <a:avLst/>
          </a:prstGeom>
        </p:spPr>
      </p:pic>
      <p:pic>
        <p:nvPicPr>
          <p:cNvPr id="7" name="Picture 6">
            <a:extLst>
              <a:ext uri="{FF2B5EF4-FFF2-40B4-BE49-F238E27FC236}">
                <a16:creationId xmlns:a16="http://schemas.microsoft.com/office/drawing/2014/main" id="{57E86326-6FF0-1942-9838-6FAF185892B6}"/>
              </a:ext>
            </a:extLst>
          </p:cNvPr>
          <p:cNvPicPr>
            <a:picLocks noChangeAspect="1"/>
          </p:cNvPicPr>
          <p:nvPr/>
        </p:nvPicPr>
        <p:blipFill rotWithShape="1">
          <a:blip r:embed="rId4">
            <a:extLst>
              <a:ext uri="{28A0092B-C50C-407E-A947-70E740481C1C}">
                <a14:useLocalDpi xmlns:a14="http://schemas.microsoft.com/office/drawing/2010/main" val="0"/>
              </a:ext>
            </a:extLst>
          </a:blip>
          <a:srcRect b="37829"/>
          <a:stretch/>
        </p:blipFill>
        <p:spPr>
          <a:xfrm>
            <a:off x="4724399" y="740204"/>
            <a:ext cx="2743200" cy="1668238"/>
          </a:xfrm>
          <a:prstGeom prst="rect">
            <a:avLst/>
          </a:prstGeom>
        </p:spPr>
      </p:pic>
      <p:sp>
        <p:nvSpPr>
          <p:cNvPr id="2" name="Rectangle 1">
            <a:extLst>
              <a:ext uri="{FF2B5EF4-FFF2-40B4-BE49-F238E27FC236}">
                <a16:creationId xmlns:a16="http://schemas.microsoft.com/office/drawing/2014/main" id="{7667250B-B787-294C-8FEC-573F2A92797B}"/>
              </a:ext>
            </a:extLst>
          </p:cNvPr>
          <p:cNvSpPr/>
          <p:nvPr/>
        </p:nvSpPr>
        <p:spPr>
          <a:xfrm>
            <a:off x="5163693" y="5024366"/>
            <a:ext cx="1864613" cy="369332"/>
          </a:xfrm>
          <a:prstGeom prst="rect">
            <a:avLst/>
          </a:prstGeom>
        </p:spPr>
        <p:txBody>
          <a:bodyPr wrap="none">
            <a:spAutoFit/>
          </a:bodyPr>
          <a:lstStyle/>
          <a:p>
            <a:r>
              <a:rPr lang="en-US" dirty="0">
                <a:solidFill>
                  <a:schemeClr val="accent2"/>
                </a:solidFill>
              </a:rPr>
              <a:t>August 17, 2021</a:t>
            </a:r>
          </a:p>
        </p:txBody>
      </p:sp>
    </p:spTree>
    <p:extLst>
      <p:ext uri="{BB962C8B-B14F-4D97-AF65-F5344CB8AC3E}">
        <p14:creationId xmlns:p14="http://schemas.microsoft.com/office/powerpoint/2010/main" val="12010886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250" fill="hold"/>
                                        <p:tgtEl>
                                          <p:spTgt spid="7"/>
                                        </p:tgtEl>
                                        <p:attrNameLst>
                                          <p:attrName>ppt_w</p:attrName>
                                        </p:attrNameLst>
                                      </p:cBhvr>
                                      <p:tavLst>
                                        <p:tav tm="0">
                                          <p:val>
                                            <p:fltVal val="0"/>
                                          </p:val>
                                        </p:tav>
                                        <p:tav tm="100000">
                                          <p:val>
                                            <p:strVal val="#ppt_w"/>
                                          </p:val>
                                        </p:tav>
                                      </p:tavLst>
                                    </p:anim>
                                    <p:anim calcmode="lin" valueType="num">
                                      <p:cBhvr>
                                        <p:cTn id="13" dur="250" fill="hold"/>
                                        <p:tgtEl>
                                          <p:spTgt spid="7"/>
                                        </p:tgtEl>
                                        <p:attrNameLst>
                                          <p:attrName>ppt_h</p:attrName>
                                        </p:attrNameLst>
                                      </p:cBhvr>
                                      <p:tavLst>
                                        <p:tav tm="0">
                                          <p:val>
                                            <p:fltVal val="0"/>
                                          </p:val>
                                        </p:tav>
                                        <p:tav tm="100000">
                                          <p:val>
                                            <p:strVal val="#ppt_h"/>
                                          </p:val>
                                        </p:tav>
                                      </p:tavLst>
                                    </p:anim>
                                    <p:animEffect transition="in" filter="fade">
                                      <p:cBhvr>
                                        <p:cTn id="14"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F3DE7-36F3-934A-9849-D4BD63DF60B5}"/>
              </a:ext>
            </a:extLst>
          </p:cNvPr>
          <p:cNvSpPr>
            <a:spLocks noGrp="1"/>
          </p:cNvSpPr>
          <p:nvPr>
            <p:ph type="title"/>
          </p:nvPr>
        </p:nvSpPr>
        <p:spPr/>
        <p:txBody>
          <a:bodyPr/>
          <a:lstStyle/>
          <a:p>
            <a:r>
              <a:rPr lang="en-US" b="1" dirty="0"/>
              <a:t>EARLY</a:t>
            </a:r>
            <a:r>
              <a:rPr lang="en-US" dirty="0"/>
              <a:t>: GOVERNMENT REVIEW AND APPROVAL </a:t>
            </a:r>
            <a:r>
              <a:rPr lang="en-US" sz="1800" dirty="0"/>
              <a:t>– FDA/CDER </a:t>
            </a:r>
          </a:p>
        </p:txBody>
      </p:sp>
      <p:sp>
        <p:nvSpPr>
          <p:cNvPr id="27" name="Content Placeholder 2">
            <a:extLst>
              <a:ext uri="{FF2B5EF4-FFF2-40B4-BE49-F238E27FC236}">
                <a16:creationId xmlns:a16="http://schemas.microsoft.com/office/drawing/2014/main" id="{609B6AAC-B33D-B44D-9680-39ACF1D0B419}"/>
              </a:ext>
            </a:extLst>
          </p:cNvPr>
          <p:cNvSpPr>
            <a:spLocks noGrp="1"/>
          </p:cNvSpPr>
          <p:nvPr>
            <p:ph sz="half" idx="1"/>
          </p:nvPr>
        </p:nvSpPr>
        <p:spPr>
          <a:xfrm>
            <a:off x="499534" y="3832658"/>
            <a:ext cx="1992387" cy="1375283"/>
          </a:xfrm>
        </p:spPr>
        <p:txBody>
          <a:bodyPr/>
          <a:lstStyle/>
          <a:p>
            <a:pPr marL="342900" indent="-234900">
              <a:buClr>
                <a:schemeClr val="accent2"/>
              </a:buClr>
              <a:buFont typeface="Arial" panose="020B0604020202020204" pitchFamily="34" charset="0"/>
              <a:buChar char="•"/>
            </a:pPr>
            <a:r>
              <a:rPr lang="en-US" sz="1800" dirty="0">
                <a:solidFill>
                  <a:schemeClr val="accent6"/>
                </a:solidFill>
              </a:rPr>
              <a:t>Animal testing &amp; clinical trial design </a:t>
            </a:r>
          </a:p>
        </p:txBody>
      </p:sp>
      <p:sp>
        <p:nvSpPr>
          <p:cNvPr id="6" name="Content Placeholder 2">
            <a:extLst>
              <a:ext uri="{FF2B5EF4-FFF2-40B4-BE49-F238E27FC236}">
                <a16:creationId xmlns:a16="http://schemas.microsoft.com/office/drawing/2014/main" id="{0E9E9CD6-24B1-4ACC-A0D6-F8FCBFE4E586}"/>
              </a:ext>
            </a:extLst>
          </p:cNvPr>
          <p:cNvSpPr txBox="1">
            <a:spLocks/>
          </p:cNvSpPr>
          <p:nvPr/>
        </p:nvSpPr>
        <p:spPr bwMode="auto">
          <a:xfrm>
            <a:off x="1602565" y="1397779"/>
            <a:ext cx="3125314" cy="16072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l" defTabSz="457200" rtl="0" eaLnBrk="1" fontAlgn="base" hangingPunct="1">
              <a:lnSpc>
                <a:spcPct val="95000"/>
              </a:lnSpc>
              <a:spcBef>
                <a:spcPts val="1200"/>
              </a:spcBef>
              <a:spcAft>
                <a:spcPct val="0"/>
              </a:spcAft>
              <a:buClr>
                <a:schemeClr val="accent1"/>
              </a:buClr>
              <a:buFont typeface="Arial" charset="0"/>
              <a:buNone/>
              <a:defRPr sz="2000" b="1" kern="1200">
                <a:solidFill>
                  <a:schemeClr val="accent5"/>
                </a:solidFill>
                <a:latin typeface="Arial" panose="020B0604020202020204" pitchFamily="34" charset="0"/>
                <a:ea typeface="ＭＳ Ｐゴシック" charset="0"/>
                <a:cs typeface="Arial" panose="020B0604020202020204" pitchFamily="34" charset="0"/>
              </a:defRPr>
            </a:lvl1pPr>
            <a:lvl2pPr marL="171450" indent="-171450" algn="l" defTabSz="457200" rtl="0" eaLnBrk="1" fontAlgn="base" hangingPunct="1">
              <a:lnSpc>
                <a:spcPct val="95000"/>
              </a:lnSpc>
              <a:spcBef>
                <a:spcPts val="1200"/>
              </a:spcBef>
              <a:spcAft>
                <a:spcPct val="0"/>
              </a:spcAft>
              <a:buClr>
                <a:schemeClr val="accent1"/>
              </a:buClr>
              <a:buFont typeface="Arial" panose="020B0604020202020204" pitchFamily="34" charset="0"/>
              <a:buChar char="•"/>
              <a:defRPr sz="2000" kern="1200">
                <a:solidFill>
                  <a:srgbClr val="333333"/>
                </a:solidFill>
                <a:latin typeface="Arial" panose="020B0604020202020204" pitchFamily="34" charset="0"/>
                <a:ea typeface="ＭＳ Ｐゴシック" charset="0"/>
                <a:cs typeface="Arial" panose="020B0604020202020204" pitchFamily="34" charset="0"/>
              </a:defRPr>
            </a:lvl2pPr>
            <a:lvl3pPr marL="514350" indent="-228600" algn="l" defTabSz="457200" rtl="0" eaLnBrk="1" fontAlgn="base" hangingPunct="1">
              <a:lnSpc>
                <a:spcPct val="95000"/>
              </a:lnSpc>
              <a:spcBef>
                <a:spcPts val="300"/>
              </a:spcBef>
              <a:spcAft>
                <a:spcPct val="0"/>
              </a:spcAft>
              <a:buClr>
                <a:schemeClr val="accent5"/>
              </a:buClr>
              <a:buFont typeface="Georgia" panose="02040502050405020303" pitchFamily="18" charset="0"/>
              <a:buChar char="–"/>
              <a:defRPr sz="1600" kern="1200">
                <a:solidFill>
                  <a:srgbClr val="333333"/>
                </a:solidFill>
                <a:latin typeface="Arial" panose="020B0604020202020204" pitchFamily="34" charset="0"/>
                <a:ea typeface="ＭＳ Ｐゴシック" charset="0"/>
                <a:cs typeface="Arial" panose="020B0604020202020204" pitchFamily="34" charset="0"/>
              </a:defRPr>
            </a:lvl3pPr>
            <a:lvl4pPr marL="800100" indent="-114300" algn="l" defTabSz="457200" rtl="0" eaLnBrk="1" fontAlgn="base" hangingPunct="1">
              <a:lnSpc>
                <a:spcPct val="95000"/>
              </a:lnSpc>
              <a:spcBef>
                <a:spcPts val="300"/>
              </a:spcBef>
              <a:spcAft>
                <a:spcPct val="0"/>
              </a:spcAft>
              <a:buClr>
                <a:schemeClr val="accent5"/>
              </a:buClr>
              <a:buFont typeface="Arial" charset="0"/>
              <a:buChar char="•"/>
              <a:defRPr sz="1400" kern="1200">
                <a:solidFill>
                  <a:srgbClr val="333333"/>
                </a:solidFill>
                <a:latin typeface="Arial" panose="020B0604020202020204" pitchFamily="34" charset="0"/>
                <a:ea typeface="ＭＳ Ｐゴシック" charset="0"/>
                <a:cs typeface="Arial" panose="020B0604020202020204" pitchFamily="34" charset="0"/>
              </a:defRPr>
            </a:lvl4pPr>
            <a:lvl5pPr marL="2057400" indent="-228600" algn="l" defTabSz="457200" rtl="0" eaLnBrk="1" fontAlgn="base" hangingPunct="1">
              <a:lnSpc>
                <a:spcPct val="95000"/>
              </a:lnSpc>
              <a:spcBef>
                <a:spcPct val="20000"/>
              </a:spcBef>
              <a:spcAft>
                <a:spcPct val="0"/>
              </a:spcAft>
              <a:buFont typeface="Arial" charset="0"/>
              <a:buChar char="•"/>
              <a:defRPr sz="1050" kern="1200">
                <a:solidFill>
                  <a:srgbClr val="333333"/>
                </a:solidFill>
                <a:latin typeface="Arial" panose="020B0604020202020204" pitchFamily="34" charset="0"/>
                <a:ea typeface="ＭＳ Ｐゴシック" charset="0"/>
                <a:cs typeface="Arial" panose="020B0604020202020204" pitchFamily="34"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234900">
              <a:buClr>
                <a:schemeClr val="accent2"/>
              </a:buClr>
              <a:buFont typeface="Arial" panose="020B0604020202020204" pitchFamily="34" charset="0"/>
              <a:buChar char="•"/>
            </a:pPr>
            <a:r>
              <a:rPr lang="en-US" sz="1800" dirty="0">
                <a:solidFill>
                  <a:schemeClr val="accent6"/>
                </a:solidFill>
              </a:rPr>
              <a:t>Investigational New Drug Application (IND)</a:t>
            </a:r>
          </a:p>
          <a:p>
            <a:pPr marL="342900" lvl="1" indent="-234900">
              <a:buClr>
                <a:schemeClr val="accent2"/>
              </a:buClr>
            </a:pPr>
            <a:r>
              <a:rPr lang="en-US" sz="1600" dirty="0"/>
              <a:t>Sponsor submits to FDA and a local institutional review board (IRB) </a:t>
            </a:r>
          </a:p>
          <a:p>
            <a:endParaRPr lang="en-US" sz="1800" dirty="0"/>
          </a:p>
        </p:txBody>
      </p:sp>
      <p:sp>
        <p:nvSpPr>
          <p:cNvPr id="7" name="Content Placeholder 2">
            <a:extLst>
              <a:ext uri="{FF2B5EF4-FFF2-40B4-BE49-F238E27FC236}">
                <a16:creationId xmlns:a16="http://schemas.microsoft.com/office/drawing/2014/main" id="{D8277021-6E0F-4430-B96D-0B4853FE236A}"/>
              </a:ext>
            </a:extLst>
          </p:cNvPr>
          <p:cNvSpPr txBox="1">
            <a:spLocks/>
          </p:cNvSpPr>
          <p:nvPr/>
        </p:nvSpPr>
        <p:spPr bwMode="auto">
          <a:xfrm>
            <a:off x="3223709" y="3856770"/>
            <a:ext cx="1992387" cy="62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l" defTabSz="457200" rtl="0" eaLnBrk="1" fontAlgn="base" hangingPunct="1">
              <a:lnSpc>
                <a:spcPct val="95000"/>
              </a:lnSpc>
              <a:spcBef>
                <a:spcPts val="1200"/>
              </a:spcBef>
              <a:spcAft>
                <a:spcPct val="0"/>
              </a:spcAft>
              <a:buClr>
                <a:schemeClr val="accent1"/>
              </a:buClr>
              <a:buFont typeface="Arial" charset="0"/>
              <a:buNone/>
              <a:defRPr sz="2000" b="1" kern="1200">
                <a:solidFill>
                  <a:schemeClr val="accent5"/>
                </a:solidFill>
                <a:latin typeface="Arial" panose="020B0604020202020204" pitchFamily="34" charset="0"/>
                <a:ea typeface="ＭＳ Ｐゴシック" charset="0"/>
                <a:cs typeface="Arial" panose="020B0604020202020204" pitchFamily="34" charset="0"/>
              </a:defRPr>
            </a:lvl1pPr>
            <a:lvl2pPr marL="171450" indent="-171450" algn="l" defTabSz="457200" rtl="0" eaLnBrk="1" fontAlgn="base" hangingPunct="1">
              <a:lnSpc>
                <a:spcPct val="95000"/>
              </a:lnSpc>
              <a:spcBef>
                <a:spcPts val="1200"/>
              </a:spcBef>
              <a:spcAft>
                <a:spcPct val="0"/>
              </a:spcAft>
              <a:buClr>
                <a:schemeClr val="accent1"/>
              </a:buClr>
              <a:buFont typeface="Arial" panose="020B0604020202020204" pitchFamily="34" charset="0"/>
              <a:buChar char="•"/>
              <a:defRPr sz="2000" kern="1200">
                <a:solidFill>
                  <a:srgbClr val="333333"/>
                </a:solidFill>
                <a:latin typeface="Arial" panose="020B0604020202020204" pitchFamily="34" charset="0"/>
                <a:ea typeface="ＭＳ Ｐゴシック" charset="0"/>
                <a:cs typeface="Arial" panose="020B0604020202020204" pitchFamily="34" charset="0"/>
              </a:defRPr>
            </a:lvl2pPr>
            <a:lvl3pPr marL="514350" indent="-228600" algn="l" defTabSz="457200" rtl="0" eaLnBrk="1" fontAlgn="base" hangingPunct="1">
              <a:lnSpc>
                <a:spcPct val="95000"/>
              </a:lnSpc>
              <a:spcBef>
                <a:spcPts val="300"/>
              </a:spcBef>
              <a:spcAft>
                <a:spcPct val="0"/>
              </a:spcAft>
              <a:buClr>
                <a:schemeClr val="accent5"/>
              </a:buClr>
              <a:buFont typeface="Georgia" panose="02040502050405020303" pitchFamily="18" charset="0"/>
              <a:buChar char="–"/>
              <a:defRPr sz="1600" kern="1200">
                <a:solidFill>
                  <a:srgbClr val="333333"/>
                </a:solidFill>
                <a:latin typeface="Arial" panose="020B0604020202020204" pitchFamily="34" charset="0"/>
                <a:ea typeface="ＭＳ Ｐゴシック" charset="0"/>
                <a:cs typeface="Arial" panose="020B0604020202020204" pitchFamily="34" charset="0"/>
              </a:defRPr>
            </a:lvl3pPr>
            <a:lvl4pPr marL="800100" indent="-114300" algn="l" defTabSz="457200" rtl="0" eaLnBrk="1" fontAlgn="base" hangingPunct="1">
              <a:lnSpc>
                <a:spcPct val="95000"/>
              </a:lnSpc>
              <a:spcBef>
                <a:spcPts val="300"/>
              </a:spcBef>
              <a:spcAft>
                <a:spcPct val="0"/>
              </a:spcAft>
              <a:buClr>
                <a:schemeClr val="accent5"/>
              </a:buClr>
              <a:buFont typeface="Arial" charset="0"/>
              <a:buChar char="•"/>
              <a:defRPr sz="1400" kern="1200">
                <a:solidFill>
                  <a:srgbClr val="333333"/>
                </a:solidFill>
                <a:latin typeface="Arial" panose="020B0604020202020204" pitchFamily="34" charset="0"/>
                <a:ea typeface="ＭＳ Ｐゴシック" charset="0"/>
                <a:cs typeface="Arial" panose="020B0604020202020204" pitchFamily="34" charset="0"/>
              </a:defRPr>
            </a:lvl4pPr>
            <a:lvl5pPr marL="2057400" indent="-228600" algn="l" defTabSz="457200" rtl="0" eaLnBrk="1" fontAlgn="base" hangingPunct="1">
              <a:lnSpc>
                <a:spcPct val="95000"/>
              </a:lnSpc>
              <a:spcBef>
                <a:spcPct val="20000"/>
              </a:spcBef>
              <a:spcAft>
                <a:spcPct val="0"/>
              </a:spcAft>
              <a:buFont typeface="Arial" charset="0"/>
              <a:buChar char="•"/>
              <a:defRPr sz="1050" kern="1200">
                <a:solidFill>
                  <a:srgbClr val="333333"/>
                </a:solidFill>
                <a:latin typeface="Arial" panose="020B0604020202020204" pitchFamily="34" charset="0"/>
                <a:ea typeface="ＭＳ Ｐゴシック" charset="0"/>
                <a:cs typeface="Arial" panose="020B0604020202020204" pitchFamily="34"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08000">
              <a:buClr>
                <a:schemeClr val="accent2"/>
              </a:buClr>
            </a:pPr>
            <a:r>
              <a:rPr lang="en-US" sz="1800" dirty="0">
                <a:solidFill>
                  <a:schemeClr val="accent6"/>
                </a:solidFill>
              </a:rPr>
              <a:t>Clinical</a:t>
            </a:r>
            <a:r>
              <a:rPr lang="en-US" sz="1800" b="0" dirty="0">
                <a:solidFill>
                  <a:schemeClr val="accent6"/>
                </a:solidFill>
              </a:rPr>
              <a:t> </a:t>
            </a:r>
            <a:r>
              <a:rPr lang="en-US" sz="1800" dirty="0">
                <a:solidFill>
                  <a:schemeClr val="accent6"/>
                </a:solidFill>
              </a:rPr>
              <a:t>trials</a:t>
            </a:r>
          </a:p>
          <a:p>
            <a:pPr marL="342900" marR="0" lvl="1" indent="-234900">
              <a:buClr>
                <a:schemeClr val="accent2"/>
              </a:buClr>
              <a:buSzTx/>
              <a:tabLst/>
              <a:defRPr/>
            </a:pPr>
            <a:r>
              <a:rPr lang="en-US" sz="1600" dirty="0"/>
              <a:t>60 days for FDA to file for review or refuse (i.e., for incomplete data)</a:t>
            </a:r>
          </a:p>
          <a:p>
            <a:pPr marL="108000">
              <a:buClr>
                <a:schemeClr val="accent2"/>
              </a:buClr>
            </a:pPr>
            <a:endParaRPr lang="en-US" sz="1800" b="0" dirty="0">
              <a:solidFill>
                <a:schemeClr val="accent6"/>
              </a:solidFill>
            </a:endParaRPr>
          </a:p>
          <a:p>
            <a:endParaRPr lang="en-US" sz="1800" dirty="0"/>
          </a:p>
        </p:txBody>
      </p:sp>
      <p:sp>
        <p:nvSpPr>
          <p:cNvPr id="9" name="Content Placeholder 2">
            <a:extLst>
              <a:ext uri="{FF2B5EF4-FFF2-40B4-BE49-F238E27FC236}">
                <a16:creationId xmlns:a16="http://schemas.microsoft.com/office/drawing/2014/main" id="{218074AF-4DB1-471F-99BE-0E0D1B4D8288}"/>
              </a:ext>
            </a:extLst>
          </p:cNvPr>
          <p:cNvSpPr txBox="1">
            <a:spLocks/>
          </p:cNvSpPr>
          <p:nvPr/>
        </p:nvSpPr>
        <p:spPr bwMode="auto">
          <a:xfrm>
            <a:off x="5642587" y="1393297"/>
            <a:ext cx="2727566" cy="182659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defPPr>
              <a:defRPr lang="en-US"/>
            </a:defPPr>
            <a:lvl1pPr marL="342900" indent="-234900" defTabSz="457200" fontAlgn="base">
              <a:lnSpc>
                <a:spcPct val="95000"/>
              </a:lnSpc>
              <a:spcBef>
                <a:spcPts val="1200"/>
              </a:spcBef>
              <a:spcAft>
                <a:spcPct val="0"/>
              </a:spcAft>
              <a:buClr>
                <a:schemeClr val="accent2"/>
              </a:buClr>
              <a:buFont typeface="Arial" panose="020B0604020202020204" pitchFamily="34" charset="0"/>
              <a:buChar char="•"/>
              <a:defRPr sz="2000" b="0">
                <a:solidFill>
                  <a:schemeClr val="accent6"/>
                </a:solidFill>
                <a:latin typeface="Arial" panose="020B0604020202020204" pitchFamily="34" charset="0"/>
                <a:ea typeface="ＭＳ Ｐゴシック" charset="0"/>
                <a:cs typeface="Arial" panose="020B0604020202020204" pitchFamily="34" charset="0"/>
              </a:defRPr>
            </a:lvl1pPr>
            <a:lvl2pPr marL="567450" lvl="1" indent="-171450" defTabSz="457200" fontAlgn="base">
              <a:lnSpc>
                <a:spcPct val="95000"/>
              </a:lnSpc>
              <a:spcBef>
                <a:spcPts val="1200"/>
              </a:spcBef>
              <a:spcAft>
                <a:spcPct val="0"/>
              </a:spcAft>
              <a:buClr>
                <a:schemeClr val="accent5"/>
              </a:buClr>
              <a:buFont typeface="System Font Regular"/>
              <a:buChar char="⎼"/>
              <a:defRPr sz="2000">
                <a:solidFill>
                  <a:srgbClr val="333333"/>
                </a:solidFill>
                <a:latin typeface="Arial" panose="020B0604020202020204" pitchFamily="34" charset="0"/>
                <a:ea typeface="ＭＳ Ｐゴシック" charset="0"/>
                <a:cs typeface="Arial" panose="020B0604020202020204" pitchFamily="34" charset="0"/>
              </a:defRPr>
            </a:lvl2pPr>
            <a:lvl3pPr marL="514350" indent="-228600" defTabSz="457200" fontAlgn="base">
              <a:lnSpc>
                <a:spcPct val="95000"/>
              </a:lnSpc>
              <a:spcBef>
                <a:spcPts val="300"/>
              </a:spcBef>
              <a:spcAft>
                <a:spcPct val="0"/>
              </a:spcAft>
              <a:buClr>
                <a:schemeClr val="accent5"/>
              </a:buClr>
              <a:buFont typeface="Georgia" panose="02040502050405020303" pitchFamily="18" charset="0"/>
              <a:buChar char="–"/>
              <a:defRPr sz="1600">
                <a:solidFill>
                  <a:srgbClr val="333333"/>
                </a:solidFill>
                <a:latin typeface="Arial" panose="020B0604020202020204" pitchFamily="34" charset="0"/>
                <a:ea typeface="ＭＳ Ｐゴシック" charset="0"/>
                <a:cs typeface="Arial" panose="020B0604020202020204" pitchFamily="34" charset="0"/>
              </a:defRPr>
            </a:lvl3pPr>
            <a:lvl4pPr marL="800100" indent="-114300" defTabSz="457200" fontAlgn="base">
              <a:lnSpc>
                <a:spcPct val="95000"/>
              </a:lnSpc>
              <a:spcBef>
                <a:spcPts val="300"/>
              </a:spcBef>
              <a:spcAft>
                <a:spcPct val="0"/>
              </a:spcAft>
              <a:buClr>
                <a:schemeClr val="accent5"/>
              </a:buClr>
              <a:buFont typeface="Arial" charset="0"/>
              <a:buChar char="•"/>
              <a:defRPr sz="1400">
                <a:solidFill>
                  <a:srgbClr val="333333"/>
                </a:solidFill>
                <a:latin typeface="Arial" panose="020B0604020202020204" pitchFamily="34" charset="0"/>
                <a:ea typeface="ＭＳ Ｐゴシック" charset="0"/>
                <a:cs typeface="Arial" panose="020B0604020202020204" pitchFamily="34" charset="0"/>
              </a:defRPr>
            </a:lvl4pPr>
            <a:lvl5pPr marL="2057400" indent="-228600" defTabSz="457200" fontAlgn="base">
              <a:lnSpc>
                <a:spcPct val="95000"/>
              </a:lnSpc>
              <a:spcBef>
                <a:spcPct val="20000"/>
              </a:spcBef>
              <a:spcAft>
                <a:spcPct val="0"/>
              </a:spcAft>
              <a:buFont typeface="Arial" charset="0"/>
              <a:buChar char="•"/>
              <a:defRPr sz="1050">
                <a:solidFill>
                  <a:srgbClr val="333333"/>
                </a:solidFill>
                <a:latin typeface="Arial" panose="020B0604020202020204" pitchFamily="34" charset="0"/>
                <a:ea typeface="ＭＳ Ｐゴシック" charset="0"/>
                <a:cs typeface="Arial" panose="020B0604020202020204" pitchFamily="34" charset="0"/>
              </a:defRPr>
            </a:lvl5pPr>
            <a:lvl6pPr marL="2514600" indent="-228600" defTabSz="457200">
              <a:spcBef>
                <a:spcPct val="20000"/>
              </a:spcBef>
              <a:buFont typeface="Arial"/>
              <a:buChar char="•"/>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sz="1800" b="1" dirty="0"/>
              <a:t>New Drug Application (NDA)</a:t>
            </a:r>
          </a:p>
          <a:p>
            <a:pPr marL="342900" lvl="1" indent="-234900">
              <a:buClr>
                <a:schemeClr val="accent2"/>
              </a:buClr>
              <a:buFont typeface="Arial" panose="020B0604020202020204" pitchFamily="34" charset="0"/>
              <a:buChar char="•"/>
            </a:pPr>
            <a:r>
              <a:rPr lang="en-US" sz="1600" dirty="0"/>
              <a:t>60 days for FDA to file for review or refuse (i.e., for incomplete data)</a:t>
            </a:r>
          </a:p>
          <a:p>
            <a:endParaRPr lang="en-US" sz="1800" dirty="0"/>
          </a:p>
        </p:txBody>
      </p:sp>
      <p:sp>
        <p:nvSpPr>
          <p:cNvPr id="10" name="Content Placeholder 2">
            <a:extLst>
              <a:ext uri="{FF2B5EF4-FFF2-40B4-BE49-F238E27FC236}">
                <a16:creationId xmlns:a16="http://schemas.microsoft.com/office/drawing/2014/main" id="{EB1D9AF7-8D90-4AF1-A321-328909745F8B}"/>
              </a:ext>
            </a:extLst>
          </p:cNvPr>
          <p:cNvSpPr txBox="1">
            <a:spLocks/>
          </p:cNvSpPr>
          <p:nvPr/>
        </p:nvSpPr>
        <p:spPr bwMode="auto">
          <a:xfrm>
            <a:off x="7207097" y="3788114"/>
            <a:ext cx="3957465" cy="233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defPPr>
              <a:defRPr lang="en-US"/>
            </a:defPPr>
            <a:lvl1pPr marL="342900" indent="-234900" defTabSz="457200" fontAlgn="base">
              <a:lnSpc>
                <a:spcPct val="95000"/>
              </a:lnSpc>
              <a:spcBef>
                <a:spcPts val="1200"/>
              </a:spcBef>
              <a:spcAft>
                <a:spcPct val="0"/>
              </a:spcAft>
              <a:buClr>
                <a:schemeClr val="accent2"/>
              </a:buClr>
              <a:buFont typeface="Arial" panose="020B0604020202020204" pitchFamily="34" charset="0"/>
              <a:buChar char="•"/>
              <a:defRPr sz="2000" b="0">
                <a:solidFill>
                  <a:schemeClr val="accent6"/>
                </a:solidFill>
                <a:latin typeface="Arial" panose="020B0604020202020204" pitchFamily="34" charset="0"/>
                <a:ea typeface="ＭＳ Ｐゴシック" charset="0"/>
                <a:cs typeface="Arial" panose="020B0604020202020204" pitchFamily="34" charset="0"/>
              </a:defRPr>
            </a:lvl1pPr>
            <a:lvl2pPr marL="171450" indent="-171450" defTabSz="457200" fontAlgn="base">
              <a:lnSpc>
                <a:spcPct val="95000"/>
              </a:lnSpc>
              <a:spcBef>
                <a:spcPts val="1200"/>
              </a:spcBef>
              <a:spcAft>
                <a:spcPct val="0"/>
              </a:spcAft>
              <a:buClr>
                <a:schemeClr val="accent1"/>
              </a:buClr>
              <a:buFont typeface="Arial" panose="020B0604020202020204" pitchFamily="34" charset="0"/>
              <a:buChar char="•"/>
              <a:defRPr sz="2000">
                <a:solidFill>
                  <a:srgbClr val="333333"/>
                </a:solidFill>
                <a:latin typeface="Arial" panose="020B0604020202020204" pitchFamily="34" charset="0"/>
                <a:ea typeface="ＭＳ Ｐゴシック" charset="0"/>
                <a:cs typeface="Arial" panose="020B0604020202020204" pitchFamily="34" charset="0"/>
              </a:defRPr>
            </a:lvl2pPr>
            <a:lvl3pPr marL="514350" indent="-228600" defTabSz="457200" fontAlgn="base">
              <a:lnSpc>
                <a:spcPct val="95000"/>
              </a:lnSpc>
              <a:spcBef>
                <a:spcPts val="300"/>
              </a:spcBef>
              <a:spcAft>
                <a:spcPct val="0"/>
              </a:spcAft>
              <a:buClr>
                <a:schemeClr val="accent5"/>
              </a:buClr>
              <a:buFont typeface="Georgia" panose="02040502050405020303" pitchFamily="18" charset="0"/>
              <a:buChar char="–"/>
              <a:defRPr sz="1600">
                <a:solidFill>
                  <a:srgbClr val="333333"/>
                </a:solidFill>
                <a:latin typeface="Arial" panose="020B0604020202020204" pitchFamily="34" charset="0"/>
                <a:ea typeface="ＭＳ Ｐゴシック" charset="0"/>
                <a:cs typeface="Arial" panose="020B0604020202020204" pitchFamily="34" charset="0"/>
              </a:defRPr>
            </a:lvl3pPr>
            <a:lvl4pPr marL="800100" indent="-114300" defTabSz="457200" fontAlgn="base">
              <a:lnSpc>
                <a:spcPct val="95000"/>
              </a:lnSpc>
              <a:spcBef>
                <a:spcPts val="300"/>
              </a:spcBef>
              <a:spcAft>
                <a:spcPct val="0"/>
              </a:spcAft>
              <a:buClr>
                <a:schemeClr val="accent5"/>
              </a:buClr>
              <a:buFont typeface="Arial" charset="0"/>
              <a:buChar char="•"/>
              <a:defRPr sz="1400">
                <a:solidFill>
                  <a:srgbClr val="333333"/>
                </a:solidFill>
                <a:latin typeface="Arial" panose="020B0604020202020204" pitchFamily="34" charset="0"/>
                <a:ea typeface="ＭＳ Ｐゴシック" charset="0"/>
                <a:cs typeface="Arial" panose="020B0604020202020204" pitchFamily="34" charset="0"/>
              </a:defRPr>
            </a:lvl4pPr>
            <a:lvl5pPr marL="2057400" indent="-228600" defTabSz="457200" fontAlgn="base">
              <a:lnSpc>
                <a:spcPct val="95000"/>
              </a:lnSpc>
              <a:spcBef>
                <a:spcPct val="20000"/>
              </a:spcBef>
              <a:spcAft>
                <a:spcPct val="0"/>
              </a:spcAft>
              <a:buFont typeface="Arial" charset="0"/>
              <a:buChar char="•"/>
              <a:defRPr sz="1050">
                <a:solidFill>
                  <a:srgbClr val="333333"/>
                </a:solidFill>
                <a:latin typeface="Arial" panose="020B0604020202020204" pitchFamily="34" charset="0"/>
                <a:ea typeface="ＭＳ Ｐゴシック" charset="0"/>
                <a:cs typeface="Arial" panose="020B0604020202020204" pitchFamily="34" charset="0"/>
              </a:defRPr>
            </a:lvl5pPr>
            <a:lvl6pPr marL="2514600" indent="-228600" defTabSz="457200">
              <a:spcBef>
                <a:spcPct val="20000"/>
              </a:spcBef>
              <a:buFont typeface="Arial"/>
              <a:buChar char="•"/>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sz="1800" b="1" dirty="0"/>
              <a:t>Prescription Drug User Fee Act (PDUFA) Date Set</a:t>
            </a:r>
          </a:p>
          <a:p>
            <a:pPr marL="342900" lvl="1" indent="-234900">
              <a:buClr>
                <a:schemeClr val="accent2"/>
              </a:buClr>
              <a:defRPr/>
            </a:pPr>
            <a:r>
              <a:rPr lang="en-US" sz="1600" dirty="0"/>
              <a:t>PDUFA date determines when the FDA aims to review and respond to the NDA </a:t>
            </a:r>
            <a:endParaRPr lang="en-US" sz="1800" dirty="0"/>
          </a:p>
          <a:p>
            <a:endParaRPr lang="en-US" sz="1800" dirty="0"/>
          </a:p>
        </p:txBody>
      </p:sp>
      <p:sp>
        <p:nvSpPr>
          <p:cNvPr id="11" name="Content Placeholder 2">
            <a:extLst>
              <a:ext uri="{FF2B5EF4-FFF2-40B4-BE49-F238E27FC236}">
                <a16:creationId xmlns:a16="http://schemas.microsoft.com/office/drawing/2014/main" id="{D1DCF5ED-DFD5-455A-8632-04298A3F2610}"/>
              </a:ext>
            </a:extLst>
          </p:cNvPr>
          <p:cNvSpPr txBox="1">
            <a:spLocks/>
          </p:cNvSpPr>
          <p:nvPr/>
        </p:nvSpPr>
        <p:spPr bwMode="auto">
          <a:xfrm>
            <a:off x="9825480" y="1462302"/>
            <a:ext cx="1809715" cy="59141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defPPr>
              <a:defRPr lang="en-US"/>
            </a:defPPr>
            <a:lvl1pPr marL="342900" indent="-234900" defTabSz="457200" fontAlgn="base">
              <a:lnSpc>
                <a:spcPct val="95000"/>
              </a:lnSpc>
              <a:spcBef>
                <a:spcPts val="1200"/>
              </a:spcBef>
              <a:spcAft>
                <a:spcPct val="0"/>
              </a:spcAft>
              <a:buClr>
                <a:schemeClr val="accent2"/>
              </a:buClr>
              <a:buFont typeface="Arial" panose="020B0604020202020204" pitchFamily="34" charset="0"/>
              <a:buChar char="•"/>
              <a:defRPr sz="2000" b="0">
                <a:solidFill>
                  <a:schemeClr val="accent6"/>
                </a:solidFill>
                <a:latin typeface="Arial" panose="020B0604020202020204" pitchFamily="34" charset="0"/>
                <a:ea typeface="ＭＳ Ｐゴシック" charset="0"/>
                <a:cs typeface="Arial" panose="020B0604020202020204" pitchFamily="34" charset="0"/>
              </a:defRPr>
            </a:lvl1pPr>
            <a:lvl2pPr marL="567450" lvl="1" indent="-171450" defTabSz="457200" fontAlgn="base">
              <a:lnSpc>
                <a:spcPct val="95000"/>
              </a:lnSpc>
              <a:spcBef>
                <a:spcPts val="1200"/>
              </a:spcBef>
              <a:spcAft>
                <a:spcPct val="0"/>
              </a:spcAft>
              <a:buClr>
                <a:schemeClr val="accent5"/>
              </a:buClr>
              <a:buFont typeface="System Font Regular"/>
              <a:buChar char="⎼"/>
              <a:defRPr sz="2000">
                <a:solidFill>
                  <a:srgbClr val="333333"/>
                </a:solidFill>
                <a:latin typeface="Arial" panose="020B0604020202020204" pitchFamily="34" charset="0"/>
                <a:ea typeface="ＭＳ Ｐゴシック" charset="0"/>
                <a:cs typeface="Arial" panose="020B0604020202020204" pitchFamily="34" charset="0"/>
              </a:defRPr>
            </a:lvl2pPr>
            <a:lvl3pPr marL="514350" indent="-228600" defTabSz="457200" fontAlgn="base">
              <a:lnSpc>
                <a:spcPct val="95000"/>
              </a:lnSpc>
              <a:spcBef>
                <a:spcPts val="300"/>
              </a:spcBef>
              <a:spcAft>
                <a:spcPct val="0"/>
              </a:spcAft>
              <a:buClr>
                <a:schemeClr val="accent5"/>
              </a:buClr>
              <a:buFont typeface="Georgia" panose="02040502050405020303" pitchFamily="18" charset="0"/>
              <a:buChar char="–"/>
              <a:defRPr sz="1600">
                <a:solidFill>
                  <a:srgbClr val="333333"/>
                </a:solidFill>
                <a:latin typeface="Arial" panose="020B0604020202020204" pitchFamily="34" charset="0"/>
                <a:ea typeface="ＭＳ Ｐゴシック" charset="0"/>
                <a:cs typeface="Arial" panose="020B0604020202020204" pitchFamily="34" charset="0"/>
              </a:defRPr>
            </a:lvl3pPr>
            <a:lvl4pPr marL="800100" indent="-114300" defTabSz="457200" fontAlgn="base">
              <a:lnSpc>
                <a:spcPct val="95000"/>
              </a:lnSpc>
              <a:spcBef>
                <a:spcPts val="300"/>
              </a:spcBef>
              <a:spcAft>
                <a:spcPct val="0"/>
              </a:spcAft>
              <a:buClr>
                <a:schemeClr val="accent5"/>
              </a:buClr>
              <a:buFont typeface="Arial" charset="0"/>
              <a:buChar char="•"/>
              <a:defRPr sz="1400">
                <a:solidFill>
                  <a:srgbClr val="333333"/>
                </a:solidFill>
                <a:latin typeface="Arial" panose="020B0604020202020204" pitchFamily="34" charset="0"/>
                <a:ea typeface="ＭＳ Ｐゴシック" charset="0"/>
                <a:cs typeface="Arial" panose="020B0604020202020204" pitchFamily="34" charset="0"/>
              </a:defRPr>
            </a:lvl4pPr>
            <a:lvl5pPr marL="2057400" indent="-228600" defTabSz="457200" fontAlgn="base">
              <a:lnSpc>
                <a:spcPct val="95000"/>
              </a:lnSpc>
              <a:spcBef>
                <a:spcPct val="20000"/>
              </a:spcBef>
              <a:spcAft>
                <a:spcPct val="0"/>
              </a:spcAft>
              <a:buFont typeface="Arial" charset="0"/>
              <a:buChar char="•"/>
              <a:defRPr sz="1050">
                <a:solidFill>
                  <a:srgbClr val="333333"/>
                </a:solidFill>
                <a:latin typeface="Arial" panose="020B0604020202020204" pitchFamily="34" charset="0"/>
                <a:ea typeface="ＭＳ Ｐゴシック" charset="0"/>
                <a:cs typeface="Arial" panose="020B0604020202020204" pitchFamily="34" charset="0"/>
              </a:defRPr>
            </a:lvl5pPr>
            <a:lvl6pPr marL="2514600" indent="-228600" defTabSz="457200">
              <a:spcBef>
                <a:spcPct val="20000"/>
              </a:spcBef>
              <a:buFont typeface="Arial"/>
              <a:buChar char="•"/>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sz="1800" b="1" dirty="0"/>
              <a:t>PDUFA Date</a:t>
            </a:r>
          </a:p>
          <a:p>
            <a:r>
              <a:rPr lang="en-US" sz="1600" dirty="0">
                <a:solidFill>
                  <a:srgbClr val="333333"/>
                </a:solidFill>
              </a:rPr>
              <a:t> Approval or CRL received from FDA</a:t>
            </a:r>
          </a:p>
          <a:p>
            <a:endParaRPr lang="en-US" sz="1800" b="1" dirty="0"/>
          </a:p>
          <a:p>
            <a:endParaRPr lang="en-US" sz="1800" dirty="0"/>
          </a:p>
        </p:txBody>
      </p:sp>
      <p:sp>
        <p:nvSpPr>
          <p:cNvPr id="12" name="Arrow: Right 2">
            <a:extLst>
              <a:ext uri="{FF2B5EF4-FFF2-40B4-BE49-F238E27FC236}">
                <a16:creationId xmlns:a16="http://schemas.microsoft.com/office/drawing/2014/main" id="{5C10928D-1474-1748-AC0A-3215D9A33E13}"/>
              </a:ext>
            </a:extLst>
          </p:cNvPr>
          <p:cNvSpPr/>
          <p:nvPr/>
        </p:nvSpPr>
        <p:spPr>
          <a:xfrm>
            <a:off x="364066" y="3219891"/>
            <a:ext cx="11463867" cy="533549"/>
          </a:xfrm>
          <a:prstGeom prst="rightArrow">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230FE01E-52C1-2449-BB82-81D3569E465F}"/>
              </a:ext>
            </a:extLst>
          </p:cNvPr>
          <p:cNvCxnSpPr>
            <a:cxnSpLocks/>
          </p:cNvCxnSpPr>
          <p:nvPr/>
        </p:nvCxnSpPr>
        <p:spPr>
          <a:xfrm>
            <a:off x="3243401" y="3429000"/>
            <a:ext cx="0" cy="488179"/>
          </a:xfrm>
          <a:prstGeom prst="line">
            <a:avLst/>
          </a:prstGeom>
          <a:ln w="381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6DE6E574-53C4-7A4E-B704-D8327A0203A6}"/>
              </a:ext>
            </a:extLst>
          </p:cNvPr>
          <p:cNvCxnSpPr>
            <a:cxnSpLocks/>
          </p:cNvCxnSpPr>
          <p:nvPr/>
        </p:nvCxnSpPr>
        <p:spPr>
          <a:xfrm>
            <a:off x="625878" y="3470763"/>
            <a:ext cx="0" cy="488179"/>
          </a:xfrm>
          <a:prstGeom prst="line">
            <a:avLst/>
          </a:prstGeom>
          <a:ln w="381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B3F32B5B-9CCF-5545-981D-941D2E6E088F}"/>
              </a:ext>
            </a:extLst>
          </p:cNvPr>
          <p:cNvCxnSpPr>
            <a:cxnSpLocks/>
          </p:cNvCxnSpPr>
          <p:nvPr/>
        </p:nvCxnSpPr>
        <p:spPr>
          <a:xfrm>
            <a:off x="7363582" y="3470762"/>
            <a:ext cx="0" cy="488179"/>
          </a:xfrm>
          <a:prstGeom prst="line">
            <a:avLst/>
          </a:prstGeom>
          <a:ln w="381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BCD10189-2899-1340-8C16-9FE16F260F88}"/>
              </a:ext>
            </a:extLst>
          </p:cNvPr>
          <p:cNvCxnSpPr>
            <a:cxnSpLocks/>
          </p:cNvCxnSpPr>
          <p:nvPr/>
        </p:nvCxnSpPr>
        <p:spPr>
          <a:xfrm>
            <a:off x="9986076" y="1713204"/>
            <a:ext cx="0" cy="1773461"/>
          </a:xfrm>
          <a:prstGeom prst="line">
            <a:avLst/>
          </a:prstGeom>
          <a:ln w="381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EF8234E-B98E-AA4B-8441-FA4C4560A741}"/>
              </a:ext>
            </a:extLst>
          </p:cNvPr>
          <p:cNvCxnSpPr>
            <a:cxnSpLocks/>
          </p:cNvCxnSpPr>
          <p:nvPr/>
        </p:nvCxnSpPr>
        <p:spPr>
          <a:xfrm>
            <a:off x="5798897" y="1655539"/>
            <a:ext cx="0" cy="1773461"/>
          </a:xfrm>
          <a:prstGeom prst="line">
            <a:avLst/>
          </a:prstGeom>
          <a:ln w="381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27C3263-1C68-1A47-84FC-D6D931290C8E}"/>
              </a:ext>
            </a:extLst>
          </p:cNvPr>
          <p:cNvCxnSpPr>
            <a:cxnSpLocks/>
          </p:cNvCxnSpPr>
          <p:nvPr/>
        </p:nvCxnSpPr>
        <p:spPr>
          <a:xfrm>
            <a:off x="1793675" y="1655539"/>
            <a:ext cx="0" cy="1773461"/>
          </a:xfrm>
          <a:prstGeom prst="line">
            <a:avLst/>
          </a:prstGeom>
          <a:ln w="381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5" name="Oval 14">
            <a:extLst>
              <a:ext uri="{FF2B5EF4-FFF2-40B4-BE49-F238E27FC236}">
                <a16:creationId xmlns:a16="http://schemas.microsoft.com/office/drawing/2014/main" id="{06F2CA00-5EE8-894B-B8B5-60DF5FC909B6}"/>
              </a:ext>
            </a:extLst>
          </p:cNvPr>
          <p:cNvSpPr/>
          <p:nvPr/>
        </p:nvSpPr>
        <p:spPr>
          <a:xfrm>
            <a:off x="7212038" y="3832658"/>
            <a:ext cx="303088" cy="30308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5</a:t>
            </a:r>
          </a:p>
        </p:txBody>
      </p:sp>
      <p:sp>
        <p:nvSpPr>
          <p:cNvPr id="16" name="Oval 15">
            <a:extLst>
              <a:ext uri="{FF2B5EF4-FFF2-40B4-BE49-F238E27FC236}">
                <a16:creationId xmlns:a16="http://schemas.microsoft.com/office/drawing/2014/main" id="{0E3E728D-0DFB-414B-BBF7-9292C035BE89}"/>
              </a:ext>
            </a:extLst>
          </p:cNvPr>
          <p:cNvSpPr/>
          <p:nvPr/>
        </p:nvSpPr>
        <p:spPr>
          <a:xfrm>
            <a:off x="3091857" y="3881080"/>
            <a:ext cx="303088" cy="30308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p>
        </p:txBody>
      </p:sp>
      <p:sp>
        <p:nvSpPr>
          <p:cNvPr id="17" name="Oval 16">
            <a:extLst>
              <a:ext uri="{FF2B5EF4-FFF2-40B4-BE49-F238E27FC236}">
                <a16:creationId xmlns:a16="http://schemas.microsoft.com/office/drawing/2014/main" id="{11D14ADA-30E1-CF42-8063-53281928247E}"/>
              </a:ext>
            </a:extLst>
          </p:cNvPr>
          <p:cNvSpPr/>
          <p:nvPr/>
        </p:nvSpPr>
        <p:spPr>
          <a:xfrm>
            <a:off x="499534" y="3816799"/>
            <a:ext cx="303088" cy="30308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3" name="Oval 2">
            <a:extLst>
              <a:ext uri="{FF2B5EF4-FFF2-40B4-BE49-F238E27FC236}">
                <a16:creationId xmlns:a16="http://schemas.microsoft.com/office/drawing/2014/main" id="{93BD80B6-99EB-CE4E-8FD4-6FCBE33DA7C8}"/>
              </a:ext>
            </a:extLst>
          </p:cNvPr>
          <p:cNvSpPr/>
          <p:nvPr/>
        </p:nvSpPr>
        <p:spPr>
          <a:xfrm>
            <a:off x="1642131" y="1440173"/>
            <a:ext cx="303088" cy="30308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sp>
        <p:nvSpPr>
          <p:cNvPr id="13" name="Oval 12">
            <a:extLst>
              <a:ext uri="{FF2B5EF4-FFF2-40B4-BE49-F238E27FC236}">
                <a16:creationId xmlns:a16="http://schemas.microsoft.com/office/drawing/2014/main" id="{A846B390-DC38-6E49-AB2A-2280B444A72D}"/>
              </a:ext>
            </a:extLst>
          </p:cNvPr>
          <p:cNvSpPr/>
          <p:nvPr/>
        </p:nvSpPr>
        <p:spPr>
          <a:xfrm>
            <a:off x="5685264" y="1441273"/>
            <a:ext cx="303088" cy="30308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4</a:t>
            </a:r>
          </a:p>
        </p:txBody>
      </p:sp>
      <p:sp>
        <p:nvSpPr>
          <p:cNvPr id="14" name="Oval 13">
            <a:extLst>
              <a:ext uri="{FF2B5EF4-FFF2-40B4-BE49-F238E27FC236}">
                <a16:creationId xmlns:a16="http://schemas.microsoft.com/office/drawing/2014/main" id="{727CE83C-A283-994B-9B91-F0736BEEEBFA}"/>
              </a:ext>
            </a:extLst>
          </p:cNvPr>
          <p:cNvSpPr/>
          <p:nvPr/>
        </p:nvSpPr>
        <p:spPr>
          <a:xfrm>
            <a:off x="9825480" y="1462302"/>
            <a:ext cx="303088" cy="30308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6</a:t>
            </a:r>
          </a:p>
        </p:txBody>
      </p:sp>
      <p:sp>
        <p:nvSpPr>
          <p:cNvPr id="24" name="TextBox 23">
            <a:extLst>
              <a:ext uri="{FF2B5EF4-FFF2-40B4-BE49-F238E27FC236}">
                <a16:creationId xmlns:a16="http://schemas.microsoft.com/office/drawing/2014/main" id="{1988A4C7-09B3-4D6A-8113-F4C422093CFD}"/>
              </a:ext>
            </a:extLst>
          </p:cNvPr>
          <p:cNvSpPr txBox="1"/>
          <p:nvPr/>
        </p:nvSpPr>
        <p:spPr>
          <a:xfrm>
            <a:off x="564601" y="5951032"/>
            <a:ext cx="10155972" cy="369332"/>
          </a:xfrm>
          <a:prstGeom prst="rect">
            <a:avLst/>
          </a:prstGeom>
          <a:noFill/>
        </p:spPr>
        <p:txBody>
          <a:bodyPr wrap="square">
            <a:spAutoFit/>
          </a:bodyPr>
          <a:lstStyle/>
          <a:p>
            <a:r>
              <a:rPr lang="en-US" dirty="0"/>
              <a:t>The FDA collects fees from drug manufacturers to fund the drug approval process  </a:t>
            </a:r>
          </a:p>
        </p:txBody>
      </p:sp>
      <p:sp>
        <p:nvSpPr>
          <p:cNvPr id="5" name="TextBox 4">
            <a:extLst>
              <a:ext uri="{FF2B5EF4-FFF2-40B4-BE49-F238E27FC236}">
                <a16:creationId xmlns:a16="http://schemas.microsoft.com/office/drawing/2014/main" id="{8430D25F-486B-48FD-9807-A9A692FB0553}"/>
              </a:ext>
            </a:extLst>
          </p:cNvPr>
          <p:cNvSpPr txBox="1"/>
          <p:nvPr/>
        </p:nvSpPr>
        <p:spPr>
          <a:xfrm>
            <a:off x="5021001" y="1329938"/>
            <a:ext cx="461665" cy="2035703"/>
          </a:xfrm>
          <a:prstGeom prst="rect">
            <a:avLst/>
          </a:prstGeom>
          <a:noFill/>
        </p:spPr>
        <p:txBody>
          <a:bodyPr vert="vert270" wrap="square" rtlCol="0">
            <a:spAutoFit/>
          </a:bodyPr>
          <a:lstStyle/>
          <a:p>
            <a:r>
              <a:rPr lang="en-US" dirty="0">
                <a:solidFill>
                  <a:schemeClr val="accent2"/>
                </a:solidFill>
              </a:rPr>
              <a:t>PRE-NDA Meeting</a:t>
            </a:r>
          </a:p>
        </p:txBody>
      </p:sp>
      <p:cxnSp>
        <p:nvCxnSpPr>
          <p:cNvPr id="19" name="Straight Connector 18">
            <a:extLst>
              <a:ext uri="{FF2B5EF4-FFF2-40B4-BE49-F238E27FC236}">
                <a16:creationId xmlns:a16="http://schemas.microsoft.com/office/drawing/2014/main" id="{3CA76FD1-3164-41BE-ACD2-399CA7F262BE}"/>
              </a:ext>
            </a:extLst>
          </p:cNvPr>
          <p:cNvCxnSpPr/>
          <p:nvPr/>
        </p:nvCxnSpPr>
        <p:spPr>
          <a:xfrm>
            <a:off x="5385391" y="1393297"/>
            <a:ext cx="0" cy="1972344"/>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48519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F3DE7-36F3-934A-9849-D4BD63DF60B5}"/>
              </a:ext>
            </a:extLst>
          </p:cNvPr>
          <p:cNvSpPr>
            <a:spLocks noGrp="1"/>
          </p:cNvSpPr>
          <p:nvPr>
            <p:ph type="title"/>
          </p:nvPr>
        </p:nvSpPr>
        <p:spPr/>
        <p:txBody>
          <a:bodyPr/>
          <a:lstStyle/>
          <a:p>
            <a:r>
              <a:rPr lang="en-US" b="1" dirty="0"/>
              <a:t>EARLY</a:t>
            </a:r>
            <a:r>
              <a:rPr lang="en-US" dirty="0"/>
              <a:t>:</a:t>
            </a:r>
            <a:r>
              <a:rPr lang="en-US" sz="2000" dirty="0"/>
              <a:t> </a:t>
            </a:r>
            <a:r>
              <a:rPr lang="en-US" dirty="0"/>
              <a:t>GOVERNMENT REVIEW AND APPROVAL / </a:t>
            </a:r>
            <a:r>
              <a:rPr lang="en-US" sz="1800" i="1" dirty="0"/>
              <a:t>Drug Development Designations</a:t>
            </a:r>
            <a:r>
              <a:rPr lang="en-US" sz="1800" dirty="0"/>
              <a:t> </a:t>
            </a:r>
          </a:p>
        </p:txBody>
      </p:sp>
      <p:pic>
        <p:nvPicPr>
          <p:cNvPr id="6" name="Picture 5">
            <a:extLst>
              <a:ext uri="{FF2B5EF4-FFF2-40B4-BE49-F238E27FC236}">
                <a16:creationId xmlns:a16="http://schemas.microsoft.com/office/drawing/2014/main" id="{79D78218-683E-1148-A65C-803E365408AC}"/>
              </a:ext>
            </a:extLst>
          </p:cNvPr>
          <p:cNvPicPr>
            <a:picLocks noChangeAspect="1"/>
          </p:cNvPicPr>
          <p:nvPr/>
        </p:nvPicPr>
        <p:blipFill>
          <a:blip r:embed="rId3">
            <a:alphaModFix amt="35000"/>
          </a:blip>
          <a:stretch>
            <a:fillRect/>
          </a:stretch>
        </p:blipFill>
        <p:spPr>
          <a:xfrm>
            <a:off x="1313029" y="2430120"/>
            <a:ext cx="1456961" cy="1033236"/>
          </a:xfrm>
          <a:prstGeom prst="rect">
            <a:avLst/>
          </a:prstGeom>
        </p:spPr>
      </p:pic>
      <p:pic>
        <p:nvPicPr>
          <p:cNvPr id="7" name="Picture 6">
            <a:extLst>
              <a:ext uri="{FF2B5EF4-FFF2-40B4-BE49-F238E27FC236}">
                <a16:creationId xmlns:a16="http://schemas.microsoft.com/office/drawing/2014/main" id="{D3EAA2BC-DEFB-2640-8F3D-F49F22B61BD4}"/>
              </a:ext>
            </a:extLst>
          </p:cNvPr>
          <p:cNvPicPr>
            <a:picLocks noChangeAspect="1"/>
          </p:cNvPicPr>
          <p:nvPr/>
        </p:nvPicPr>
        <p:blipFill>
          <a:blip r:embed="rId3">
            <a:alphaModFix amt="35000"/>
          </a:blip>
          <a:stretch>
            <a:fillRect/>
          </a:stretch>
        </p:blipFill>
        <p:spPr>
          <a:xfrm>
            <a:off x="5258036" y="2430120"/>
            <a:ext cx="1456961" cy="1033236"/>
          </a:xfrm>
          <a:prstGeom prst="rect">
            <a:avLst/>
          </a:prstGeom>
        </p:spPr>
      </p:pic>
      <p:pic>
        <p:nvPicPr>
          <p:cNvPr id="8" name="Picture 7">
            <a:extLst>
              <a:ext uri="{FF2B5EF4-FFF2-40B4-BE49-F238E27FC236}">
                <a16:creationId xmlns:a16="http://schemas.microsoft.com/office/drawing/2014/main" id="{7C02ABC5-5F9D-124B-97C7-B03A7F70BF72}"/>
              </a:ext>
            </a:extLst>
          </p:cNvPr>
          <p:cNvPicPr>
            <a:picLocks noChangeAspect="1"/>
          </p:cNvPicPr>
          <p:nvPr/>
        </p:nvPicPr>
        <p:blipFill>
          <a:blip r:embed="rId3">
            <a:alphaModFix amt="35000"/>
          </a:blip>
          <a:stretch>
            <a:fillRect/>
          </a:stretch>
        </p:blipFill>
        <p:spPr>
          <a:xfrm>
            <a:off x="9203042" y="2430120"/>
            <a:ext cx="1456961" cy="1033236"/>
          </a:xfrm>
          <a:prstGeom prst="rect">
            <a:avLst/>
          </a:prstGeom>
        </p:spPr>
      </p:pic>
      <p:sp>
        <p:nvSpPr>
          <p:cNvPr id="9" name="TextBox 8">
            <a:extLst>
              <a:ext uri="{FF2B5EF4-FFF2-40B4-BE49-F238E27FC236}">
                <a16:creationId xmlns:a16="http://schemas.microsoft.com/office/drawing/2014/main" id="{DBF81033-6884-774A-B9CE-A56D7A2CA94A}"/>
              </a:ext>
            </a:extLst>
          </p:cNvPr>
          <p:cNvSpPr txBox="1"/>
          <p:nvPr/>
        </p:nvSpPr>
        <p:spPr>
          <a:xfrm>
            <a:off x="1272208" y="1603043"/>
            <a:ext cx="1420586" cy="646331"/>
          </a:xfrm>
          <a:prstGeom prst="rect">
            <a:avLst/>
          </a:prstGeom>
          <a:noFill/>
        </p:spPr>
        <p:txBody>
          <a:bodyPr wrap="square" rtlCol="0">
            <a:spAutoFit/>
          </a:bodyPr>
          <a:lstStyle/>
          <a:p>
            <a:pPr algn="ctr"/>
            <a:r>
              <a:rPr lang="en-US" b="1" dirty="0">
                <a:solidFill>
                  <a:schemeClr val="accent1"/>
                </a:solidFill>
              </a:rPr>
              <a:t>FAST TRACK</a:t>
            </a:r>
          </a:p>
        </p:txBody>
      </p:sp>
      <p:sp>
        <p:nvSpPr>
          <p:cNvPr id="10" name="TextBox 9">
            <a:extLst>
              <a:ext uri="{FF2B5EF4-FFF2-40B4-BE49-F238E27FC236}">
                <a16:creationId xmlns:a16="http://schemas.microsoft.com/office/drawing/2014/main" id="{2ED0E63B-D748-7745-B4B3-D51EC103E958}"/>
              </a:ext>
            </a:extLst>
          </p:cNvPr>
          <p:cNvSpPr txBox="1"/>
          <p:nvPr/>
        </p:nvSpPr>
        <p:spPr>
          <a:xfrm>
            <a:off x="4787582" y="1603043"/>
            <a:ext cx="2394858" cy="646331"/>
          </a:xfrm>
          <a:prstGeom prst="rect">
            <a:avLst/>
          </a:prstGeom>
          <a:noFill/>
        </p:spPr>
        <p:txBody>
          <a:bodyPr wrap="square" rtlCol="0">
            <a:spAutoFit/>
          </a:bodyPr>
          <a:lstStyle/>
          <a:p>
            <a:pPr algn="ctr"/>
            <a:r>
              <a:rPr lang="en-US" b="1" dirty="0">
                <a:solidFill>
                  <a:schemeClr val="accent2"/>
                </a:solidFill>
              </a:rPr>
              <a:t>BREAKTHROUGH THERAPY</a:t>
            </a:r>
          </a:p>
        </p:txBody>
      </p:sp>
      <p:sp>
        <p:nvSpPr>
          <p:cNvPr id="11" name="TextBox 10">
            <a:extLst>
              <a:ext uri="{FF2B5EF4-FFF2-40B4-BE49-F238E27FC236}">
                <a16:creationId xmlns:a16="http://schemas.microsoft.com/office/drawing/2014/main" id="{11EA755B-522E-A049-A943-72C1A2F442FA}"/>
              </a:ext>
            </a:extLst>
          </p:cNvPr>
          <p:cNvSpPr txBox="1"/>
          <p:nvPr/>
        </p:nvSpPr>
        <p:spPr>
          <a:xfrm>
            <a:off x="8850322" y="1603043"/>
            <a:ext cx="2128157" cy="646331"/>
          </a:xfrm>
          <a:prstGeom prst="rect">
            <a:avLst/>
          </a:prstGeom>
          <a:noFill/>
        </p:spPr>
        <p:txBody>
          <a:bodyPr wrap="square" rtlCol="0">
            <a:spAutoFit/>
          </a:bodyPr>
          <a:lstStyle/>
          <a:p>
            <a:pPr algn="ctr"/>
            <a:r>
              <a:rPr lang="en-US" b="1" dirty="0">
                <a:solidFill>
                  <a:schemeClr val="accent5"/>
                </a:solidFill>
              </a:rPr>
              <a:t>PRIORITY REVIEW</a:t>
            </a:r>
          </a:p>
        </p:txBody>
      </p:sp>
      <p:sp>
        <p:nvSpPr>
          <p:cNvPr id="12" name="Rectangle 11">
            <a:extLst>
              <a:ext uri="{FF2B5EF4-FFF2-40B4-BE49-F238E27FC236}">
                <a16:creationId xmlns:a16="http://schemas.microsoft.com/office/drawing/2014/main" id="{308AA987-0EB1-FF46-9B23-D45C55FE8884}"/>
              </a:ext>
            </a:extLst>
          </p:cNvPr>
          <p:cNvSpPr/>
          <p:nvPr/>
        </p:nvSpPr>
        <p:spPr>
          <a:xfrm>
            <a:off x="278297" y="4378041"/>
            <a:ext cx="3756990" cy="1077218"/>
          </a:xfrm>
          <a:prstGeom prst="rect">
            <a:avLst/>
          </a:prstGeom>
        </p:spPr>
        <p:txBody>
          <a:bodyPr wrap="square">
            <a:spAutoFit/>
          </a:bodyPr>
          <a:lstStyle/>
          <a:p>
            <a:pPr marL="742950" lvl="1" indent="-285750">
              <a:buFont typeface="Arial" panose="020B0604020202020204" pitchFamily="34" charset="0"/>
              <a:buChar char="•"/>
            </a:pPr>
            <a:r>
              <a:rPr lang="en-US" sz="1600" dirty="0"/>
              <a:t>Designed to develop and advance the review of drugs that treat serious conditions and fill an unmet medical need</a:t>
            </a:r>
          </a:p>
        </p:txBody>
      </p:sp>
      <p:sp>
        <p:nvSpPr>
          <p:cNvPr id="14" name="Rectangle 13">
            <a:extLst>
              <a:ext uri="{FF2B5EF4-FFF2-40B4-BE49-F238E27FC236}">
                <a16:creationId xmlns:a16="http://schemas.microsoft.com/office/drawing/2014/main" id="{690BBD89-1BFC-6A4A-A6BF-8FAFC66D3792}"/>
              </a:ext>
            </a:extLst>
          </p:cNvPr>
          <p:cNvSpPr/>
          <p:nvPr/>
        </p:nvSpPr>
        <p:spPr>
          <a:xfrm>
            <a:off x="4533331" y="4378041"/>
            <a:ext cx="3352800" cy="1569660"/>
          </a:xfrm>
          <a:prstGeom prst="rect">
            <a:avLst/>
          </a:prstGeom>
        </p:spPr>
        <p:txBody>
          <a:bodyPr wrap="square">
            <a:spAutoFit/>
          </a:bodyPr>
          <a:lstStyle/>
          <a:p>
            <a:pPr marL="285750" indent="-285750">
              <a:buFont typeface="Arial" panose="020B0604020202020204" pitchFamily="34" charset="0"/>
              <a:buChar char="•"/>
            </a:pPr>
            <a:r>
              <a:rPr lang="en-US" sz="1600" dirty="0"/>
              <a:t>Expedites development and review of drugs that treat serious conditions that show remarkable improvements over currently available treatments or therapies </a:t>
            </a:r>
          </a:p>
        </p:txBody>
      </p:sp>
      <p:sp>
        <p:nvSpPr>
          <p:cNvPr id="16" name="Rectangle 15">
            <a:extLst>
              <a:ext uri="{FF2B5EF4-FFF2-40B4-BE49-F238E27FC236}">
                <a16:creationId xmlns:a16="http://schemas.microsoft.com/office/drawing/2014/main" id="{9DE74404-FECC-9F44-86F1-020D1FE82556}"/>
              </a:ext>
            </a:extLst>
          </p:cNvPr>
          <p:cNvSpPr/>
          <p:nvPr/>
        </p:nvSpPr>
        <p:spPr>
          <a:xfrm>
            <a:off x="8011701" y="4378041"/>
            <a:ext cx="3352800" cy="830997"/>
          </a:xfrm>
          <a:prstGeom prst="rect">
            <a:avLst/>
          </a:prstGeom>
        </p:spPr>
        <p:txBody>
          <a:bodyPr wrap="square">
            <a:spAutoFit/>
          </a:bodyPr>
          <a:lstStyle/>
          <a:p>
            <a:pPr marL="742950" lvl="1" indent="-285750">
              <a:buFont typeface="Arial" panose="020B0604020202020204" pitchFamily="34" charset="0"/>
              <a:buChar char="•"/>
            </a:pPr>
            <a:r>
              <a:rPr lang="en-US" sz="1600" dirty="0"/>
              <a:t>The FDA aims to act in 6 months as compared to 10 months </a:t>
            </a:r>
          </a:p>
        </p:txBody>
      </p:sp>
      <p:cxnSp>
        <p:nvCxnSpPr>
          <p:cNvPr id="17" name="Straight Connector 16">
            <a:extLst>
              <a:ext uri="{FF2B5EF4-FFF2-40B4-BE49-F238E27FC236}">
                <a16:creationId xmlns:a16="http://schemas.microsoft.com/office/drawing/2014/main" id="{E74E6B91-107A-1549-8713-61F5DBB1F1C6}"/>
              </a:ext>
            </a:extLst>
          </p:cNvPr>
          <p:cNvCxnSpPr/>
          <p:nvPr/>
        </p:nvCxnSpPr>
        <p:spPr>
          <a:xfrm>
            <a:off x="4298918" y="1630020"/>
            <a:ext cx="0" cy="4075043"/>
          </a:xfrm>
          <a:prstGeom prst="line">
            <a:avLst/>
          </a:prstGeom>
          <a:ln w="12700">
            <a:solidFill>
              <a:schemeClr val="bg1">
                <a:lumMod val="8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1724906-F64F-1A46-9AAC-68C84BAAA61D}"/>
              </a:ext>
            </a:extLst>
          </p:cNvPr>
          <p:cNvCxnSpPr/>
          <p:nvPr/>
        </p:nvCxnSpPr>
        <p:spPr>
          <a:xfrm>
            <a:off x="8092953" y="1603515"/>
            <a:ext cx="0" cy="4075043"/>
          </a:xfrm>
          <a:prstGeom prst="line">
            <a:avLst/>
          </a:prstGeom>
          <a:ln w="12700">
            <a:solidFill>
              <a:schemeClr val="bg1">
                <a:lumMod val="85000"/>
              </a:schemeClr>
            </a:solidFill>
            <a:prstDash val="sysDot"/>
          </a:ln>
          <a:effectLst/>
        </p:spPr>
        <p:style>
          <a:lnRef idx="2">
            <a:schemeClr val="accent1"/>
          </a:lnRef>
          <a:fillRef idx="0">
            <a:schemeClr val="accent1"/>
          </a:fillRef>
          <a:effectRef idx="1">
            <a:schemeClr val="accent1"/>
          </a:effectRef>
          <a:fontRef idx="minor">
            <a:schemeClr val="tx1"/>
          </a:fontRef>
        </p:style>
      </p:cxnSp>
      <p:pic>
        <p:nvPicPr>
          <p:cNvPr id="19" name="Picture 18">
            <a:extLst>
              <a:ext uri="{FF2B5EF4-FFF2-40B4-BE49-F238E27FC236}">
                <a16:creationId xmlns:a16="http://schemas.microsoft.com/office/drawing/2014/main" id="{A062CE71-4EF3-8F41-9F2E-E6943EF64DB0}"/>
              </a:ext>
            </a:extLst>
          </p:cNvPr>
          <p:cNvPicPr>
            <a:picLocks noChangeAspect="1"/>
          </p:cNvPicPr>
          <p:nvPr/>
        </p:nvPicPr>
        <p:blipFill>
          <a:blip r:embed="rId4"/>
          <a:stretch>
            <a:fillRect/>
          </a:stretch>
        </p:blipFill>
        <p:spPr>
          <a:xfrm rot="5400000">
            <a:off x="1862759" y="3548269"/>
            <a:ext cx="381829" cy="763657"/>
          </a:xfrm>
          <a:prstGeom prst="rect">
            <a:avLst/>
          </a:prstGeom>
        </p:spPr>
      </p:pic>
      <p:pic>
        <p:nvPicPr>
          <p:cNvPr id="20" name="Picture 19">
            <a:extLst>
              <a:ext uri="{FF2B5EF4-FFF2-40B4-BE49-F238E27FC236}">
                <a16:creationId xmlns:a16="http://schemas.microsoft.com/office/drawing/2014/main" id="{C51A926D-6C4C-1D49-9902-D9757FCB72B8}"/>
              </a:ext>
            </a:extLst>
          </p:cNvPr>
          <p:cNvPicPr>
            <a:picLocks noChangeAspect="1"/>
          </p:cNvPicPr>
          <p:nvPr/>
        </p:nvPicPr>
        <p:blipFill>
          <a:blip r:embed="rId5"/>
          <a:stretch>
            <a:fillRect/>
          </a:stretch>
        </p:blipFill>
        <p:spPr>
          <a:xfrm rot="5400000">
            <a:off x="5798655" y="3543300"/>
            <a:ext cx="391768" cy="783535"/>
          </a:xfrm>
          <a:prstGeom prst="rect">
            <a:avLst/>
          </a:prstGeom>
        </p:spPr>
      </p:pic>
      <p:pic>
        <p:nvPicPr>
          <p:cNvPr id="21" name="Picture 20">
            <a:extLst>
              <a:ext uri="{FF2B5EF4-FFF2-40B4-BE49-F238E27FC236}">
                <a16:creationId xmlns:a16="http://schemas.microsoft.com/office/drawing/2014/main" id="{EFBB1876-33A7-BC40-A0B2-7613BBB8673E}"/>
              </a:ext>
            </a:extLst>
          </p:cNvPr>
          <p:cNvPicPr>
            <a:picLocks noChangeAspect="1"/>
          </p:cNvPicPr>
          <p:nvPr/>
        </p:nvPicPr>
        <p:blipFill>
          <a:blip r:embed="rId5">
            <a:duotone>
              <a:schemeClr val="accent3">
                <a:shade val="45000"/>
                <a:satMod val="135000"/>
              </a:schemeClr>
              <a:prstClr val="white"/>
            </a:duotone>
            <a:alphaModFix amt="85000"/>
          </a:blip>
          <a:stretch>
            <a:fillRect/>
          </a:stretch>
        </p:blipFill>
        <p:spPr>
          <a:xfrm rot="5400000">
            <a:off x="9747803" y="3543300"/>
            <a:ext cx="391768" cy="783535"/>
          </a:xfrm>
          <a:prstGeom prst="rect">
            <a:avLst/>
          </a:prstGeom>
        </p:spPr>
      </p:pic>
    </p:spTree>
    <p:extLst>
      <p:ext uri="{BB962C8B-B14F-4D97-AF65-F5344CB8AC3E}">
        <p14:creationId xmlns:p14="http://schemas.microsoft.com/office/powerpoint/2010/main" val="362406664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2C50C6-9535-7347-A62E-4023F7E8AFD6}"/>
              </a:ext>
            </a:extLst>
          </p:cNvPr>
          <p:cNvSpPr/>
          <p:nvPr/>
        </p:nvSpPr>
        <p:spPr>
          <a:xfrm>
            <a:off x="10183091" y="5597236"/>
            <a:ext cx="1894610" cy="11637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8EE05E-8252-4B3C-95ED-5E44E2514E57}"/>
              </a:ext>
            </a:extLst>
          </p:cNvPr>
          <p:cNvSpPr>
            <a:spLocks noGrp="1"/>
          </p:cNvSpPr>
          <p:nvPr>
            <p:ph type="title"/>
          </p:nvPr>
        </p:nvSpPr>
        <p:spPr/>
        <p:txBody>
          <a:bodyPr/>
          <a:lstStyle/>
          <a:p>
            <a:r>
              <a:rPr lang="en-US" sz="1800" dirty="0"/>
              <a:t>A DRUG DEVELOPMENT PROGRAM MAY QUALIFY FOR MORE THAN ONE EXPEDITED PROGRAM</a:t>
            </a:r>
            <a:endParaRPr lang="en-IE" sz="1800" dirty="0"/>
          </a:p>
        </p:txBody>
      </p:sp>
      <p:graphicFrame>
        <p:nvGraphicFramePr>
          <p:cNvPr id="8" name="Table 4">
            <a:extLst>
              <a:ext uri="{FF2B5EF4-FFF2-40B4-BE49-F238E27FC236}">
                <a16:creationId xmlns:a16="http://schemas.microsoft.com/office/drawing/2014/main" id="{63F84CCC-19AF-B64B-A39B-4C62454EC601}"/>
              </a:ext>
            </a:extLst>
          </p:cNvPr>
          <p:cNvGraphicFramePr>
            <a:graphicFrameLocks noGrp="1"/>
          </p:cNvGraphicFramePr>
          <p:nvPr/>
        </p:nvGraphicFramePr>
        <p:xfrm>
          <a:off x="291813" y="1042643"/>
          <a:ext cx="11608373" cy="5295428"/>
        </p:xfrm>
        <a:graphic>
          <a:graphicData uri="http://schemas.openxmlformats.org/drawingml/2006/table">
            <a:tbl>
              <a:tblPr firstRow="1" firstCol="1" bandRow="1">
                <a:tableStyleId>{7DF18680-E054-41AD-8BC1-D1AEF772440D}</a:tableStyleId>
              </a:tblPr>
              <a:tblGrid>
                <a:gridCol w="1114956">
                  <a:extLst>
                    <a:ext uri="{9D8B030D-6E8A-4147-A177-3AD203B41FA5}">
                      <a16:colId xmlns:a16="http://schemas.microsoft.com/office/drawing/2014/main" val="1024731861"/>
                    </a:ext>
                  </a:extLst>
                </a:gridCol>
                <a:gridCol w="2039816">
                  <a:extLst>
                    <a:ext uri="{9D8B030D-6E8A-4147-A177-3AD203B41FA5}">
                      <a16:colId xmlns:a16="http://schemas.microsoft.com/office/drawing/2014/main" val="3663865201"/>
                    </a:ext>
                  </a:extLst>
                </a:gridCol>
                <a:gridCol w="2268415">
                  <a:extLst>
                    <a:ext uri="{9D8B030D-6E8A-4147-A177-3AD203B41FA5}">
                      <a16:colId xmlns:a16="http://schemas.microsoft.com/office/drawing/2014/main" val="3679033277"/>
                    </a:ext>
                  </a:extLst>
                </a:gridCol>
                <a:gridCol w="2778369">
                  <a:extLst>
                    <a:ext uri="{9D8B030D-6E8A-4147-A177-3AD203B41FA5}">
                      <a16:colId xmlns:a16="http://schemas.microsoft.com/office/drawing/2014/main" val="3165708993"/>
                    </a:ext>
                  </a:extLst>
                </a:gridCol>
                <a:gridCol w="3406817">
                  <a:extLst>
                    <a:ext uri="{9D8B030D-6E8A-4147-A177-3AD203B41FA5}">
                      <a16:colId xmlns:a16="http://schemas.microsoft.com/office/drawing/2014/main" val="4052272282"/>
                    </a:ext>
                  </a:extLst>
                </a:gridCol>
              </a:tblGrid>
              <a:tr h="449108">
                <a:tc>
                  <a:txBody>
                    <a:bodyPr/>
                    <a:lstStyle/>
                    <a:p>
                      <a:endParaRPr lang="en-US" sz="1600" dirty="0"/>
                    </a:p>
                  </a:txBody>
                  <a:tcPr>
                    <a:noFill/>
                  </a:tcPr>
                </a:tc>
                <a:tc>
                  <a:txBody>
                    <a:bodyPr/>
                    <a:lstStyle/>
                    <a:p>
                      <a:r>
                        <a:rPr lang="en-US" sz="1400" dirty="0">
                          <a:solidFill>
                            <a:schemeClr val="tx1"/>
                          </a:solidFill>
                        </a:rPr>
                        <a:t>Fast Track</a:t>
                      </a:r>
                    </a:p>
                  </a:txBody>
                  <a:tcPr anchor="ctr">
                    <a:solidFill>
                      <a:schemeClr val="accent1">
                        <a:lumMod val="20000"/>
                        <a:lumOff val="80000"/>
                      </a:schemeClr>
                    </a:solidFill>
                  </a:tcPr>
                </a:tc>
                <a:tc>
                  <a:txBody>
                    <a:bodyPr/>
                    <a:lstStyle/>
                    <a:p>
                      <a:r>
                        <a:rPr lang="en-US" sz="1400" dirty="0">
                          <a:solidFill>
                            <a:schemeClr val="tx1"/>
                          </a:solidFill>
                        </a:rPr>
                        <a:t>Breakthrough Therapy</a:t>
                      </a:r>
                    </a:p>
                  </a:txBody>
                  <a:tcPr anchor="ctr">
                    <a:solidFill>
                      <a:schemeClr val="accent1">
                        <a:lumMod val="40000"/>
                        <a:lumOff val="60000"/>
                      </a:schemeClr>
                    </a:solidFill>
                  </a:tcPr>
                </a:tc>
                <a:tc>
                  <a:txBody>
                    <a:bodyPr/>
                    <a:lstStyle/>
                    <a:p>
                      <a:r>
                        <a:rPr lang="en-US" sz="1400" dirty="0">
                          <a:solidFill>
                            <a:schemeClr val="bg1"/>
                          </a:solidFill>
                        </a:rPr>
                        <a:t>Priority Review</a:t>
                      </a:r>
                    </a:p>
                  </a:txBody>
                  <a:tcPr anchor="ctr">
                    <a:solidFill>
                      <a:srgbClr val="F58C61"/>
                    </a:solidFill>
                  </a:tcPr>
                </a:tc>
                <a:tc>
                  <a:txBody>
                    <a:bodyPr/>
                    <a:lstStyle/>
                    <a:p>
                      <a:r>
                        <a:rPr lang="en-US" sz="1400" dirty="0">
                          <a:solidFill>
                            <a:schemeClr val="bg1"/>
                          </a:solidFill>
                        </a:rPr>
                        <a:t>Accelerated Approval</a:t>
                      </a:r>
                    </a:p>
                  </a:txBody>
                  <a:tcPr anchor="ctr">
                    <a:solidFill>
                      <a:schemeClr val="accent2"/>
                    </a:solidFill>
                  </a:tcPr>
                </a:tc>
                <a:extLst>
                  <a:ext uri="{0D108BD9-81ED-4DB2-BD59-A6C34878D82A}">
                    <a16:rowId xmlns:a16="http://schemas.microsoft.com/office/drawing/2014/main" val="3279308080"/>
                  </a:ext>
                </a:extLst>
              </a:tr>
              <a:tr h="396272">
                <a:tc>
                  <a:txBody>
                    <a:bodyPr/>
                    <a:lstStyle/>
                    <a:p>
                      <a:r>
                        <a:rPr lang="en-US" sz="1200" dirty="0"/>
                        <a:t>Nature of Program</a:t>
                      </a:r>
                    </a:p>
                  </a:txBody>
                  <a:tcPr anchor="ctr">
                    <a:solidFill>
                      <a:schemeClr val="accent5">
                        <a:alpha val="74753"/>
                      </a:schemeClr>
                    </a:solidFill>
                  </a:tcPr>
                </a:tc>
                <a:tc>
                  <a:txBody>
                    <a:bodyPr/>
                    <a:lstStyle/>
                    <a:p>
                      <a:r>
                        <a:rPr lang="en-US" sz="1200" dirty="0">
                          <a:solidFill>
                            <a:schemeClr val="tx1"/>
                          </a:solidFill>
                        </a:rPr>
                        <a:t>Designation</a:t>
                      </a:r>
                    </a:p>
                  </a:txBody>
                  <a:tcPr anchor="ctr">
                    <a:solidFill>
                      <a:schemeClr val="accent1">
                        <a:lumMod val="20000"/>
                        <a:lumOff val="80000"/>
                      </a:schemeClr>
                    </a:solidFill>
                  </a:tcPr>
                </a:tc>
                <a:tc>
                  <a:txBody>
                    <a:bodyPr/>
                    <a:lstStyle/>
                    <a:p>
                      <a:r>
                        <a:rPr lang="en-US" sz="1200" dirty="0">
                          <a:solidFill>
                            <a:schemeClr val="tx1"/>
                          </a:solidFill>
                        </a:rPr>
                        <a:t>Designation</a:t>
                      </a:r>
                    </a:p>
                  </a:txBody>
                  <a:tcPr anchor="ctr">
                    <a:solidFill>
                      <a:schemeClr val="accent1">
                        <a:lumMod val="40000"/>
                        <a:lumOff val="60000"/>
                      </a:schemeClr>
                    </a:solidFill>
                  </a:tcPr>
                </a:tc>
                <a:tc>
                  <a:txBody>
                    <a:bodyPr/>
                    <a:lstStyle/>
                    <a:p>
                      <a:r>
                        <a:rPr lang="en-US" sz="1200" dirty="0">
                          <a:solidFill>
                            <a:schemeClr val="bg1"/>
                          </a:solidFill>
                        </a:rPr>
                        <a:t>Designation</a:t>
                      </a:r>
                    </a:p>
                  </a:txBody>
                  <a:tcPr anchor="ctr">
                    <a:solidFill>
                      <a:srgbClr val="F58C61"/>
                    </a:solidFill>
                  </a:tcPr>
                </a:tc>
                <a:tc>
                  <a:txBody>
                    <a:bodyPr/>
                    <a:lstStyle/>
                    <a:p>
                      <a:r>
                        <a:rPr lang="en-US" sz="1200" dirty="0">
                          <a:solidFill>
                            <a:schemeClr val="bg1"/>
                          </a:solidFill>
                        </a:rPr>
                        <a:t>Approval Pathway</a:t>
                      </a:r>
                    </a:p>
                  </a:txBody>
                  <a:tcPr anchor="ctr">
                    <a:solidFill>
                      <a:schemeClr val="accent2"/>
                    </a:solidFill>
                  </a:tcPr>
                </a:tc>
                <a:extLst>
                  <a:ext uri="{0D108BD9-81ED-4DB2-BD59-A6C34878D82A}">
                    <a16:rowId xmlns:a16="http://schemas.microsoft.com/office/drawing/2014/main" val="3636541777"/>
                  </a:ext>
                </a:extLst>
              </a:tr>
              <a:tr h="2484456">
                <a:tc>
                  <a:txBody>
                    <a:bodyPr/>
                    <a:lstStyle/>
                    <a:p>
                      <a:r>
                        <a:rPr lang="en-US" sz="1200" dirty="0"/>
                        <a:t>Qualifying Criteria</a:t>
                      </a:r>
                    </a:p>
                  </a:txBody>
                  <a:tcPr anchor="ctr">
                    <a:solidFill>
                      <a:schemeClr val="accent5">
                        <a:alpha val="74753"/>
                      </a:schemeClr>
                    </a:solidFill>
                  </a:tcPr>
                </a:tc>
                <a:tc>
                  <a:txBody>
                    <a:bodyPr/>
                    <a:lstStyle/>
                    <a:p>
                      <a:pPr algn="l"/>
                      <a:r>
                        <a:rPr lang="en-US" sz="1200" dirty="0">
                          <a:solidFill>
                            <a:schemeClr val="tx1"/>
                          </a:solidFill>
                        </a:rPr>
                        <a:t>A drug that is intended to treat a serious condition AND nonclinical or clinical data demonstrate the potential to address unmet medical need </a:t>
                      </a:r>
                    </a:p>
                    <a:p>
                      <a:pPr algn="l"/>
                      <a:r>
                        <a:rPr lang="en-US" sz="1200" i="1" dirty="0">
                          <a:solidFill>
                            <a:schemeClr val="tx1"/>
                          </a:solidFill>
                        </a:rPr>
                        <a:t>OR </a:t>
                      </a:r>
                    </a:p>
                    <a:p>
                      <a:pPr algn="l"/>
                      <a:r>
                        <a:rPr lang="en-US" sz="1200" dirty="0">
                          <a:solidFill>
                            <a:schemeClr val="tx1"/>
                          </a:solidFill>
                        </a:rPr>
                        <a:t>A drug that has been designated as a qualified infectious disease product</a:t>
                      </a:r>
                    </a:p>
                  </a:txBody>
                  <a:tcPr>
                    <a:solidFill>
                      <a:schemeClr val="accent1">
                        <a:lumMod val="20000"/>
                        <a:lumOff val="80000"/>
                      </a:schemeClr>
                    </a:solidFill>
                  </a:tcPr>
                </a:tc>
                <a:tc>
                  <a:txBody>
                    <a:bodyPr/>
                    <a:lstStyle/>
                    <a:p>
                      <a:pPr algn="l"/>
                      <a:r>
                        <a:rPr lang="en-US" sz="1200" dirty="0">
                          <a:solidFill>
                            <a:schemeClr val="tx1"/>
                          </a:solidFill>
                        </a:rPr>
                        <a:t>A drug that is intended to treat a serious condition AND preliminary clinical evidence indicates that the drug may demonstrate substantial improvement on a clinically significant endpoint(s) over available therapies</a:t>
                      </a:r>
                    </a:p>
                  </a:txBody>
                  <a:tcPr>
                    <a:solidFill>
                      <a:schemeClr val="accent1">
                        <a:lumMod val="40000"/>
                        <a:lumOff val="60000"/>
                      </a:schemeClr>
                    </a:solidFill>
                  </a:tcPr>
                </a:tc>
                <a:tc>
                  <a:txBody>
                    <a:bodyPr/>
                    <a:lstStyle/>
                    <a:p>
                      <a:pPr algn="l"/>
                      <a:r>
                        <a:rPr lang="en-US" sz="1200" dirty="0">
                          <a:solidFill>
                            <a:schemeClr val="bg1"/>
                          </a:solidFill>
                        </a:rPr>
                        <a:t>An application (original or efficacy supplement) for a drug that treats a serious condition AND, if approved, would provide a Significant improvement in safety or effectiveness OR</a:t>
                      </a:r>
                    </a:p>
                    <a:p>
                      <a:pPr marL="285750" indent="-285750" algn="l">
                        <a:buFont typeface="Arial" panose="020B0604020202020204" pitchFamily="34" charset="0"/>
                        <a:buChar char="•"/>
                      </a:pPr>
                      <a:r>
                        <a:rPr lang="en-US" sz="1200" dirty="0">
                          <a:solidFill>
                            <a:schemeClr val="bg1"/>
                          </a:solidFill>
                        </a:rPr>
                        <a:t>Any supplement that proposes a labeling change pursuant to a report on a pediatric study under 505A OR</a:t>
                      </a:r>
                    </a:p>
                    <a:p>
                      <a:pPr marL="285750" indent="-285750" algn="l">
                        <a:buFont typeface="Arial" panose="020B0604020202020204" pitchFamily="34" charset="0"/>
                        <a:buChar char="•"/>
                      </a:pPr>
                      <a:r>
                        <a:rPr lang="en-US" sz="1200" dirty="0">
                          <a:solidFill>
                            <a:schemeClr val="bg1"/>
                          </a:solidFill>
                        </a:rPr>
                        <a:t>An application for a drug that has been designated as a qualified infectious disease product OR</a:t>
                      </a:r>
                    </a:p>
                    <a:p>
                      <a:pPr marL="285750" indent="-285750" algn="l">
                        <a:buFont typeface="Arial" panose="020B0604020202020204" pitchFamily="34" charset="0"/>
                        <a:buChar char="•"/>
                      </a:pPr>
                      <a:r>
                        <a:rPr lang="en-US" sz="1200" dirty="0">
                          <a:solidFill>
                            <a:schemeClr val="bg1"/>
                          </a:solidFill>
                        </a:rPr>
                        <a:t>Any application or supplement for a drug submitted with a priority review voucher</a:t>
                      </a:r>
                    </a:p>
                  </a:txBody>
                  <a:tcPr>
                    <a:solidFill>
                      <a:srgbClr val="F58C61"/>
                    </a:solidFill>
                  </a:tcPr>
                </a:tc>
                <a:tc>
                  <a:txBody>
                    <a:bodyPr/>
                    <a:lstStyle/>
                    <a:p>
                      <a:pPr algn="l"/>
                      <a:r>
                        <a:rPr lang="en-US" sz="1200" dirty="0">
                          <a:solidFill>
                            <a:schemeClr val="bg1"/>
                          </a:solidFill>
                        </a:rPr>
                        <a:t>A drug that treats a serious condition AND generally provides a meaningful advantage over available therapies AND demonstrates an effect on a surrogate endpoint that is reasonably likely to predict clinical benefit or on a clinical endpoint that can be measured earlier than irreversible morbidity or mortality (IMM) that is reasonably likely to predict an effect on IMM or other clinical benefit (i.e., an intermediate clinical endpoint) </a:t>
                      </a:r>
                    </a:p>
                  </a:txBody>
                  <a:tcPr>
                    <a:solidFill>
                      <a:schemeClr val="accent2"/>
                    </a:solidFill>
                  </a:tcPr>
                </a:tc>
                <a:extLst>
                  <a:ext uri="{0D108BD9-81ED-4DB2-BD59-A6C34878D82A}">
                    <a16:rowId xmlns:a16="http://schemas.microsoft.com/office/drawing/2014/main" val="868114880"/>
                  </a:ext>
                </a:extLst>
              </a:tr>
              <a:tr h="1347324">
                <a:tc>
                  <a:txBody>
                    <a:bodyPr/>
                    <a:lstStyle/>
                    <a:p>
                      <a:r>
                        <a:rPr lang="en-US" sz="1200" dirty="0"/>
                        <a:t>When to submit request</a:t>
                      </a:r>
                    </a:p>
                  </a:txBody>
                  <a:tcPr anchor="ctr">
                    <a:solidFill>
                      <a:schemeClr val="accent5">
                        <a:alpha val="74753"/>
                      </a:schemeClr>
                    </a:solidFill>
                  </a:tcPr>
                </a:tc>
                <a:tc>
                  <a:txBody>
                    <a:bodyPr/>
                    <a:lstStyle/>
                    <a:p>
                      <a:pPr marL="285750" indent="-177750">
                        <a:buFont typeface="Arial" panose="020B0604020202020204" pitchFamily="34" charset="0"/>
                        <a:buChar char="•"/>
                      </a:pPr>
                      <a:r>
                        <a:rPr lang="en-US" sz="1200" dirty="0">
                          <a:solidFill>
                            <a:schemeClr val="tx1"/>
                          </a:solidFill>
                        </a:rPr>
                        <a:t>With IND or after</a:t>
                      </a:r>
                    </a:p>
                    <a:p>
                      <a:pPr marL="285750" indent="-177750">
                        <a:buFont typeface="Arial" panose="020B0604020202020204" pitchFamily="34" charset="0"/>
                        <a:buChar char="•"/>
                      </a:pPr>
                      <a:r>
                        <a:rPr lang="en-US" sz="1200" dirty="0">
                          <a:solidFill>
                            <a:schemeClr val="tx1"/>
                          </a:solidFill>
                        </a:rPr>
                        <a:t>Ideally, no later than the pre-BLA or pre-NDA meeting</a:t>
                      </a:r>
                    </a:p>
                  </a:txBody>
                  <a:tcPr>
                    <a:solidFill>
                      <a:schemeClr val="accent1">
                        <a:lumMod val="20000"/>
                        <a:lumOff val="80000"/>
                      </a:schemeClr>
                    </a:solidFill>
                  </a:tcPr>
                </a:tc>
                <a:tc>
                  <a:txBody>
                    <a:bodyPr/>
                    <a:lstStyle/>
                    <a:p>
                      <a:pPr marL="285750" indent="-177750">
                        <a:buFont typeface="Arial" panose="020B0604020202020204" pitchFamily="34" charset="0"/>
                        <a:buChar char="•"/>
                      </a:pPr>
                      <a:r>
                        <a:rPr lang="en-US" sz="1200" dirty="0">
                          <a:solidFill>
                            <a:schemeClr val="tx1"/>
                          </a:solidFill>
                        </a:rPr>
                        <a:t>With IND or after</a:t>
                      </a:r>
                    </a:p>
                    <a:p>
                      <a:pPr marL="285750" indent="-177750">
                        <a:buFont typeface="Arial" panose="020B0604020202020204" pitchFamily="34" charset="0"/>
                        <a:buChar char="•"/>
                      </a:pPr>
                      <a:r>
                        <a:rPr lang="en-US" sz="1200" dirty="0">
                          <a:solidFill>
                            <a:schemeClr val="tx1"/>
                          </a:solidFill>
                        </a:rPr>
                        <a:t>Ideally, no later than the end-of-phase 2 meeting</a:t>
                      </a:r>
                    </a:p>
                  </a:txBody>
                  <a:tcPr>
                    <a:solidFill>
                      <a:schemeClr val="accent1">
                        <a:lumMod val="40000"/>
                        <a:lumOff val="60000"/>
                      </a:schemeClr>
                    </a:solidFill>
                  </a:tcPr>
                </a:tc>
                <a:tc>
                  <a:txBody>
                    <a:bodyPr/>
                    <a:lstStyle/>
                    <a:p>
                      <a:pPr marL="285750" indent="-285750">
                        <a:buFont typeface="Arial" panose="020B0604020202020204" pitchFamily="34" charset="0"/>
                        <a:buChar char="•"/>
                      </a:pPr>
                      <a:r>
                        <a:rPr lang="en-US" sz="1200" dirty="0">
                          <a:solidFill>
                            <a:schemeClr val="bg1"/>
                          </a:solidFill>
                        </a:rPr>
                        <a:t>With original BLA, NDA, or efficacy supplement</a:t>
                      </a:r>
                    </a:p>
                  </a:txBody>
                  <a:tcPr>
                    <a:solidFill>
                      <a:srgbClr val="F58C61"/>
                    </a:solidFill>
                  </a:tcPr>
                </a:tc>
                <a:tc>
                  <a:txBody>
                    <a:bodyPr/>
                    <a:lstStyle/>
                    <a:p>
                      <a:pPr marL="0" indent="0">
                        <a:buFont typeface="Arial" panose="020B0604020202020204" pitchFamily="34" charset="0"/>
                        <a:buNone/>
                      </a:pPr>
                      <a:r>
                        <a:rPr lang="en-US" sz="1200" dirty="0">
                          <a:solidFill>
                            <a:schemeClr val="bg1"/>
                          </a:solidFill>
                        </a:rPr>
                        <a:t>The sponsor should ordinarily discuss the possibility of accelerated approval with the review division during development, supporting, for example, the use of the planned endpoint as a basis for approval and discussing the confirmatory trials, which should usually be already underway at the time of approval </a:t>
                      </a:r>
                    </a:p>
                  </a:txBody>
                  <a:tcPr>
                    <a:solidFill>
                      <a:schemeClr val="accent2"/>
                    </a:solidFill>
                  </a:tcPr>
                </a:tc>
                <a:extLst>
                  <a:ext uri="{0D108BD9-81ED-4DB2-BD59-A6C34878D82A}">
                    <a16:rowId xmlns:a16="http://schemas.microsoft.com/office/drawing/2014/main" val="1296722042"/>
                  </a:ext>
                </a:extLst>
              </a:tr>
            </a:tbl>
          </a:graphicData>
        </a:graphic>
      </p:graphicFrame>
      <p:grpSp>
        <p:nvGrpSpPr>
          <p:cNvPr id="9" name="Group 8">
            <a:extLst>
              <a:ext uri="{FF2B5EF4-FFF2-40B4-BE49-F238E27FC236}">
                <a16:creationId xmlns:a16="http://schemas.microsoft.com/office/drawing/2014/main" id="{5721E31E-2A70-064D-8367-BC0AAD311336}"/>
              </a:ext>
            </a:extLst>
          </p:cNvPr>
          <p:cNvGrpSpPr/>
          <p:nvPr/>
        </p:nvGrpSpPr>
        <p:grpSpPr>
          <a:xfrm>
            <a:off x="2981056" y="1042643"/>
            <a:ext cx="8919130" cy="447011"/>
            <a:chOff x="2981056" y="957978"/>
            <a:chExt cx="8919130" cy="447011"/>
          </a:xfrm>
        </p:grpSpPr>
        <p:sp>
          <p:nvSpPr>
            <p:cNvPr id="10" name="Freeform 9">
              <a:extLst>
                <a:ext uri="{FF2B5EF4-FFF2-40B4-BE49-F238E27FC236}">
                  <a16:creationId xmlns:a16="http://schemas.microsoft.com/office/drawing/2014/main" id="{ED3499FD-30F2-CF43-8E54-099EAF14A749}"/>
                </a:ext>
              </a:extLst>
            </p:cNvPr>
            <p:cNvSpPr/>
            <p:nvPr/>
          </p:nvSpPr>
          <p:spPr>
            <a:xfrm>
              <a:off x="8019971" y="962478"/>
              <a:ext cx="471444" cy="442511"/>
            </a:xfrm>
            <a:custGeom>
              <a:avLst/>
              <a:gdLst>
                <a:gd name="connsiteX0" fmla="*/ 0 w 471444"/>
                <a:gd name="connsiteY0" fmla="*/ 0 h 442511"/>
                <a:gd name="connsiteX1" fmla="*/ 471444 w 471444"/>
                <a:gd name="connsiteY1" fmla="*/ 0 h 442511"/>
                <a:gd name="connsiteX2" fmla="*/ 471444 w 471444"/>
                <a:gd name="connsiteY2" fmla="*/ 442511 h 442511"/>
                <a:gd name="connsiteX3" fmla="*/ 468527 w 471444"/>
                <a:gd name="connsiteY3" fmla="*/ 442511 h 442511"/>
                <a:gd name="connsiteX4" fmla="*/ 461866 w 471444"/>
                <a:gd name="connsiteY4" fmla="*/ 376432 h 442511"/>
                <a:gd name="connsiteX5" fmla="*/ 0 w 471444"/>
                <a:gd name="connsiteY5" fmla="*/ 0 h 442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1444" h="442511">
                  <a:moveTo>
                    <a:pt x="0" y="0"/>
                  </a:moveTo>
                  <a:lnTo>
                    <a:pt x="471444" y="0"/>
                  </a:lnTo>
                  <a:lnTo>
                    <a:pt x="471444" y="442511"/>
                  </a:lnTo>
                  <a:lnTo>
                    <a:pt x="468527" y="442511"/>
                  </a:lnTo>
                  <a:lnTo>
                    <a:pt x="461866" y="376432"/>
                  </a:lnTo>
                  <a:cubicBezTo>
                    <a:pt x="417905" y="161603"/>
                    <a:pt x="227825" y="0"/>
                    <a:pt x="0"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452C3AE8-98F6-FB49-8E9E-82F060A94FDD}"/>
                </a:ext>
              </a:extLst>
            </p:cNvPr>
            <p:cNvSpPr/>
            <p:nvPr/>
          </p:nvSpPr>
          <p:spPr>
            <a:xfrm>
              <a:off x="11428742" y="962478"/>
              <a:ext cx="471444" cy="442511"/>
            </a:xfrm>
            <a:custGeom>
              <a:avLst/>
              <a:gdLst>
                <a:gd name="connsiteX0" fmla="*/ 0 w 471444"/>
                <a:gd name="connsiteY0" fmla="*/ 0 h 442511"/>
                <a:gd name="connsiteX1" fmla="*/ 471444 w 471444"/>
                <a:gd name="connsiteY1" fmla="*/ 0 h 442511"/>
                <a:gd name="connsiteX2" fmla="*/ 471444 w 471444"/>
                <a:gd name="connsiteY2" fmla="*/ 442511 h 442511"/>
                <a:gd name="connsiteX3" fmla="*/ 468527 w 471444"/>
                <a:gd name="connsiteY3" fmla="*/ 442511 h 442511"/>
                <a:gd name="connsiteX4" fmla="*/ 461866 w 471444"/>
                <a:gd name="connsiteY4" fmla="*/ 376432 h 442511"/>
                <a:gd name="connsiteX5" fmla="*/ 0 w 471444"/>
                <a:gd name="connsiteY5" fmla="*/ 0 h 442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1444" h="442511">
                  <a:moveTo>
                    <a:pt x="0" y="0"/>
                  </a:moveTo>
                  <a:lnTo>
                    <a:pt x="471444" y="0"/>
                  </a:lnTo>
                  <a:lnTo>
                    <a:pt x="471444" y="442511"/>
                  </a:lnTo>
                  <a:lnTo>
                    <a:pt x="468527" y="442511"/>
                  </a:lnTo>
                  <a:lnTo>
                    <a:pt x="461866" y="376432"/>
                  </a:lnTo>
                  <a:cubicBezTo>
                    <a:pt x="417905" y="161603"/>
                    <a:pt x="227825" y="0"/>
                    <a:pt x="0"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2" name="Freeform 11">
              <a:extLst>
                <a:ext uri="{FF2B5EF4-FFF2-40B4-BE49-F238E27FC236}">
                  <a16:creationId xmlns:a16="http://schemas.microsoft.com/office/drawing/2014/main" id="{EC7A1DE1-1430-D94D-86FB-0FA6BF29E61C}"/>
                </a:ext>
              </a:extLst>
            </p:cNvPr>
            <p:cNvSpPr/>
            <p:nvPr/>
          </p:nvSpPr>
          <p:spPr>
            <a:xfrm>
              <a:off x="5239977" y="957978"/>
              <a:ext cx="471444" cy="442511"/>
            </a:xfrm>
            <a:custGeom>
              <a:avLst/>
              <a:gdLst>
                <a:gd name="connsiteX0" fmla="*/ 0 w 471444"/>
                <a:gd name="connsiteY0" fmla="*/ 0 h 442511"/>
                <a:gd name="connsiteX1" fmla="*/ 471444 w 471444"/>
                <a:gd name="connsiteY1" fmla="*/ 0 h 442511"/>
                <a:gd name="connsiteX2" fmla="*/ 471444 w 471444"/>
                <a:gd name="connsiteY2" fmla="*/ 442511 h 442511"/>
                <a:gd name="connsiteX3" fmla="*/ 468527 w 471444"/>
                <a:gd name="connsiteY3" fmla="*/ 442511 h 442511"/>
                <a:gd name="connsiteX4" fmla="*/ 461866 w 471444"/>
                <a:gd name="connsiteY4" fmla="*/ 376432 h 442511"/>
                <a:gd name="connsiteX5" fmla="*/ 0 w 471444"/>
                <a:gd name="connsiteY5" fmla="*/ 0 h 442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1444" h="442511">
                  <a:moveTo>
                    <a:pt x="0" y="0"/>
                  </a:moveTo>
                  <a:lnTo>
                    <a:pt x="471444" y="0"/>
                  </a:lnTo>
                  <a:lnTo>
                    <a:pt x="471444" y="442511"/>
                  </a:lnTo>
                  <a:lnTo>
                    <a:pt x="468527" y="442511"/>
                  </a:lnTo>
                  <a:lnTo>
                    <a:pt x="461866" y="376432"/>
                  </a:lnTo>
                  <a:cubicBezTo>
                    <a:pt x="417905" y="161603"/>
                    <a:pt x="227825" y="0"/>
                    <a:pt x="0"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3" name="Freeform 12">
              <a:extLst>
                <a:ext uri="{FF2B5EF4-FFF2-40B4-BE49-F238E27FC236}">
                  <a16:creationId xmlns:a16="http://schemas.microsoft.com/office/drawing/2014/main" id="{152F67C6-B6A8-064D-869F-7FA02F990C06}"/>
                </a:ext>
              </a:extLst>
            </p:cNvPr>
            <p:cNvSpPr/>
            <p:nvPr/>
          </p:nvSpPr>
          <p:spPr>
            <a:xfrm>
              <a:off x="2981056" y="957978"/>
              <a:ext cx="471444" cy="442511"/>
            </a:xfrm>
            <a:custGeom>
              <a:avLst/>
              <a:gdLst>
                <a:gd name="connsiteX0" fmla="*/ 0 w 471444"/>
                <a:gd name="connsiteY0" fmla="*/ 0 h 442511"/>
                <a:gd name="connsiteX1" fmla="*/ 471444 w 471444"/>
                <a:gd name="connsiteY1" fmla="*/ 0 h 442511"/>
                <a:gd name="connsiteX2" fmla="*/ 471444 w 471444"/>
                <a:gd name="connsiteY2" fmla="*/ 442511 h 442511"/>
                <a:gd name="connsiteX3" fmla="*/ 468527 w 471444"/>
                <a:gd name="connsiteY3" fmla="*/ 442511 h 442511"/>
                <a:gd name="connsiteX4" fmla="*/ 461866 w 471444"/>
                <a:gd name="connsiteY4" fmla="*/ 376432 h 442511"/>
                <a:gd name="connsiteX5" fmla="*/ 0 w 471444"/>
                <a:gd name="connsiteY5" fmla="*/ 0 h 442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1444" h="442511">
                  <a:moveTo>
                    <a:pt x="0" y="0"/>
                  </a:moveTo>
                  <a:lnTo>
                    <a:pt x="471444" y="0"/>
                  </a:lnTo>
                  <a:lnTo>
                    <a:pt x="471444" y="442511"/>
                  </a:lnTo>
                  <a:lnTo>
                    <a:pt x="468527" y="442511"/>
                  </a:lnTo>
                  <a:lnTo>
                    <a:pt x="461866" y="376432"/>
                  </a:lnTo>
                  <a:cubicBezTo>
                    <a:pt x="417905" y="161603"/>
                    <a:pt x="227825" y="0"/>
                    <a:pt x="0"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46536386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CCC2974F-868E-3545-B26E-7508CC9E182A}"/>
              </a:ext>
            </a:extLst>
          </p:cNvPr>
          <p:cNvGraphicFramePr>
            <a:graphicFrameLocks noGrp="1"/>
          </p:cNvGraphicFramePr>
          <p:nvPr/>
        </p:nvGraphicFramePr>
        <p:xfrm>
          <a:off x="234441" y="1062011"/>
          <a:ext cx="11723114" cy="3361919"/>
        </p:xfrm>
        <a:graphic>
          <a:graphicData uri="http://schemas.openxmlformats.org/drawingml/2006/table">
            <a:tbl>
              <a:tblPr firstRow="1" firstCol="1" bandRow="1">
                <a:tableStyleId>{7DF18680-E054-41AD-8BC1-D1AEF772440D}</a:tableStyleId>
              </a:tblPr>
              <a:tblGrid>
                <a:gridCol w="1311726">
                  <a:extLst>
                    <a:ext uri="{9D8B030D-6E8A-4147-A177-3AD203B41FA5}">
                      <a16:colId xmlns:a16="http://schemas.microsoft.com/office/drawing/2014/main" val="2885212488"/>
                    </a:ext>
                  </a:extLst>
                </a:gridCol>
                <a:gridCol w="2028306">
                  <a:extLst>
                    <a:ext uri="{9D8B030D-6E8A-4147-A177-3AD203B41FA5}">
                      <a16:colId xmlns:a16="http://schemas.microsoft.com/office/drawing/2014/main" val="305376022"/>
                    </a:ext>
                  </a:extLst>
                </a:gridCol>
                <a:gridCol w="2676698">
                  <a:extLst>
                    <a:ext uri="{9D8B030D-6E8A-4147-A177-3AD203B41FA5}">
                      <a16:colId xmlns:a16="http://schemas.microsoft.com/office/drawing/2014/main" val="619035128"/>
                    </a:ext>
                  </a:extLst>
                </a:gridCol>
                <a:gridCol w="2776451">
                  <a:extLst>
                    <a:ext uri="{9D8B030D-6E8A-4147-A177-3AD203B41FA5}">
                      <a16:colId xmlns:a16="http://schemas.microsoft.com/office/drawing/2014/main" val="4010408281"/>
                    </a:ext>
                  </a:extLst>
                </a:gridCol>
                <a:gridCol w="2929933">
                  <a:extLst>
                    <a:ext uri="{9D8B030D-6E8A-4147-A177-3AD203B41FA5}">
                      <a16:colId xmlns:a16="http://schemas.microsoft.com/office/drawing/2014/main" val="717319419"/>
                    </a:ext>
                  </a:extLst>
                </a:gridCol>
              </a:tblGrid>
              <a:tr h="429239">
                <a:tc>
                  <a:txBody>
                    <a:bodyPr/>
                    <a:lstStyle/>
                    <a:p>
                      <a:endParaRPr lang="en-US" sz="1600" dirty="0"/>
                    </a:p>
                  </a:txBody>
                  <a:tcPr>
                    <a:noFill/>
                  </a:tcPr>
                </a:tc>
                <a:tc>
                  <a:txBody>
                    <a:bodyPr/>
                    <a:lstStyle/>
                    <a:p>
                      <a:r>
                        <a:rPr lang="en-US" sz="1400" dirty="0">
                          <a:solidFill>
                            <a:schemeClr val="tx1"/>
                          </a:solidFill>
                        </a:rPr>
                        <a:t>Fast Track</a:t>
                      </a:r>
                    </a:p>
                  </a:txBody>
                  <a:tcPr anchor="ctr">
                    <a:solidFill>
                      <a:schemeClr val="accent1">
                        <a:lumMod val="20000"/>
                        <a:lumOff val="80000"/>
                      </a:schemeClr>
                    </a:solidFill>
                  </a:tcPr>
                </a:tc>
                <a:tc>
                  <a:txBody>
                    <a:bodyPr/>
                    <a:lstStyle/>
                    <a:p>
                      <a:r>
                        <a:rPr lang="en-US" sz="1400" dirty="0">
                          <a:solidFill>
                            <a:schemeClr val="tx1"/>
                          </a:solidFill>
                        </a:rPr>
                        <a:t>Breakthrough Therapy</a:t>
                      </a:r>
                    </a:p>
                  </a:txBody>
                  <a:tcPr anchor="ctr">
                    <a:solidFill>
                      <a:schemeClr val="accent1">
                        <a:lumMod val="40000"/>
                        <a:lumOff val="60000"/>
                      </a:schemeClr>
                    </a:solidFill>
                  </a:tcPr>
                </a:tc>
                <a:tc>
                  <a:txBody>
                    <a:bodyPr/>
                    <a:lstStyle/>
                    <a:p>
                      <a:r>
                        <a:rPr lang="en-US" sz="1400" dirty="0">
                          <a:solidFill>
                            <a:schemeClr val="bg1"/>
                          </a:solidFill>
                        </a:rPr>
                        <a:t>Priority Review</a:t>
                      </a:r>
                    </a:p>
                  </a:txBody>
                  <a:tcPr anchor="ctr">
                    <a:solidFill>
                      <a:srgbClr val="F58C61"/>
                    </a:solidFill>
                  </a:tcPr>
                </a:tc>
                <a:tc>
                  <a:txBody>
                    <a:bodyPr/>
                    <a:lstStyle/>
                    <a:p>
                      <a:r>
                        <a:rPr lang="en-US" sz="1400" dirty="0">
                          <a:solidFill>
                            <a:schemeClr val="bg1"/>
                          </a:solidFill>
                        </a:rPr>
                        <a:t>Accelerated Approval</a:t>
                      </a:r>
                    </a:p>
                  </a:txBody>
                  <a:tcPr anchor="ctr">
                    <a:solidFill>
                      <a:schemeClr val="accent2"/>
                    </a:solidFill>
                  </a:tcPr>
                </a:tc>
                <a:extLst>
                  <a:ext uri="{0D108BD9-81ED-4DB2-BD59-A6C34878D82A}">
                    <a16:rowId xmlns:a16="http://schemas.microsoft.com/office/drawing/2014/main" val="161771609"/>
                  </a:ext>
                </a:extLst>
              </a:tr>
              <a:tr h="518984">
                <a:tc>
                  <a:txBody>
                    <a:bodyPr/>
                    <a:lstStyle/>
                    <a:p>
                      <a:r>
                        <a:rPr lang="en-US" sz="1200" dirty="0"/>
                        <a:t>Timelines for FDA response</a:t>
                      </a:r>
                    </a:p>
                  </a:txBody>
                  <a:tcPr>
                    <a:solidFill>
                      <a:schemeClr val="accent5">
                        <a:alpha val="75068"/>
                      </a:schemeClr>
                    </a:solidFill>
                  </a:tcPr>
                </a:tc>
                <a:tc>
                  <a:txBody>
                    <a:bodyPr/>
                    <a:lstStyle/>
                    <a:p>
                      <a:r>
                        <a:rPr lang="en-US" sz="1200" dirty="0">
                          <a:solidFill>
                            <a:schemeClr val="tx1"/>
                          </a:solidFill>
                        </a:rPr>
                        <a:t>Within 60 calendar days of receipt of the request</a:t>
                      </a:r>
                    </a:p>
                  </a:txBody>
                  <a:tcPr>
                    <a:solidFill>
                      <a:schemeClr val="accent1">
                        <a:lumMod val="20000"/>
                        <a:lumOff val="80000"/>
                      </a:schemeClr>
                    </a:solidFill>
                  </a:tcPr>
                </a:tc>
                <a:tc>
                  <a:txBody>
                    <a:bodyPr/>
                    <a:lstStyle/>
                    <a:p>
                      <a:r>
                        <a:rPr lang="en-US" sz="1200" dirty="0">
                          <a:solidFill>
                            <a:schemeClr val="tx1"/>
                          </a:solidFill>
                        </a:rPr>
                        <a:t>Within 60 calendar days of receipt of the request</a:t>
                      </a:r>
                    </a:p>
                  </a:txBody>
                  <a:tcPr>
                    <a:solidFill>
                      <a:schemeClr val="accent1">
                        <a:lumMod val="40000"/>
                        <a:lumOff val="60000"/>
                      </a:schemeClr>
                    </a:solidFill>
                  </a:tcPr>
                </a:tc>
                <a:tc>
                  <a:txBody>
                    <a:bodyPr/>
                    <a:lstStyle/>
                    <a:p>
                      <a:r>
                        <a:rPr lang="en-US" sz="1200" dirty="0">
                          <a:solidFill>
                            <a:schemeClr val="bg1"/>
                          </a:solidFill>
                        </a:rPr>
                        <a:t>Within 60 calendar days of receipt of original BLA, NDA, or efficacy supplement</a:t>
                      </a:r>
                    </a:p>
                  </a:txBody>
                  <a:tcPr>
                    <a:solidFill>
                      <a:srgbClr val="F58C61"/>
                    </a:solidFill>
                  </a:tcPr>
                </a:tc>
                <a:tc>
                  <a:txBody>
                    <a:bodyPr/>
                    <a:lstStyle/>
                    <a:p>
                      <a:r>
                        <a:rPr lang="en-US" sz="1200" dirty="0">
                          <a:solidFill>
                            <a:schemeClr val="bg1"/>
                          </a:solidFill>
                        </a:rPr>
                        <a:t>Not specified </a:t>
                      </a:r>
                    </a:p>
                  </a:txBody>
                  <a:tcPr>
                    <a:solidFill>
                      <a:schemeClr val="accent2"/>
                    </a:solidFill>
                  </a:tcPr>
                </a:tc>
                <a:extLst>
                  <a:ext uri="{0D108BD9-81ED-4DB2-BD59-A6C34878D82A}">
                    <a16:rowId xmlns:a16="http://schemas.microsoft.com/office/drawing/2014/main" val="2124596128"/>
                  </a:ext>
                </a:extLst>
              </a:tr>
              <a:tr h="1050483">
                <a:tc>
                  <a:txBody>
                    <a:bodyPr/>
                    <a:lstStyle/>
                    <a:p>
                      <a:r>
                        <a:rPr lang="en-US" sz="1200" dirty="0"/>
                        <a:t>Features</a:t>
                      </a:r>
                    </a:p>
                  </a:txBody>
                  <a:tcPr>
                    <a:solidFill>
                      <a:schemeClr val="accent5">
                        <a:alpha val="75068"/>
                      </a:schemeClr>
                    </a:solidFill>
                  </a:tcPr>
                </a:tc>
                <a:tc>
                  <a:txBody>
                    <a:bodyPr/>
                    <a:lstStyle/>
                    <a:p>
                      <a:r>
                        <a:rPr lang="en-US" sz="1200" dirty="0">
                          <a:solidFill>
                            <a:schemeClr val="tx1"/>
                          </a:solidFill>
                        </a:rPr>
                        <a:t>Actions to expedite development and review</a:t>
                      </a:r>
                    </a:p>
                    <a:p>
                      <a:pPr marL="171450" indent="-135450">
                        <a:buFont typeface="Arial" panose="020B0604020202020204" pitchFamily="34" charset="0"/>
                        <a:buChar char="•"/>
                      </a:pPr>
                      <a:r>
                        <a:rPr lang="en-US" sz="1200" dirty="0">
                          <a:solidFill>
                            <a:schemeClr val="tx1"/>
                          </a:solidFill>
                        </a:rPr>
                        <a:t>Rolling review </a:t>
                      </a:r>
                    </a:p>
                  </a:txBody>
                  <a:tcPr>
                    <a:solidFill>
                      <a:schemeClr val="accent1">
                        <a:lumMod val="20000"/>
                        <a:lumOff val="80000"/>
                      </a:schemeClr>
                    </a:solidFill>
                  </a:tcPr>
                </a:tc>
                <a:tc>
                  <a:txBody>
                    <a:bodyPr/>
                    <a:lstStyle/>
                    <a:p>
                      <a:r>
                        <a:rPr lang="en-US" sz="1200" dirty="0">
                          <a:solidFill>
                            <a:schemeClr val="tx1"/>
                          </a:solidFill>
                        </a:rPr>
                        <a:t>Intensive guidance on efficient drug development</a:t>
                      </a:r>
                    </a:p>
                    <a:p>
                      <a:pPr marL="171450" indent="-135450">
                        <a:buFont typeface="Arial" panose="020B0604020202020204" pitchFamily="34" charset="0"/>
                        <a:buChar char="•"/>
                      </a:pPr>
                      <a:r>
                        <a:rPr lang="en-US" sz="1200" dirty="0">
                          <a:solidFill>
                            <a:schemeClr val="tx1"/>
                          </a:solidFill>
                        </a:rPr>
                        <a:t>Organizational commitment</a:t>
                      </a:r>
                    </a:p>
                    <a:p>
                      <a:pPr marL="171450" indent="-135450">
                        <a:buFont typeface="Arial" panose="020B0604020202020204" pitchFamily="34" charset="0"/>
                        <a:buChar char="•"/>
                      </a:pPr>
                      <a:r>
                        <a:rPr lang="en-US" sz="1200" dirty="0">
                          <a:solidFill>
                            <a:schemeClr val="tx1"/>
                          </a:solidFill>
                        </a:rPr>
                        <a:t>Rolling review</a:t>
                      </a:r>
                    </a:p>
                    <a:p>
                      <a:pPr marL="171450" indent="-135450">
                        <a:buFont typeface="Arial" panose="020B0604020202020204" pitchFamily="34" charset="0"/>
                        <a:buChar char="•"/>
                      </a:pPr>
                      <a:r>
                        <a:rPr lang="en-US" sz="1200" dirty="0">
                          <a:solidFill>
                            <a:schemeClr val="tx1"/>
                          </a:solidFill>
                        </a:rPr>
                        <a:t>Other actions to expedite review</a:t>
                      </a:r>
                    </a:p>
                  </a:txBody>
                  <a:tcPr>
                    <a:solidFill>
                      <a:schemeClr val="accent1">
                        <a:lumMod val="40000"/>
                        <a:lumOff val="60000"/>
                      </a:schemeClr>
                    </a:solidFill>
                  </a:tcPr>
                </a:tc>
                <a:tc>
                  <a:txBody>
                    <a:bodyPr/>
                    <a:lstStyle/>
                    <a:p>
                      <a:r>
                        <a:rPr lang="en-US" sz="1200" dirty="0">
                          <a:solidFill>
                            <a:schemeClr val="bg1"/>
                          </a:solidFill>
                        </a:rPr>
                        <a:t>Shorter clock for review of marketing</a:t>
                      </a:r>
                    </a:p>
                    <a:p>
                      <a:r>
                        <a:rPr lang="en-US" sz="1200" dirty="0">
                          <a:solidFill>
                            <a:schemeClr val="bg1"/>
                          </a:solidFill>
                        </a:rPr>
                        <a:t>application (6 months compared with the 10-month standard review)</a:t>
                      </a:r>
                    </a:p>
                  </a:txBody>
                  <a:tcPr>
                    <a:solidFill>
                      <a:srgbClr val="F58C61"/>
                    </a:solidFill>
                  </a:tcPr>
                </a:tc>
                <a:tc>
                  <a:txBody>
                    <a:bodyPr/>
                    <a:lstStyle/>
                    <a:p>
                      <a:r>
                        <a:rPr lang="en-US" sz="1200" dirty="0">
                          <a:solidFill>
                            <a:schemeClr val="bg1"/>
                          </a:solidFill>
                        </a:rPr>
                        <a:t>Approval based on an effect on a surrogate endpoint or an intermediate clinical endpoint that is reasonably</a:t>
                      </a:r>
                    </a:p>
                    <a:p>
                      <a:r>
                        <a:rPr lang="en-US" sz="1200" dirty="0">
                          <a:solidFill>
                            <a:schemeClr val="bg1"/>
                          </a:solidFill>
                        </a:rPr>
                        <a:t>likely to predict a drug’s clinical benefit</a:t>
                      </a:r>
                    </a:p>
                  </a:txBody>
                  <a:tcPr>
                    <a:solidFill>
                      <a:schemeClr val="accent2"/>
                    </a:solidFill>
                  </a:tcPr>
                </a:tc>
                <a:extLst>
                  <a:ext uri="{0D108BD9-81ED-4DB2-BD59-A6C34878D82A}">
                    <a16:rowId xmlns:a16="http://schemas.microsoft.com/office/drawing/2014/main" val="1716979912"/>
                  </a:ext>
                </a:extLst>
              </a:tr>
              <a:tr h="1242117">
                <a:tc>
                  <a:txBody>
                    <a:bodyPr/>
                    <a:lstStyle/>
                    <a:p>
                      <a:r>
                        <a:rPr lang="en-US" sz="1200" dirty="0"/>
                        <a:t>Additional Considerations</a:t>
                      </a:r>
                    </a:p>
                  </a:txBody>
                  <a:tcPr>
                    <a:solidFill>
                      <a:schemeClr val="accent5">
                        <a:alpha val="75068"/>
                      </a:schemeClr>
                    </a:solidFill>
                  </a:tcPr>
                </a:tc>
                <a:tc>
                  <a:txBody>
                    <a:bodyPr/>
                    <a:lstStyle/>
                    <a:p>
                      <a:r>
                        <a:rPr lang="en-US" sz="1200" dirty="0">
                          <a:solidFill>
                            <a:schemeClr val="tx1"/>
                          </a:solidFill>
                        </a:rPr>
                        <a:t>Designation may be rescinded if it no longer meets the qualifying criteria for fast track</a:t>
                      </a:r>
                    </a:p>
                  </a:txBody>
                  <a:tcPr>
                    <a:solidFill>
                      <a:schemeClr val="accent1">
                        <a:lumMod val="20000"/>
                        <a:lumOff val="80000"/>
                      </a:schemeClr>
                    </a:solidFill>
                  </a:tcPr>
                </a:tc>
                <a:tc>
                  <a:txBody>
                    <a:bodyPr/>
                    <a:lstStyle/>
                    <a:p>
                      <a:r>
                        <a:rPr lang="en-US" sz="1200" dirty="0">
                          <a:solidFill>
                            <a:schemeClr val="tx1"/>
                          </a:solidFill>
                        </a:rPr>
                        <a:t>Designation may be rescinded if it no longer meets the qualifying criteria for breakthrough therapy</a:t>
                      </a:r>
                    </a:p>
                  </a:txBody>
                  <a:tcPr>
                    <a:solidFill>
                      <a:schemeClr val="accent1">
                        <a:lumMod val="40000"/>
                        <a:lumOff val="60000"/>
                      </a:schemeClr>
                    </a:solidFill>
                  </a:tcPr>
                </a:tc>
                <a:tc>
                  <a:txBody>
                    <a:bodyPr/>
                    <a:lstStyle/>
                    <a:p>
                      <a:r>
                        <a:rPr lang="en-US" sz="1200" dirty="0">
                          <a:solidFill>
                            <a:schemeClr val="bg1"/>
                          </a:solidFill>
                        </a:rPr>
                        <a:t>Designation will be assigned at the</a:t>
                      </a:r>
                    </a:p>
                    <a:p>
                      <a:r>
                        <a:rPr lang="en-US" sz="1200" dirty="0">
                          <a:solidFill>
                            <a:schemeClr val="bg1"/>
                          </a:solidFill>
                        </a:rPr>
                        <a:t>time of original BLA, NDA, or efficacy supplement filing</a:t>
                      </a:r>
                    </a:p>
                  </a:txBody>
                  <a:tcPr>
                    <a:solidFill>
                      <a:srgbClr val="F58C61"/>
                    </a:solidFill>
                  </a:tcPr>
                </a:tc>
                <a:tc>
                  <a:txBody>
                    <a:bodyPr/>
                    <a:lstStyle/>
                    <a:p>
                      <a:pPr marL="171450" indent="-135450">
                        <a:buFont typeface="Arial" panose="020B0604020202020204" pitchFamily="34" charset="0"/>
                        <a:buChar char="•"/>
                      </a:pPr>
                      <a:r>
                        <a:rPr lang="en-US" sz="1200" dirty="0">
                          <a:solidFill>
                            <a:schemeClr val="bg1"/>
                          </a:solidFill>
                        </a:rPr>
                        <a:t>Promotional materials</a:t>
                      </a:r>
                    </a:p>
                    <a:p>
                      <a:pPr marL="171450" indent="-135450">
                        <a:buFont typeface="Arial" panose="020B0604020202020204" pitchFamily="34" charset="0"/>
                        <a:buChar char="•"/>
                      </a:pPr>
                      <a:r>
                        <a:rPr lang="en-US" sz="1200" dirty="0">
                          <a:solidFill>
                            <a:schemeClr val="bg1"/>
                          </a:solidFill>
                        </a:rPr>
                        <a:t>Confirmatory trials to verify and describe the anticipated effect on IMM or other clinical benefit</a:t>
                      </a:r>
                    </a:p>
                    <a:p>
                      <a:pPr marL="171450" indent="-135450">
                        <a:buFont typeface="Arial" panose="020B0604020202020204" pitchFamily="34" charset="0"/>
                        <a:buChar char="•"/>
                      </a:pPr>
                      <a:r>
                        <a:rPr lang="en-US" sz="1200" dirty="0">
                          <a:solidFill>
                            <a:schemeClr val="bg1"/>
                          </a:solidFill>
                        </a:rPr>
                        <a:t>Subject to expedited withdrawal </a:t>
                      </a:r>
                    </a:p>
                  </a:txBody>
                  <a:tcPr>
                    <a:solidFill>
                      <a:schemeClr val="accent2"/>
                    </a:solidFill>
                  </a:tcPr>
                </a:tc>
                <a:extLst>
                  <a:ext uri="{0D108BD9-81ED-4DB2-BD59-A6C34878D82A}">
                    <a16:rowId xmlns:a16="http://schemas.microsoft.com/office/drawing/2014/main" val="1343010567"/>
                  </a:ext>
                </a:extLst>
              </a:tr>
            </a:tbl>
          </a:graphicData>
        </a:graphic>
      </p:graphicFrame>
      <p:grpSp>
        <p:nvGrpSpPr>
          <p:cNvPr id="15" name="Group 14">
            <a:extLst>
              <a:ext uri="{FF2B5EF4-FFF2-40B4-BE49-F238E27FC236}">
                <a16:creationId xmlns:a16="http://schemas.microsoft.com/office/drawing/2014/main" id="{D7C04175-19DD-2B4D-BA81-FE44F1EEC4A5}"/>
              </a:ext>
            </a:extLst>
          </p:cNvPr>
          <p:cNvGrpSpPr/>
          <p:nvPr/>
        </p:nvGrpSpPr>
        <p:grpSpPr>
          <a:xfrm>
            <a:off x="3097431" y="1059576"/>
            <a:ext cx="8858902" cy="447011"/>
            <a:chOff x="2981056" y="957978"/>
            <a:chExt cx="8858902" cy="447011"/>
          </a:xfrm>
        </p:grpSpPr>
        <p:sp>
          <p:nvSpPr>
            <p:cNvPr id="16" name="Freeform 15">
              <a:extLst>
                <a:ext uri="{FF2B5EF4-FFF2-40B4-BE49-F238E27FC236}">
                  <a16:creationId xmlns:a16="http://schemas.microsoft.com/office/drawing/2014/main" id="{53E26053-643A-5240-9F8D-8B845CA278D5}"/>
                </a:ext>
              </a:extLst>
            </p:cNvPr>
            <p:cNvSpPr/>
            <p:nvPr/>
          </p:nvSpPr>
          <p:spPr>
            <a:xfrm>
              <a:off x="8436101" y="962478"/>
              <a:ext cx="471444" cy="442511"/>
            </a:xfrm>
            <a:custGeom>
              <a:avLst/>
              <a:gdLst>
                <a:gd name="connsiteX0" fmla="*/ 0 w 471444"/>
                <a:gd name="connsiteY0" fmla="*/ 0 h 442511"/>
                <a:gd name="connsiteX1" fmla="*/ 471444 w 471444"/>
                <a:gd name="connsiteY1" fmla="*/ 0 h 442511"/>
                <a:gd name="connsiteX2" fmla="*/ 471444 w 471444"/>
                <a:gd name="connsiteY2" fmla="*/ 442511 h 442511"/>
                <a:gd name="connsiteX3" fmla="*/ 468527 w 471444"/>
                <a:gd name="connsiteY3" fmla="*/ 442511 h 442511"/>
                <a:gd name="connsiteX4" fmla="*/ 461866 w 471444"/>
                <a:gd name="connsiteY4" fmla="*/ 376432 h 442511"/>
                <a:gd name="connsiteX5" fmla="*/ 0 w 471444"/>
                <a:gd name="connsiteY5" fmla="*/ 0 h 442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1444" h="442511">
                  <a:moveTo>
                    <a:pt x="0" y="0"/>
                  </a:moveTo>
                  <a:lnTo>
                    <a:pt x="471444" y="0"/>
                  </a:lnTo>
                  <a:lnTo>
                    <a:pt x="471444" y="442511"/>
                  </a:lnTo>
                  <a:lnTo>
                    <a:pt x="468527" y="442511"/>
                  </a:lnTo>
                  <a:lnTo>
                    <a:pt x="461866" y="376432"/>
                  </a:lnTo>
                  <a:cubicBezTo>
                    <a:pt x="417905" y="161603"/>
                    <a:pt x="227825" y="0"/>
                    <a:pt x="0"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697CDB1C-23D2-B541-A0A1-4EA96FD6E196}"/>
                </a:ext>
              </a:extLst>
            </p:cNvPr>
            <p:cNvSpPr/>
            <p:nvPr/>
          </p:nvSpPr>
          <p:spPr>
            <a:xfrm>
              <a:off x="11368514" y="962478"/>
              <a:ext cx="471444" cy="442511"/>
            </a:xfrm>
            <a:custGeom>
              <a:avLst/>
              <a:gdLst>
                <a:gd name="connsiteX0" fmla="*/ 0 w 471444"/>
                <a:gd name="connsiteY0" fmla="*/ 0 h 442511"/>
                <a:gd name="connsiteX1" fmla="*/ 471444 w 471444"/>
                <a:gd name="connsiteY1" fmla="*/ 0 h 442511"/>
                <a:gd name="connsiteX2" fmla="*/ 471444 w 471444"/>
                <a:gd name="connsiteY2" fmla="*/ 442511 h 442511"/>
                <a:gd name="connsiteX3" fmla="*/ 468527 w 471444"/>
                <a:gd name="connsiteY3" fmla="*/ 442511 h 442511"/>
                <a:gd name="connsiteX4" fmla="*/ 461866 w 471444"/>
                <a:gd name="connsiteY4" fmla="*/ 376432 h 442511"/>
                <a:gd name="connsiteX5" fmla="*/ 0 w 471444"/>
                <a:gd name="connsiteY5" fmla="*/ 0 h 442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1444" h="442511">
                  <a:moveTo>
                    <a:pt x="0" y="0"/>
                  </a:moveTo>
                  <a:lnTo>
                    <a:pt x="471444" y="0"/>
                  </a:lnTo>
                  <a:lnTo>
                    <a:pt x="471444" y="442511"/>
                  </a:lnTo>
                  <a:lnTo>
                    <a:pt x="468527" y="442511"/>
                  </a:lnTo>
                  <a:lnTo>
                    <a:pt x="461866" y="376432"/>
                  </a:lnTo>
                  <a:cubicBezTo>
                    <a:pt x="417905" y="161603"/>
                    <a:pt x="227825" y="0"/>
                    <a:pt x="0"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B357883E-B9A5-FA45-B471-86F1E5BD740F}"/>
                </a:ext>
              </a:extLst>
            </p:cNvPr>
            <p:cNvSpPr/>
            <p:nvPr/>
          </p:nvSpPr>
          <p:spPr>
            <a:xfrm>
              <a:off x="5660885" y="957978"/>
              <a:ext cx="471444" cy="442511"/>
            </a:xfrm>
            <a:custGeom>
              <a:avLst/>
              <a:gdLst>
                <a:gd name="connsiteX0" fmla="*/ 0 w 471444"/>
                <a:gd name="connsiteY0" fmla="*/ 0 h 442511"/>
                <a:gd name="connsiteX1" fmla="*/ 471444 w 471444"/>
                <a:gd name="connsiteY1" fmla="*/ 0 h 442511"/>
                <a:gd name="connsiteX2" fmla="*/ 471444 w 471444"/>
                <a:gd name="connsiteY2" fmla="*/ 442511 h 442511"/>
                <a:gd name="connsiteX3" fmla="*/ 468527 w 471444"/>
                <a:gd name="connsiteY3" fmla="*/ 442511 h 442511"/>
                <a:gd name="connsiteX4" fmla="*/ 461866 w 471444"/>
                <a:gd name="connsiteY4" fmla="*/ 376432 h 442511"/>
                <a:gd name="connsiteX5" fmla="*/ 0 w 471444"/>
                <a:gd name="connsiteY5" fmla="*/ 0 h 442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1444" h="442511">
                  <a:moveTo>
                    <a:pt x="0" y="0"/>
                  </a:moveTo>
                  <a:lnTo>
                    <a:pt x="471444" y="0"/>
                  </a:lnTo>
                  <a:lnTo>
                    <a:pt x="471444" y="442511"/>
                  </a:lnTo>
                  <a:lnTo>
                    <a:pt x="468527" y="442511"/>
                  </a:lnTo>
                  <a:lnTo>
                    <a:pt x="461866" y="376432"/>
                  </a:lnTo>
                  <a:cubicBezTo>
                    <a:pt x="417905" y="161603"/>
                    <a:pt x="227825" y="0"/>
                    <a:pt x="0"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97AE605B-885B-6046-B06D-2C15AC97D262}"/>
                </a:ext>
              </a:extLst>
            </p:cNvPr>
            <p:cNvSpPr/>
            <p:nvPr/>
          </p:nvSpPr>
          <p:spPr>
            <a:xfrm>
              <a:off x="2981056" y="957978"/>
              <a:ext cx="471444" cy="442511"/>
            </a:xfrm>
            <a:custGeom>
              <a:avLst/>
              <a:gdLst>
                <a:gd name="connsiteX0" fmla="*/ 0 w 471444"/>
                <a:gd name="connsiteY0" fmla="*/ 0 h 442511"/>
                <a:gd name="connsiteX1" fmla="*/ 471444 w 471444"/>
                <a:gd name="connsiteY1" fmla="*/ 0 h 442511"/>
                <a:gd name="connsiteX2" fmla="*/ 471444 w 471444"/>
                <a:gd name="connsiteY2" fmla="*/ 442511 h 442511"/>
                <a:gd name="connsiteX3" fmla="*/ 468527 w 471444"/>
                <a:gd name="connsiteY3" fmla="*/ 442511 h 442511"/>
                <a:gd name="connsiteX4" fmla="*/ 461866 w 471444"/>
                <a:gd name="connsiteY4" fmla="*/ 376432 h 442511"/>
                <a:gd name="connsiteX5" fmla="*/ 0 w 471444"/>
                <a:gd name="connsiteY5" fmla="*/ 0 h 442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1444" h="442511">
                  <a:moveTo>
                    <a:pt x="0" y="0"/>
                  </a:moveTo>
                  <a:lnTo>
                    <a:pt x="471444" y="0"/>
                  </a:lnTo>
                  <a:lnTo>
                    <a:pt x="471444" y="442511"/>
                  </a:lnTo>
                  <a:lnTo>
                    <a:pt x="468527" y="442511"/>
                  </a:lnTo>
                  <a:lnTo>
                    <a:pt x="461866" y="376432"/>
                  </a:lnTo>
                  <a:cubicBezTo>
                    <a:pt x="417905" y="161603"/>
                    <a:pt x="227825" y="0"/>
                    <a:pt x="0"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grpSp>
      <p:sp>
        <p:nvSpPr>
          <p:cNvPr id="20" name="TextBox 19">
            <a:extLst>
              <a:ext uri="{FF2B5EF4-FFF2-40B4-BE49-F238E27FC236}">
                <a16:creationId xmlns:a16="http://schemas.microsoft.com/office/drawing/2014/main" id="{7EE72BE2-CD6F-A248-99A5-C21CF2C9BFB9}"/>
              </a:ext>
            </a:extLst>
          </p:cNvPr>
          <p:cNvSpPr txBox="1"/>
          <p:nvPr/>
        </p:nvSpPr>
        <p:spPr>
          <a:xfrm>
            <a:off x="234440" y="5069394"/>
            <a:ext cx="11869327" cy="1169551"/>
          </a:xfrm>
          <a:prstGeom prst="rect">
            <a:avLst/>
          </a:prstGeom>
          <a:noFill/>
        </p:spPr>
        <p:txBody>
          <a:bodyPr wrap="square">
            <a:spAutoFit/>
          </a:bodyPr>
          <a:lstStyle/>
          <a:p>
            <a:r>
              <a:rPr lang="en-US" sz="1400" b="1" dirty="0">
                <a:solidFill>
                  <a:srgbClr val="333333"/>
                </a:solidFill>
                <a:latin typeface="+mj-lt"/>
              </a:rPr>
              <a:t>Example: </a:t>
            </a:r>
            <a:r>
              <a:rPr lang="en-US" sz="1400" dirty="0">
                <a:solidFill>
                  <a:srgbClr val="333333"/>
                </a:solidFill>
                <a:latin typeface="+mj-lt"/>
              </a:rPr>
              <a:t>A new, controversial Alzheimer's drug,  </a:t>
            </a:r>
            <a:r>
              <a:rPr lang="en-US" sz="1400" b="0" i="0" dirty="0">
                <a:solidFill>
                  <a:srgbClr val="333333"/>
                </a:solidFill>
                <a:effectLst/>
                <a:latin typeface="+mj-lt"/>
              </a:rPr>
              <a:t>Aduhelm, was recently approved using the </a:t>
            </a:r>
            <a:r>
              <a:rPr lang="en-US" sz="1400" b="1" i="0" dirty="0">
                <a:effectLst/>
                <a:latin typeface="+mj-lt"/>
              </a:rPr>
              <a:t>accelerated approval pathway</a:t>
            </a:r>
            <a:r>
              <a:rPr lang="en-US" sz="1400" b="0" i="0" dirty="0">
                <a:effectLst/>
                <a:latin typeface="+mj-lt"/>
              </a:rPr>
              <a:t>, </a:t>
            </a:r>
            <a:r>
              <a:rPr lang="en-US" sz="1400" b="0" i="0" dirty="0">
                <a:solidFill>
                  <a:srgbClr val="333333"/>
                </a:solidFill>
                <a:effectLst/>
                <a:latin typeface="+mj-lt"/>
              </a:rPr>
              <a:t>which can be used for a drug for a serious or life-threatening illness that provides a meaningful therapeutic advantage over existing treatments. Accelerated approval can be based on the drug’s effect on a surrogate endpoint that is reasonably likely to predict a clinical benefit to patients, with a required post-approval trial to verify that the drug provides the expected clinical benefit. </a:t>
            </a:r>
            <a:r>
              <a:rPr lang="en-US" sz="1400" b="1" i="1" dirty="0">
                <a:solidFill>
                  <a:srgbClr val="333333"/>
                </a:solidFill>
                <a:latin typeface="+mj-lt"/>
              </a:rPr>
              <a:t>It is not uncommon for drugs approved under this pathway to be removed from the market based on further data.</a:t>
            </a:r>
            <a:endParaRPr lang="en-US" sz="1400" b="1" i="1" dirty="0">
              <a:latin typeface="+mj-lt"/>
            </a:endParaRPr>
          </a:p>
        </p:txBody>
      </p:sp>
      <p:sp>
        <p:nvSpPr>
          <p:cNvPr id="21" name="TextBox 20">
            <a:extLst>
              <a:ext uri="{FF2B5EF4-FFF2-40B4-BE49-F238E27FC236}">
                <a16:creationId xmlns:a16="http://schemas.microsoft.com/office/drawing/2014/main" id="{E2F67E39-C201-594A-90AD-AA8B1A4FA34B}"/>
              </a:ext>
            </a:extLst>
          </p:cNvPr>
          <p:cNvSpPr txBox="1"/>
          <p:nvPr/>
        </p:nvSpPr>
        <p:spPr>
          <a:xfrm>
            <a:off x="234441" y="4535418"/>
            <a:ext cx="11123827" cy="523220"/>
          </a:xfrm>
          <a:prstGeom prst="rect">
            <a:avLst/>
          </a:prstGeom>
          <a:noFill/>
        </p:spPr>
        <p:txBody>
          <a:bodyPr wrap="square">
            <a:spAutoFit/>
          </a:bodyPr>
          <a:lstStyle/>
          <a:p>
            <a:r>
              <a:rPr lang="en-US" sz="1400" b="1" dirty="0"/>
              <a:t>Example:</a:t>
            </a:r>
            <a:r>
              <a:rPr lang="en-US" sz="1400" dirty="0"/>
              <a:t> Palovarotene (an Ipsen product developed to treat an</a:t>
            </a:r>
            <a:r>
              <a:rPr lang="it-IT" sz="1400" dirty="0"/>
              <a:t> ultra-rare genetic disorder, fibrodysplasia ossificans progressiva (FOP) was granted </a:t>
            </a:r>
            <a:r>
              <a:rPr lang="it-IT" sz="1400" b="1" dirty="0"/>
              <a:t>Rare Pediatric Therapy</a:t>
            </a:r>
            <a:r>
              <a:rPr lang="it-IT" sz="1400" dirty="0"/>
              <a:t>, </a:t>
            </a:r>
            <a:r>
              <a:rPr lang="it-IT" sz="1400" b="1" dirty="0"/>
              <a:t>Breakthrough Therapy</a:t>
            </a:r>
            <a:r>
              <a:rPr lang="it-IT" sz="1400" dirty="0"/>
              <a:t>, and </a:t>
            </a:r>
            <a:r>
              <a:rPr lang="it-IT" sz="1400" b="1" dirty="0"/>
              <a:t>Priority Review  </a:t>
            </a:r>
            <a:r>
              <a:rPr lang="it-IT" sz="1400" dirty="0"/>
              <a:t>designations</a:t>
            </a:r>
            <a:endParaRPr lang="en-US" sz="1400" dirty="0"/>
          </a:p>
        </p:txBody>
      </p:sp>
    </p:spTree>
    <p:extLst>
      <p:ext uri="{BB962C8B-B14F-4D97-AF65-F5344CB8AC3E}">
        <p14:creationId xmlns:p14="http://schemas.microsoft.com/office/powerpoint/2010/main" val="428286801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AB87F1-F021-694B-BEAC-794600249F5B}"/>
              </a:ext>
            </a:extLst>
          </p:cNvPr>
          <p:cNvSpPr>
            <a:spLocks noGrp="1"/>
          </p:cNvSpPr>
          <p:nvPr>
            <p:ph type="title"/>
          </p:nvPr>
        </p:nvSpPr>
        <p:spPr/>
        <p:txBody>
          <a:bodyPr/>
          <a:lstStyle/>
          <a:p>
            <a:r>
              <a:rPr lang="en-US" sz="2000" dirty="0"/>
              <a:t>PRIORITY REVIEW VOUCHERS REPRESENT A HIGH FINANCIAL VALUE TO MANUFACTURERS</a:t>
            </a:r>
          </a:p>
        </p:txBody>
      </p:sp>
      <p:sp>
        <p:nvSpPr>
          <p:cNvPr id="23" name="Content Placeholder 14">
            <a:extLst>
              <a:ext uri="{FF2B5EF4-FFF2-40B4-BE49-F238E27FC236}">
                <a16:creationId xmlns:a16="http://schemas.microsoft.com/office/drawing/2014/main" id="{6730885E-19BC-1844-BE04-E431CDEC31F6}"/>
              </a:ext>
            </a:extLst>
          </p:cNvPr>
          <p:cNvSpPr>
            <a:spLocks noGrp="1"/>
          </p:cNvSpPr>
          <p:nvPr>
            <p:ph sz="half" idx="1"/>
          </p:nvPr>
        </p:nvSpPr>
        <p:spPr>
          <a:xfrm>
            <a:off x="499532" y="1114082"/>
            <a:ext cx="11385551" cy="1250953"/>
          </a:xfrm>
        </p:spPr>
        <p:txBody>
          <a:bodyPr/>
          <a:lstStyle/>
          <a:p>
            <a:pPr marL="171450" indent="-171450">
              <a:buFont typeface="Arial" panose="020B0604020202020204" pitchFamily="34" charset="0"/>
              <a:buChar char="•"/>
            </a:pPr>
            <a:r>
              <a:rPr lang="en-US" sz="1400" dirty="0"/>
              <a:t>The US Congress created the priority review voucher program in 2007 based on a 2006 Health Affairs paper (Ridley et al. 2006). </a:t>
            </a:r>
          </a:p>
          <a:p>
            <a:pPr marL="171450" indent="-171450">
              <a:buFont typeface="Arial" panose="020B0604020202020204" pitchFamily="34" charset="0"/>
              <a:buChar char="•"/>
            </a:pPr>
            <a:r>
              <a:rPr lang="en-US" sz="1400" dirty="0"/>
              <a:t>The voucher program is intended to reduce two types of inefficiency: </a:t>
            </a:r>
          </a:p>
          <a:p>
            <a:pPr marL="640080" indent="-342900">
              <a:lnSpc>
                <a:spcPct val="100000"/>
              </a:lnSpc>
              <a:spcBef>
                <a:spcPts val="600"/>
              </a:spcBef>
              <a:buFont typeface="+mj-lt"/>
              <a:buAutoNum type="arabicPeriod"/>
            </a:pPr>
            <a:r>
              <a:rPr lang="en-US" sz="1400" dirty="0"/>
              <a:t>The voucher program motivates more treatments for neglected diseases, rare pediatric diseases, and medical countermeasures</a:t>
            </a:r>
          </a:p>
          <a:p>
            <a:pPr marL="640080" indent="-342900">
              <a:lnSpc>
                <a:spcPct val="100000"/>
              </a:lnSpc>
              <a:spcBef>
                <a:spcPts val="600"/>
              </a:spcBef>
              <a:buFont typeface="+mj-lt"/>
              <a:buAutoNum type="arabicPeriod"/>
            </a:pPr>
            <a:r>
              <a:rPr lang="en-US" sz="1400" dirty="0"/>
              <a:t>The voucher program speeds approval of potential blockbuster therapies in the US, getting US patients access to these treatments more quickly </a:t>
            </a:r>
          </a:p>
          <a:p>
            <a:endParaRPr lang="en-US" sz="1400" dirty="0"/>
          </a:p>
        </p:txBody>
      </p:sp>
      <p:sp>
        <p:nvSpPr>
          <p:cNvPr id="25" name="Rectangle 24">
            <a:extLst>
              <a:ext uri="{FF2B5EF4-FFF2-40B4-BE49-F238E27FC236}">
                <a16:creationId xmlns:a16="http://schemas.microsoft.com/office/drawing/2014/main" id="{4AB95438-26B2-F44C-98A8-9A3175AAA178}"/>
              </a:ext>
            </a:extLst>
          </p:cNvPr>
          <p:cNvSpPr/>
          <p:nvPr/>
        </p:nvSpPr>
        <p:spPr>
          <a:xfrm>
            <a:off x="6177717" y="2900830"/>
            <a:ext cx="5707366" cy="2936902"/>
          </a:xfrm>
          <a:prstGeom prst="rect">
            <a:avLst/>
          </a:prstGeom>
          <a:gradFill>
            <a:gsLst>
              <a:gs pos="0">
                <a:schemeClr val="bg1"/>
              </a:gs>
              <a:gs pos="77000">
                <a:schemeClr val="bg1">
                  <a:lumMod val="95000"/>
                  <a:alpha val="57432"/>
                </a:schemeClr>
              </a:gs>
              <a:gs pos="89000">
                <a:schemeClr val="bg1">
                  <a:lumMod val="85000"/>
                  <a:alpha val="40192"/>
                </a:schemeClr>
              </a:gs>
              <a:gs pos="99000">
                <a:schemeClr val="bg1">
                  <a:lumMod val="85000"/>
                  <a:alpha val="79283"/>
                </a:schemeClr>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Content Placeholder 16">
            <a:extLst>
              <a:ext uri="{FF2B5EF4-FFF2-40B4-BE49-F238E27FC236}">
                <a16:creationId xmlns:a16="http://schemas.microsoft.com/office/drawing/2014/main" id="{F12280CD-3A6A-D544-BFBB-6A0B4418B378}"/>
              </a:ext>
            </a:extLst>
          </p:cNvPr>
          <p:cNvSpPr txBox="1">
            <a:spLocks/>
          </p:cNvSpPr>
          <p:nvPr/>
        </p:nvSpPr>
        <p:spPr>
          <a:xfrm>
            <a:off x="6402177" y="3064516"/>
            <a:ext cx="5273035" cy="2564982"/>
          </a:xfrm>
          <a:prstGeom prst="rect">
            <a:avLst/>
          </a:prstGeom>
        </p:spPr>
        <p:txBody>
          <a:bodyPr/>
          <a:lstStyle>
            <a:lvl1pPr marL="171450" indent="-171450" algn="l" defTabSz="457200" rtl="0" eaLnBrk="1" fontAlgn="base" hangingPunct="1">
              <a:lnSpc>
                <a:spcPct val="95000"/>
              </a:lnSpc>
              <a:spcBef>
                <a:spcPts val="1200"/>
              </a:spcBef>
              <a:spcAft>
                <a:spcPct val="0"/>
              </a:spcAft>
              <a:buClr>
                <a:schemeClr val="accent1"/>
              </a:buClr>
              <a:buFont typeface="Arial" charset="0"/>
              <a:buChar char="•"/>
              <a:defRPr sz="2000" kern="1200">
                <a:solidFill>
                  <a:srgbClr val="333333"/>
                </a:solidFill>
                <a:latin typeface="Arial" panose="020B0604020202020204" pitchFamily="34" charset="0"/>
                <a:ea typeface="ＭＳ Ｐゴシック" charset="0"/>
                <a:cs typeface="Arial" panose="020B0604020202020204" pitchFamily="34" charset="0"/>
              </a:defRPr>
            </a:lvl1pPr>
            <a:lvl2pPr marL="514350" indent="-228600" algn="l" defTabSz="457200" rtl="0" eaLnBrk="1" fontAlgn="base" hangingPunct="1">
              <a:lnSpc>
                <a:spcPct val="95000"/>
              </a:lnSpc>
              <a:spcBef>
                <a:spcPct val="20000"/>
              </a:spcBef>
              <a:spcAft>
                <a:spcPct val="0"/>
              </a:spcAft>
              <a:buClr>
                <a:srgbClr val="888888"/>
              </a:buClr>
              <a:buFont typeface="Georgia" charset="0"/>
              <a:buChar char="–"/>
              <a:defRPr sz="1600" kern="1200">
                <a:solidFill>
                  <a:srgbClr val="333333"/>
                </a:solidFill>
                <a:latin typeface="Arial" panose="020B0604020202020204" pitchFamily="34" charset="0"/>
                <a:ea typeface="ＭＳ Ｐゴシック" charset="0"/>
                <a:cs typeface="Arial" panose="020B0604020202020204" pitchFamily="34" charset="0"/>
              </a:defRPr>
            </a:lvl2pPr>
            <a:lvl3pPr marL="800100" indent="-114300" algn="l" defTabSz="457200" rtl="0" eaLnBrk="1" fontAlgn="base" hangingPunct="1">
              <a:lnSpc>
                <a:spcPct val="95000"/>
              </a:lnSpc>
              <a:spcBef>
                <a:spcPts val="300"/>
              </a:spcBef>
              <a:spcAft>
                <a:spcPct val="0"/>
              </a:spcAft>
              <a:buClr>
                <a:srgbClr val="888888"/>
              </a:buClr>
              <a:buFont typeface="Arial" charset="0"/>
              <a:buChar char="•"/>
              <a:defRPr sz="1400" kern="1200">
                <a:solidFill>
                  <a:srgbClr val="333333"/>
                </a:solidFill>
                <a:latin typeface="Arial" panose="020B0604020202020204" pitchFamily="34" charset="0"/>
                <a:ea typeface="ＭＳ Ｐゴシック" charset="0"/>
                <a:cs typeface="Arial" panose="020B0604020202020204" pitchFamily="34" charset="0"/>
              </a:defRPr>
            </a:lvl3pPr>
            <a:lvl4pPr marL="1600200" indent="-228600" algn="l" defTabSz="457200" rtl="0" eaLnBrk="1" fontAlgn="base" hangingPunct="1">
              <a:lnSpc>
                <a:spcPct val="95000"/>
              </a:lnSpc>
              <a:spcBef>
                <a:spcPct val="20000"/>
              </a:spcBef>
              <a:spcAft>
                <a:spcPct val="0"/>
              </a:spcAft>
              <a:buFont typeface="Arial" charset="0"/>
              <a:buChar char="•"/>
              <a:defRPr sz="1200" kern="1200">
                <a:solidFill>
                  <a:srgbClr val="333333"/>
                </a:solidFill>
                <a:latin typeface="Arial" panose="020B0604020202020204" pitchFamily="34" charset="0"/>
                <a:ea typeface="ＭＳ Ｐゴシック" charset="0"/>
                <a:cs typeface="Arial" panose="020B0604020202020204" pitchFamily="34" charset="0"/>
              </a:defRPr>
            </a:lvl4pPr>
            <a:lvl5pPr marL="2057400" indent="-228600" algn="l" defTabSz="457200" rtl="0" eaLnBrk="1" fontAlgn="base" hangingPunct="1">
              <a:lnSpc>
                <a:spcPct val="95000"/>
              </a:lnSpc>
              <a:spcBef>
                <a:spcPct val="20000"/>
              </a:spcBef>
              <a:spcAft>
                <a:spcPct val="0"/>
              </a:spcAft>
              <a:buFont typeface="Arial" charset="0"/>
              <a:buChar char="•"/>
              <a:defRPr sz="1100" kern="1200">
                <a:solidFill>
                  <a:srgbClr val="333333"/>
                </a:solidFill>
                <a:latin typeface="Arial" panose="020B0604020202020204" pitchFamily="34" charset="0"/>
                <a:ea typeface="ＭＳ Ｐゴシック"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600"/>
              </a:spcBef>
              <a:spcAft>
                <a:spcPts val="300"/>
              </a:spcAft>
              <a:buFont typeface="Arial" charset="0"/>
              <a:buNone/>
            </a:pPr>
            <a:r>
              <a:rPr lang="en-US" b="1" dirty="0">
                <a:solidFill>
                  <a:schemeClr val="accent2"/>
                </a:solidFill>
              </a:rPr>
              <a:t>1 Priority Review Voucher</a:t>
            </a:r>
          </a:p>
          <a:p>
            <a:pPr marL="0" indent="0" algn="ctr">
              <a:spcBef>
                <a:spcPts val="600"/>
              </a:spcBef>
              <a:spcAft>
                <a:spcPts val="300"/>
              </a:spcAft>
              <a:buFont typeface="Arial" charset="0"/>
              <a:buNone/>
            </a:pPr>
            <a:r>
              <a:rPr lang="en-US" b="1" dirty="0">
                <a:solidFill>
                  <a:schemeClr val="accent2"/>
                </a:solidFill>
              </a:rPr>
              <a:t>= 2 Priority Reviews</a:t>
            </a:r>
          </a:p>
          <a:p>
            <a:pPr>
              <a:spcBef>
                <a:spcPts val="800"/>
              </a:spcBef>
            </a:pPr>
            <a:r>
              <a:rPr lang="en-US" sz="1400" b="1" i="1" dirty="0"/>
              <a:t>Two drugs receive priority review for each voucher</a:t>
            </a:r>
            <a:r>
              <a:rPr lang="en-US" sz="1400" b="1" dirty="0"/>
              <a:t>: </a:t>
            </a:r>
            <a:r>
              <a:rPr lang="en-US" sz="1400" dirty="0"/>
              <a:t>the drug winning a voucher for a neglected or rare pediatric disease, </a:t>
            </a:r>
            <a:r>
              <a:rPr lang="en-US" sz="1400" b="1" i="1" dirty="0"/>
              <a:t>and the drug using a voucher for another indication</a:t>
            </a:r>
            <a:r>
              <a:rPr lang="en-US" sz="1400" dirty="0"/>
              <a:t>.</a:t>
            </a:r>
          </a:p>
          <a:p>
            <a:pPr>
              <a:spcBef>
                <a:spcPts val="800"/>
              </a:spcBef>
            </a:pPr>
            <a:r>
              <a:rPr lang="en-US" sz="1400" dirty="0"/>
              <a:t>The voucher entitles the bearer to regulatory review in about six months rather than the standard ten months. </a:t>
            </a:r>
          </a:p>
          <a:p>
            <a:pPr>
              <a:spcBef>
                <a:spcPts val="800"/>
              </a:spcBef>
            </a:pPr>
            <a:r>
              <a:rPr lang="en-US" sz="1400" dirty="0"/>
              <a:t>Priority review vouchers do not expire</a:t>
            </a:r>
          </a:p>
          <a:p>
            <a:pPr marL="0" indent="0">
              <a:buFont typeface="Arial" charset="0"/>
              <a:buNone/>
            </a:pPr>
            <a:endParaRPr lang="en-US" dirty="0"/>
          </a:p>
        </p:txBody>
      </p:sp>
      <p:sp>
        <p:nvSpPr>
          <p:cNvPr id="33" name="Rectangle 32">
            <a:extLst>
              <a:ext uri="{FF2B5EF4-FFF2-40B4-BE49-F238E27FC236}">
                <a16:creationId xmlns:a16="http://schemas.microsoft.com/office/drawing/2014/main" id="{0ACCC7E6-9BE4-DE44-83F0-53516ECBA362}"/>
              </a:ext>
            </a:extLst>
          </p:cNvPr>
          <p:cNvSpPr/>
          <p:nvPr/>
        </p:nvSpPr>
        <p:spPr>
          <a:xfrm>
            <a:off x="704317" y="2921112"/>
            <a:ext cx="5076000" cy="684000"/>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lIns="468000" rtlCol="0" anchor="ctr"/>
          <a:lstStyle/>
          <a:p>
            <a:r>
              <a:rPr lang="en-US" sz="1400" b="1" dirty="0">
                <a:solidFill>
                  <a:schemeClr val="tx1"/>
                </a:solidFill>
              </a:rPr>
              <a:t>Neglected Disease:</a:t>
            </a:r>
          </a:p>
          <a:p>
            <a:r>
              <a:rPr lang="en-US" sz="1400" dirty="0">
                <a:solidFill>
                  <a:schemeClr val="tx1"/>
                </a:solidFill>
              </a:rPr>
              <a:t>Ex: Tropical Disease such as Zika Virus</a:t>
            </a:r>
          </a:p>
        </p:txBody>
      </p:sp>
      <p:sp>
        <p:nvSpPr>
          <p:cNvPr id="34" name="Rectangle 33">
            <a:extLst>
              <a:ext uri="{FF2B5EF4-FFF2-40B4-BE49-F238E27FC236}">
                <a16:creationId xmlns:a16="http://schemas.microsoft.com/office/drawing/2014/main" id="{064B7DE1-A91C-2243-974B-44E31DF4BC09}"/>
              </a:ext>
            </a:extLst>
          </p:cNvPr>
          <p:cNvSpPr/>
          <p:nvPr/>
        </p:nvSpPr>
        <p:spPr>
          <a:xfrm>
            <a:off x="704317" y="3916409"/>
            <a:ext cx="5076000" cy="681579"/>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lIns="468000" rtlCol="0" anchor="ctr"/>
          <a:lstStyle/>
          <a:p>
            <a:r>
              <a:rPr lang="en-US" sz="1400" b="1" dirty="0">
                <a:solidFill>
                  <a:schemeClr val="tx1"/>
                </a:solidFill>
              </a:rPr>
              <a:t>Rare Pediatric Disease:</a:t>
            </a:r>
          </a:p>
          <a:p>
            <a:r>
              <a:rPr lang="en-US" sz="1400" dirty="0">
                <a:solidFill>
                  <a:schemeClr val="tx1"/>
                </a:solidFill>
              </a:rPr>
              <a:t>Ex: Treatment for Duchenne muscular dystrophy (DMD)</a:t>
            </a:r>
          </a:p>
        </p:txBody>
      </p:sp>
      <p:sp>
        <p:nvSpPr>
          <p:cNvPr id="36" name="Rectangle 35">
            <a:extLst>
              <a:ext uri="{FF2B5EF4-FFF2-40B4-BE49-F238E27FC236}">
                <a16:creationId xmlns:a16="http://schemas.microsoft.com/office/drawing/2014/main" id="{60F55B43-2B17-1A4F-A546-F763102FA85E}"/>
              </a:ext>
            </a:extLst>
          </p:cNvPr>
          <p:cNvSpPr/>
          <p:nvPr/>
        </p:nvSpPr>
        <p:spPr>
          <a:xfrm>
            <a:off x="704317" y="4893641"/>
            <a:ext cx="5076000" cy="1246605"/>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lIns="468000" rtlCol="0" anchor="ctr"/>
          <a:lstStyle/>
          <a:p>
            <a:r>
              <a:rPr lang="en-US" sz="1400" b="1" dirty="0">
                <a:solidFill>
                  <a:schemeClr val="tx1"/>
                </a:solidFill>
              </a:rPr>
              <a:t>Medical Countermeasure:</a:t>
            </a:r>
          </a:p>
          <a:p>
            <a:r>
              <a:rPr lang="en-US" sz="1400" dirty="0">
                <a:solidFill>
                  <a:schemeClr val="tx1"/>
                </a:solidFill>
              </a:rPr>
              <a:t>Ex: Treatment for Smallpox approved in 2018 and vaccine in 2018 (Smallpox and Monkeypox) due to concerns that disease could be used as biological weapons</a:t>
            </a:r>
          </a:p>
        </p:txBody>
      </p:sp>
      <p:sp>
        <p:nvSpPr>
          <p:cNvPr id="49" name="Rectangle 48">
            <a:extLst>
              <a:ext uri="{FF2B5EF4-FFF2-40B4-BE49-F238E27FC236}">
                <a16:creationId xmlns:a16="http://schemas.microsoft.com/office/drawing/2014/main" id="{78D4C6C9-5138-B64C-ABA4-9668E0847D88}"/>
              </a:ext>
            </a:extLst>
          </p:cNvPr>
          <p:cNvSpPr/>
          <p:nvPr/>
        </p:nvSpPr>
        <p:spPr>
          <a:xfrm>
            <a:off x="6192307" y="2921112"/>
            <a:ext cx="5692776"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D27AE3E6-6F1B-294A-A435-ECDEE1816EED}"/>
              </a:ext>
            </a:extLst>
          </p:cNvPr>
          <p:cNvSpPr/>
          <p:nvPr/>
        </p:nvSpPr>
        <p:spPr>
          <a:xfrm>
            <a:off x="6192307" y="5851572"/>
            <a:ext cx="5692776"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80734FE8-57E1-1F45-80F6-98DA63BB76A8}"/>
              </a:ext>
            </a:extLst>
          </p:cNvPr>
          <p:cNvSpPr/>
          <p:nvPr/>
        </p:nvSpPr>
        <p:spPr>
          <a:xfrm>
            <a:off x="407278" y="2792635"/>
            <a:ext cx="598562" cy="598562"/>
          </a:xfrm>
          <a:prstGeom prst="ellipse">
            <a:avLst/>
          </a:prstGeom>
          <a:solidFill>
            <a:schemeClr val="accent2"/>
          </a:solidFill>
          <a:ln w="34925">
            <a:solidFill>
              <a:schemeClr val="bg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0E58AEA1-5538-8F4E-9B16-4652BF262CD6}"/>
              </a:ext>
            </a:extLst>
          </p:cNvPr>
          <p:cNvSpPr/>
          <p:nvPr/>
        </p:nvSpPr>
        <p:spPr>
          <a:xfrm>
            <a:off x="407278" y="3768752"/>
            <a:ext cx="598562" cy="598562"/>
          </a:xfrm>
          <a:prstGeom prst="ellipse">
            <a:avLst/>
          </a:prstGeom>
          <a:solidFill>
            <a:srgbClr val="F58C61"/>
          </a:solidFill>
          <a:ln w="34925">
            <a:solidFill>
              <a:schemeClr val="bg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B0B10765-0D09-DD42-B2EC-2AD6B8E503C5}"/>
              </a:ext>
            </a:extLst>
          </p:cNvPr>
          <p:cNvSpPr/>
          <p:nvPr/>
        </p:nvSpPr>
        <p:spPr>
          <a:xfrm>
            <a:off x="407278" y="4744869"/>
            <a:ext cx="598562" cy="598562"/>
          </a:xfrm>
          <a:prstGeom prst="ellipse">
            <a:avLst/>
          </a:prstGeom>
          <a:solidFill>
            <a:schemeClr val="accent5"/>
          </a:solidFill>
          <a:ln w="34925">
            <a:solidFill>
              <a:schemeClr val="bg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6" name="Picture 45">
            <a:extLst>
              <a:ext uri="{FF2B5EF4-FFF2-40B4-BE49-F238E27FC236}">
                <a16:creationId xmlns:a16="http://schemas.microsoft.com/office/drawing/2014/main" id="{B3B6EFF6-A946-A74C-9DDF-33006564B660}"/>
              </a:ext>
            </a:extLst>
          </p:cNvPr>
          <p:cNvPicPr>
            <a:picLocks noChangeAspect="1"/>
          </p:cNvPicPr>
          <p:nvPr/>
        </p:nvPicPr>
        <p:blipFill>
          <a:blip r:embed="rId3"/>
          <a:stretch>
            <a:fillRect/>
          </a:stretch>
        </p:blipFill>
        <p:spPr>
          <a:xfrm>
            <a:off x="569815" y="2920166"/>
            <a:ext cx="269004" cy="317286"/>
          </a:xfrm>
          <a:prstGeom prst="rect">
            <a:avLst/>
          </a:prstGeom>
        </p:spPr>
      </p:pic>
      <p:pic>
        <p:nvPicPr>
          <p:cNvPr id="48" name="Picture 47">
            <a:extLst>
              <a:ext uri="{FF2B5EF4-FFF2-40B4-BE49-F238E27FC236}">
                <a16:creationId xmlns:a16="http://schemas.microsoft.com/office/drawing/2014/main" id="{DD169ADB-BC8C-184A-BE00-AD09FF59A966}"/>
              </a:ext>
            </a:extLst>
          </p:cNvPr>
          <p:cNvPicPr>
            <a:picLocks noChangeAspect="1"/>
          </p:cNvPicPr>
          <p:nvPr/>
        </p:nvPicPr>
        <p:blipFill>
          <a:blip r:embed="rId4"/>
          <a:stretch>
            <a:fillRect/>
          </a:stretch>
        </p:blipFill>
        <p:spPr>
          <a:xfrm>
            <a:off x="603292" y="3918654"/>
            <a:ext cx="202050" cy="298757"/>
          </a:xfrm>
          <a:prstGeom prst="rect">
            <a:avLst/>
          </a:prstGeom>
        </p:spPr>
      </p:pic>
      <p:pic>
        <p:nvPicPr>
          <p:cNvPr id="47" name="Picture 46">
            <a:extLst>
              <a:ext uri="{FF2B5EF4-FFF2-40B4-BE49-F238E27FC236}">
                <a16:creationId xmlns:a16="http://schemas.microsoft.com/office/drawing/2014/main" id="{5C066ADE-1638-234A-B7EC-BE03B50BD3A1}"/>
              </a:ext>
            </a:extLst>
          </p:cNvPr>
          <p:cNvPicPr>
            <a:picLocks noChangeAspect="1"/>
          </p:cNvPicPr>
          <p:nvPr/>
        </p:nvPicPr>
        <p:blipFill>
          <a:blip r:embed="rId5"/>
          <a:stretch>
            <a:fillRect/>
          </a:stretch>
        </p:blipFill>
        <p:spPr>
          <a:xfrm>
            <a:off x="549245" y="4894059"/>
            <a:ext cx="310144" cy="307299"/>
          </a:xfrm>
          <a:prstGeom prst="rect">
            <a:avLst/>
          </a:prstGeom>
        </p:spPr>
      </p:pic>
    </p:spTree>
    <p:extLst>
      <p:ext uri="{BB962C8B-B14F-4D97-AF65-F5344CB8AC3E}">
        <p14:creationId xmlns:p14="http://schemas.microsoft.com/office/powerpoint/2010/main" val="210535701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AB87F1-F021-694B-BEAC-794600249F5B}"/>
              </a:ext>
            </a:extLst>
          </p:cNvPr>
          <p:cNvSpPr>
            <a:spLocks noGrp="1"/>
          </p:cNvSpPr>
          <p:nvPr>
            <p:ph type="title"/>
          </p:nvPr>
        </p:nvSpPr>
        <p:spPr/>
        <p:txBody>
          <a:bodyPr/>
          <a:lstStyle/>
          <a:p>
            <a:r>
              <a:rPr lang="en-US" sz="2000" dirty="0"/>
              <a:t>PRIORITY REVIEW VOUCHERS CAN BE SOLD AT A HIGH PRICE</a:t>
            </a:r>
          </a:p>
        </p:txBody>
      </p:sp>
      <p:sp>
        <p:nvSpPr>
          <p:cNvPr id="18" name="Content Placeholder 15">
            <a:extLst>
              <a:ext uri="{FF2B5EF4-FFF2-40B4-BE49-F238E27FC236}">
                <a16:creationId xmlns:a16="http://schemas.microsoft.com/office/drawing/2014/main" id="{A0607072-F417-B245-BD7E-1626CA9315E0}"/>
              </a:ext>
            </a:extLst>
          </p:cNvPr>
          <p:cNvSpPr txBox="1">
            <a:spLocks/>
          </p:cNvSpPr>
          <p:nvPr/>
        </p:nvSpPr>
        <p:spPr>
          <a:xfrm>
            <a:off x="474494" y="1224466"/>
            <a:ext cx="11321882" cy="1727189"/>
          </a:xfrm>
          <a:prstGeom prst="rect">
            <a:avLst/>
          </a:prstGeom>
        </p:spPr>
        <p:txBody>
          <a:bodyPr/>
          <a:lstStyle>
            <a:lvl1pPr marL="171450" indent="-171450" algn="l" defTabSz="457200" rtl="0" eaLnBrk="1" fontAlgn="base" hangingPunct="1">
              <a:lnSpc>
                <a:spcPct val="95000"/>
              </a:lnSpc>
              <a:spcBef>
                <a:spcPts val="1800"/>
              </a:spcBef>
              <a:spcAft>
                <a:spcPct val="0"/>
              </a:spcAft>
              <a:buClr>
                <a:schemeClr val="accent1"/>
              </a:buClr>
              <a:buFont typeface="Arial" charset="0"/>
              <a:buChar char="•"/>
              <a:defRPr sz="2000" kern="1200">
                <a:solidFill>
                  <a:srgbClr val="333333"/>
                </a:solidFill>
                <a:latin typeface="Arial" panose="020B0604020202020204" pitchFamily="34" charset="0"/>
                <a:ea typeface="ＭＳ Ｐゴシック" charset="0"/>
                <a:cs typeface="Arial" panose="020B0604020202020204" pitchFamily="34" charset="0"/>
              </a:defRPr>
            </a:lvl1pPr>
            <a:lvl2pPr marL="514350" indent="-228600" algn="l" defTabSz="457200" rtl="0" eaLnBrk="1" fontAlgn="base" hangingPunct="1">
              <a:lnSpc>
                <a:spcPct val="95000"/>
              </a:lnSpc>
              <a:spcBef>
                <a:spcPct val="20000"/>
              </a:spcBef>
              <a:spcAft>
                <a:spcPct val="0"/>
              </a:spcAft>
              <a:buClr>
                <a:srgbClr val="888888"/>
              </a:buClr>
              <a:buFont typeface="Georgia" charset="0"/>
              <a:buChar char="–"/>
              <a:defRPr sz="1600" kern="1200">
                <a:solidFill>
                  <a:srgbClr val="333333"/>
                </a:solidFill>
                <a:latin typeface="Arial" panose="020B0604020202020204" pitchFamily="34" charset="0"/>
                <a:ea typeface="ＭＳ Ｐゴシック" charset="0"/>
                <a:cs typeface="Arial" panose="020B0604020202020204" pitchFamily="34" charset="0"/>
              </a:defRPr>
            </a:lvl2pPr>
            <a:lvl3pPr marL="800100" indent="-114300" algn="l" defTabSz="457200" rtl="0" eaLnBrk="1" fontAlgn="base" hangingPunct="1">
              <a:lnSpc>
                <a:spcPct val="95000"/>
              </a:lnSpc>
              <a:spcBef>
                <a:spcPts val="300"/>
              </a:spcBef>
              <a:spcAft>
                <a:spcPct val="0"/>
              </a:spcAft>
              <a:buClr>
                <a:srgbClr val="888888"/>
              </a:buClr>
              <a:buFont typeface="Arial" charset="0"/>
              <a:buChar char="•"/>
              <a:defRPr sz="1400" kern="1200">
                <a:solidFill>
                  <a:srgbClr val="333333"/>
                </a:solidFill>
                <a:latin typeface="Arial" panose="020B0604020202020204" pitchFamily="34" charset="0"/>
                <a:ea typeface="ＭＳ Ｐゴシック" charset="0"/>
                <a:cs typeface="Arial" panose="020B0604020202020204" pitchFamily="34" charset="0"/>
              </a:defRPr>
            </a:lvl3pPr>
            <a:lvl4pPr marL="1600200" indent="-228600" algn="l" defTabSz="457200" rtl="0" eaLnBrk="1" fontAlgn="base" hangingPunct="1">
              <a:lnSpc>
                <a:spcPct val="95000"/>
              </a:lnSpc>
              <a:spcBef>
                <a:spcPct val="20000"/>
              </a:spcBef>
              <a:spcAft>
                <a:spcPct val="0"/>
              </a:spcAft>
              <a:buFont typeface="Arial" charset="0"/>
              <a:buChar char="•"/>
              <a:defRPr sz="1200" kern="1200">
                <a:solidFill>
                  <a:srgbClr val="333333"/>
                </a:solidFill>
                <a:latin typeface="Arial" panose="020B0604020202020204" pitchFamily="34" charset="0"/>
                <a:ea typeface="ＭＳ Ｐゴシック" charset="0"/>
                <a:cs typeface="Arial" panose="020B0604020202020204" pitchFamily="34" charset="0"/>
              </a:defRPr>
            </a:lvl4pPr>
            <a:lvl5pPr marL="2057400" indent="-228600" algn="l" defTabSz="457200" rtl="0" eaLnBrk="1" fontAlgn="base" hangingPunct="1">
              <a:lnSpc>
                <a:spcPct val="95000"/>
              </a:lnSpc>
              <a:spcBef>
                <a:spcPct val="20000"/>
              </a:spcBef>
              <a:spcAft>
                <a:spcPct val="0"/>
              </a:spcAft>
              <a:buFont typeface="Arial" charset="0"/>
              <a:buChar char="•"/>
              <a:defRPr sz="1100" kern="1200">
                <a:solidFill>
                  <a:srgbClr val="333333"/>
                </a:solidFill>
                <a:latin typeface="Arial" panose="020B0604020202020204" pitchFamily="34" charset="0"/>
                <a:ea typeface="ＭＳ Ｐゴシック"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accent2"/>
              </a:buClr>
            </a:pPr>
            <a:r>
              <a:rPr lang="en-US" dirty="0"/>
              <a:t>The voucher may be sold. </a:t>
            </a:r>
          </a:p>
          <a:p>
            <a:pPr lvl="1"/>
            <a:r>
              <a:rPr lang="en-US" dirty="0"/>
              <a:t>For example, a small company might win a voucher for developing a drug for a neglected disease and sell the voucher to a large company for use on a commercial disease.</a:t>
            </a:r>
          </a:p>
          <a:p>
            <a:pPr>
              <a:spcBef>
                <a:spcPts val="1200"/>
              </a:spcBef>
              <a:buClr>
                <a:schemeClr val="accent2"/>
              </a:buClr>
            </a:pPr>
            <a:r>
              <a:rPr lang="en-US" dirty="0"/>
              <a:t>To provide FDA with more resources and mitigate this cost, the voucher holder must pay the FDA an additional user fee ($2,116,167 in fiscal year 2020).</a:t>
            </a:r>
          </a:p>
          <a:p>
            <a:pPr marL="0" indent="0">
              <a:buNone/>
            </a:pPr>
            <a:endParaRPr lang="en-US" dirty="0"/>
          </a:p>
        </p:txBody>
      </p:sp>
      <p:sp>
        <p:nvSpPr>
          <p:cNvPr id="19" name="Rectangle 18">
            <a:extLst>
              <a:ext uri="{FF2B5EF4-FFF2-40B4-BE49-F238E27FC236}">
                <a16:creationId xmlns:a16="http://schemas.microsoft.com/office/drawing/2014/main" id="{934FA81C-CBC1-7C48-B14C-33EE66DB861A}"/>
              </a:ext>
            </a:extLst>
          </p:cNvPr>
          <p:cNvSpPr/>
          <p:nvPr/>
        </p:nvSpPr>
        <p:spPr>
          <a:xfrm>
            <a:off x="707219" y="3168001"/>
            <a:ext cx="10980000"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979108E-34F4-EA47-BBA6-982F3D5FCD82}"/>
              </a:ext>
            </a:extLst>
          </p:cNvPr>
          <p:cNvSpPr/>
          <p:nvPr/>
        </p:nvSpPr>
        <p:spPr>
          <a:xfrm>
            <a:off x="659771" y="3273099"/>
            <a:ext cx="11027448" cy="1266494"/>
          </a:xfrm>
          <a:prstGeom prst="rect">
            <a:avLst/>
          </a:prstGeom>
          <a:gradFill>
            <a:gsLst>
              <a:gs pos="0">
                <a:schemeClr val="bg1"/>
              </a:gs>
              <a:gs pos="40000">
                <a:schemeClr val="bg1">
                  <a:lumMod val="95000"/>
                  <a:alpha val="57432"/>
                </a:schemeClr>
              </a:gs>
              <a:gs pos="67000">
                <a:schemeClr val="bg1">
                  <a:lumMod val="85000"/>
                  <a:alpha val="40192"/>
                </a:schemeClr>
              </a:gs>
              <a:gs pos="99000">
                <a:schemeClr val="bg1">
                  <a:lumMod val="85000"/>
                  <a:alpha val="79283"/>
                </a:schemeClr>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7433EE-56CC-4942-A82F-31E7DE8B5891}"/>
              </a:ext>
            </a:extLst>
          </p:cNvPr>
          <p:cNvSpPr txBox="1"/>
          <p:nvPr/>
        </p:nvSpPr>
        <p:spPr>
          <a:xfrm>
            <a:off x="2131643" y="3515871"/>
            <a:ext cx="9210174" cy="830997"/>
          </a:xfrm>
          <a:prstGeom prst="rect">
            <a:avLst/>
          </a:prstGeom>
          <a:noFill/>
        </p:spPr>
        <p:txBody>
          <a:bodyPr wrap="square" rtlCol="0">
            <a:spAutoFit/>
          </a:bodyPr>
          <a:lstStyle/>
          <a:p>
            <a:pPr algn="ctr"/>
            <a:r>
              <a:rPr lang="en-US" sz="2400" b="1" dirty="0">
                <a:solidFill>
                  <a:schemeClr val="bg1">
                    <a:lumMod val="50000"/>
                  </a:schemeClr>
                </a:solidFill>
              </a:rPr>
              <a:t>Recent sales of PRVs have ranged from</a:t>
            </a:r>
            <a:r>
              <a:rPr lang="en-US" sz="2400" b="1" dirty="0"/>
              <a:t> </a:t>
            </a:r>
            <a:r>
              <a:rPr lang="en-US" sz="2400" b="1" dirty="0">
                <a:solidFill>
                  <a:schemeClr val="accent2"/>
                </a:solidFill>
              </a:rPr>
              <a:t>$80-$110M</a:t>
            </a:r>
            <a:r>
              <a:rPr lang="en-US" sz="2400" b="1" dirty="0"/>
              <a:t>, however </a:t>
            </a:r>
            <a:r>
              <a:rPr lang="en-US" sz="2400" b="1" dirty="0">
                <a:solidFill>
                  <a:schemeClr val="bg1">
                    <a:lumMod val="50000"/>
                  </a:schemeClr>
                </a:solidFill>
              </a:rPr>
              <a:t>sales as high as</a:t>
            </a:r>
            <a:r>
              <a:rPr lang="en-US" sz="2400" b="1" dirty="0"/>
              <a:t> </a:t>
            </a:r>
            <a:r>
              <a:rPr lang="en-US" sz="2400" b="1" dirty="0">
                <a:solidFill>
                  <a:schemeClr val="accent2"/>
                </a:solidFill>
              </a:rPr>
              <a:t>$350M </a:t>
            </a:r>
            <a:r>
              <a:rPr lang="en-US" sz="2400" b="1" dirty="0">
                <a:solidFill>
                  <a:schemeClr val="bg1">
                    <a:lumMod val="50000"/>
                  </a:schemeClr>
                </a:solidFill>
              </a:rPr>
              <a:t>have been reported</a:t>
            </a:r>
          </a:p>
        </p:txBody>
      </p:sp>
      <p:sp>
        <p:nvSpPr>
          <p:cNvPr id="22" name="Content Placeholder 15">
            <a:extLst>
              <a:ext uri="{FF2B5EF4-FFF2-40B4-BE49-F238E27FC236}">
                <a16:creationId xmlns:a16="http://schemas.microsoft.com/office/drawing/2014/main" id="{78D1F5AF-8A1B-A946-A8CF-69C04C51DE40}"/>
              </a:ext>
            </a:extLst>
          </p:cNvPr>
          <p:cNvSpPr txBox="1">
            <a:spLocks/>
          </p:cNvSpPr>
          <p:nvPr/>
        </p:nvSpPr>
        <p:spPr>
          <a:xfrm>
            <a:off x="469247" y="4428914"/>
            <a:ext cx="11321882" cy="1623555"/>
          </a:xfrm>
          <a:prstGeom prst="rect">
            <a:avLst/>
          </a:prstGeom>
        </p:spPr>
        <p:txBody>
          <a:bodyPr/>
          <a:lstStyle>
            <a:lvl1pPr marL="171450" indent="-171450" algn="l" defTabSz="457200" rtl="0" eaLnBrk="1" fontAlgn="base" hangingPunct="1">
              <a:lnSpc>
                <a:spcPct val="95000"/>
              </a:lnSpc>
              <a:spcBef>
                <a:spcPts val="1800"/>
              </a:spcBef>
              <a:spcAft>
                <a:spcPct val="0"/>
              </a:spcAft>
              <a:buClr>
                <a:schemeClr val="accent1"/>
              </a:buClr>
              <a:buFont typeface="Arial" charset="0"/>
              <a:buChar char="•"/>
              <a:defRPr sz="2000" kern="1200">
                <a:solidFill>
                  <a:srgbClr val="333333"/>
                </a:solidFill>
                <a:latin typeface="Arial" panose="020B0604020202020204" pitchFamily="34" charset="0"/>
                <a:ea typeface="ＭＳ Ｐゴシック" charset="0"/>
                <a:cs typeface="Arial" panose="020B0604020202020204" pitchFamily="34" charset="0"/>
              </a:defRPr>
            </a:lvl1pPr>
            <a:lvl2pPr marL="514350" indent="-228600" algn="l" defTabSz="457200" rtl="0" eaLnBrk="1" fontAlgn="base" hangingPunct="1">
              <a:lnSpc>
                <a:spcPct val="95000"/>
              </a:lnSpc>
              <a:spcBef>
                <a:spcPct val="20000"/>
              </a:spcBef>
              <a:spcAft>
                <a:spcPct val="0"/>
              </a:spcAft>
              <a:buClr>
                <a:srgbClr val="888888"/>
              </a:buClr>
              <a:buFont typeface="Georgia" charset="0"/>
              <a:buChar char="–"/>
              <a:defRPr sz="1600" kern="1200">
                <a:solidFill>
                  <a:srgbClr val="333333"/>
                </a:solidFill>
                <a:latin typeface="Arial" panose="020B0604020202020204" pitchFamily="34" charset="0"/>
                <a:ea typeface="ＭＳ Ｐゴシック" charset="0"/>
                <a:cs typeface="Arial" panose="020B0604020202020204" pitchFamily="34" charset="0"/>
              </a:defRPr>
            </a:lvl2pPr>
            <a:lvl3pPr marL="800100" indent="-114300" algn="l" defTabSz="457200" rtl="0" eaLnBrk="1" fontAlgn="base" hangingPunct="1">
              <a:lnSpc>
                <a:spcPct val="95000"/>
              </a:lnSpc>
              <a:spcBef>
                <a:spcPts val="300"/>
              </a:spcBef>
              <a:spcAft>
                <a:spcPct val="0"/>
              </a:spcAft>
              <a:buClr>
                <a:srgbClr val="888888"/>
              </a:buClr>
              <a:buFont typeface="Arial" charset="0"/>
              <a:buChar char="•"/>
              <a:defRPr sz="1400" kern="1200">
                <a:solidFill>
                  <a:srgbClr val="333333"/>
                </a:solidFill>
                <a:latin typeface="Arial" panose="020B0604020202020204" pitchFamily="34" charset="0"/>
                <a:ea typeface="ＭＳ Ｐゴシック" charset="0"/>
                <a:cs typeface="Arial" panose="020B0604020202020204" pitchFamily="34" charset="0"/>
              </a:defRPr>
            </a:lvl3pPr>
            <a:lvl4pPr marL="1600200" indent="-228600" algn="l" defTabSz="457200" rtl="0" eaLnBrk="1" fontAlgn="base" hangingPunct="1">
              <a:lnSpc>
                <a:spcPct val="95000"/>
              </a:lnSpc>
              <a:spcBef>
                <a:spcPct val="20000"/>
              </a:spcBef>
              <a:spcAft>
                <a:spcPct val="0"/>
              </a:spcAft>
              <a:buFont typeface="Arial" charset="0"/>
              <a:buChar char="•"/>
              <a:defRPr sz="1200" kern="1200">
                <a:solidFill>
                  <a:srgbClr val="333333"/>
                </a:solidFill>
                <a:latin typeface="Arial" panose="020B0604020202020204" pitchFamily="34" charset="0"/>
                <a:ea typeface="ＭＳ Ｐゴシック" charset="0"/>
                <a:cs typeface="Arial" panose="020B0604020202020204" pitchFamily="34" charset="0"/>
              </a:defRPr>
            </a:lvl4pPr>
            <a:lvl5pPr marL="2057400" indent="-228600" algn="l" defTabSz="457200" rtl="0" eaLnBrk="1" fontAlgn="base" hangingPunct="1">
              <a:lnSpc>
                <a:spcPct val="95000"/>
              </a:lnSpc>
              <a:spcBef>
                <a:spcPct val="20000"/>
              </a:spcBef>
              <a:spcAft>
                <a:spcPct val="0"/>
              </a:spcAft>
              <a:buFont typeface="Arial" charset="0"/>
              <a:buChar char="•"/>
              <a:defRPr sz="1100" kern="1200">
                <a:solidFill>
                  <a:srgbClr val="333333"/>
                </a:solidFill>
                <a:latin typeface="Arial" panose="020B0604020202020204" pitchFamily="34" charset="0"/>
                <a:ea typeface="ＭＳ Ｐゴシック"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dirty="0"/>
          </a:p>
          <a:p>
            <a:pPr>
              <a:buClr>
                <a:schemeClr val="accent2"/>
              </a:buClr>
            </a:pPr>
            <a:r>
              <a:rPr lang="en-US" sz="2000" dirty="0"/>
              <a:t>The voucher’s value derives from three factors: shifting sales earlier, longer effective patent life due to earlier entry, and competitive benefits from earlier entry relative to competitors.</a:t>
            </a:r>
            <a:endParaRPr lang="en-US" dirty="0"/>
          </a:p>
          <a:p>
            <a:endParaRPr lang="en-US" dirty="0"/>
          </a:p>
        </p:txBody>
      </p:sp>
      <p:pic>
        <p:nvPicPr>
          <p:cNvPr id="24" name="Picture 23">
            <a:extLst>
              <a:ext uri="{FF2B5EF4-FFF2-40B4-BE49-F238E27FC236}">
                <a16:creationId xmlns:a16="http://schemas.microsoft.com/office/drawing/2014/main" id="{1141DD1E-8BF0-F848-ABA5-7308E0148989}"/>
              </a:ext>
            </a:extLst>
          </p:cNvPr>
          <p:cNvPicPr>
            <a:picLocks noChangeAspect="1"/>
          </p:cNvPicPr>
          <p:nvPr/>
        </p:nvPicPr>
        <p:blipFill>
          <a:blip r:embed="rId3"/>
          <a:stretch>
            <a:fillRect/>
          </a:stretch>
        </p:blipFill>
        <p:spPr>
          <a:xfrm>
            <a:off x="989032" y="3539053"/>
            <a:ext cx="797210" cy="797210"/>
          </a:xfrm>
          <a:prstGeom prst="rect">
            <a:avLst/>
          </a:prstGeom>
        </p:spPr>
      </p:pic>
      <p:sp>
        <p:nvSpPr>
          <p:cNvPr id="26" name="Rectangle 25">
            <a:extLst>
              <a:ext uri="{FF2B5EF4-FFF2-40B4-BE49-F238E27FC236}">
                <a16:creationId xmlns:a16="http://schemas.microsoft.com/office/drawing/2014/main" id="{7B50AE74-9139-B848-A5AB-9CB6E6233B31}"/>
              </a:ext>
            </a:extLst>
          </p:cNvPr>
          <p:cNvSpPr/>
          <p:nvPr/>
        </p:nvSpPr>
        <p:spPr>
          <a:xfrm>
            <a:off x="707219" y="4579357"/>
            <a:ext cx="10980000"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0629900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AB87F1-F021-694B-BEAC-794600249F5B}"/>
              </a:ext>
            </a:extLst>
          </p:cNvPr>
          <p:cNvSpPr>
            <a:spLocks noGrp="1"/>
          </p:cNvSpPr>
          <p:nvPr>
            <p:ph type="title"/>
          </p:nvPr>
        </p:nvSpPr>
        <p:spPr/>
        <p:txBody>
          <a:bodyPr/>
          <a:lstStyle/>
          <a:p>
            <a:r>
              <a:rPr lang="en-US" dirty="0"/>
              <a:t>MIDDLE PHASE</a:t>
            </a:r>
          </a:p>
        </p:txBody>
      </p:sp>
      <p:pic>
        <p:nvPicPr>
          <p:cNvPr id="10" name="Picture 9">
            <a:extLst>
              <a:ext uri="{FF2B5EF4-FFF2-40B4-BE49-F238E27FC236}">
                <a16:creationId xmlns:a16="http://schemas.microsoft.com/office/drawing/2014/main" id="{44602B46-F44F-9D4A-BAD3-2E963D821918}"/>
              </a:ext>
            </a:extLst>
          </p:cNvPr>
          <p:cNvPicPr>
            <a:picLocks noChangeAspect="1"/>
          </p:cNvPicPr>
          <p:nvPr/>
        </p:nvPicPr>
        <p:blipFill>
          <a:blip r:embed="rId3"/>
          <a:srcRect/>
          <a:stretch/>
        </p:blipFill>
        <p:spPr>
          <a:xfrm>
            <a:off x="800100" y="1524000"/>
            <a:ext cx="9496839" cy="4813467"/>
          </a:xfrm>
          <a:prstGeom prst="rect">
            <a:avLst/>
          </a:prstGeom>
        </p:spPr>
      </p:pic>
      <p:sp>
        <p:nvSpPr>
          <p:cNvPr id="5" name="Rectangle 4">
            <a:extLst>
              <a:ext uri="{FF2B5EF4-FFF2-40B4-BE49-F238E27FC236}">
                <a16:creationId xmlns:a16="http://schemas.microsoft.com/office/drawing/2014/main" id="{8A27C86B-2BF2-44BB-ADA2-D4EBB27A3AF7}"/>
              </a:ext>
            </a:extLst>
          </p:cNvPr>
          <p:cNvSpPr/>
          <p:nvPr/>
        </p:nvSpPr>
        <p:spPr>
          <a:xfrm>
            <a:off x="5104661" y="1524000"/>
            <a:ext cx="3444535" cy="3331465"/>
          </a:xfrm>
          <a:prstGeom prst="rect">
            <a:avLst/>
          </a:prstGeom>
          <a:solidFill>
            <a:srgbClr val="F36F37">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351462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AB87F1-F021-694B-BEAC-794600249F5B}"/>
              </a:ext>
            </a:extLst>
          </p:cNvPr>
          <p:cNvSpPr>
            <a:spLocks noGrp="1"/>
          </p:cNvSpPr>
          <p:nvPr>
            <p:ph type="title"/>
          </p:nvPr>
        </p:nvSpPr>
        <p:spPr/>
        <p:txBody>
          <a:bodyPr/>
          <a:lstStyle/>
          <a:p>
            <a:r>
              <a:rPr lang="en-US" b="1" dirty="0"/>
              <a:t>MIDDLE</a:t>
            </a:r>
            <a:r>
              <a:rPr lang="en-US" dirty="0"/>
              <a:t>: LAUNCH</a:t>
            </a:r>
          </a:p>
        </p:txBody>
      </p:sp>
      <p:pic>
        <p:nvPicPr>
          <p:cNvPr id="5" name="Picture 4">
            <a:extLst>
              <a:ext uri="{FF2B5EF4-FFF2-40B4-BE49-F238E27FC236}">
                <a16:creationId xmlns:a16="http://schemas.microsoft.com/office/drawing/2014/main" id="{DB920ADE-E23D-3C4F-A0DF-36AED5468D2D}"/>
              </a:ext>
            </a:extLst>
          </p:cNvPr>
          <p:cNvPicPr>
            <a:picLocks noChangeAspect="1"/>
          </p:cNvPicPr>
          <p:nvPr/>
        </p:nvPicPr>
        <p:blipFill rotWithShape="1">
          <a:blip r:embed="rId3"/>
          <a:srcRect b="1801"/>
          <a:stretch/>
        </p:blipFill>
        <p:spPr>
          <a:xfrm>
            <a:off x="5283142" y="1164162"/>
            <a:ext cx="6270400" cy="3774552"/>
          </a:xfrm>
          <a:prstGeom prst="rect">
            <a:avLst/>
          </a:prstGeom>
        </p:spPr>
      </p:pic>
      <p:sp>
        <p:nvSpPr>
          <p:cNvPr id="6" name="Rectangle 5">
            <a:extLst>
              <a:ext uri="{FF2B5EF4-FFF2-40B4-BE49-F238E27FC236}">
                <a16:creationId xmlns:a16="http://schemas.microsoft.com/office/drawing/2014/main" id="{99A5C590-1F9B-9D46-BA94-3833C576980C}"/>
              </a:ext>
            </a:extLst>
          </p:cNvPr>
          <p:cNvSpPr/>
          <p:nvPr/>
        </p:nvSpPr>
        <p:spPr>
          <a:xfrm>
            <a:off x="4925907" y="1055141"/>
            <a:ext cx="6766560" cy="4054298"/>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B599FD5-FD79-A948-8464-7140B81A1968}"/>
              </a:ext>
            </a:extLst>
          </p:cNvPr>
          <p:cNvSpPr/>
          <p:nvPr/>
        </p:nvSpPr>
        <p:spPr>
          <a:xfrm>
            <a:off x="1297811" y="1826634"/>
            <a:ext cx="3248036" cy="43226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2F7A4AF-338E-1943-95CA-46F05ACAA7D3}"/>
              </a:ext>
            </a:extLst>
          </p:cNvPr>
          <p:cNvSpPr/>
          <p:nvPr/>
        </p:nvSpPr>
        <p:spPr>
          <a:xfrm>
            <a:off x="1297811" y="2532437"/>
            <a:ext cx="3248036" cy="43226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C426CDC-6824-9A4B-91E4-96B6C4B8AA36}"/>
              </a:ext>
            </a:extLst>
          </p:cNvPr>
          <p:cNvSpPr/>
          <p:nvPr/>
        </p:nvSpPr>
        <p:spPr>
          <a:xfrm>
            <a:off x="1253377" y="3238240"/>
            <a:ext cx="3248036" cy="43226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CD7EFB2-41E1-D24A-93F0-384278D214AE}"/>
              </a:ext>
            </a:extLst>
          </p:cNvPr>
          <p:cNvSpPr/>
          <p:nvPr/>
        </p:nvSpPr>
        <p:spPr>
          <a:xfrm>
            <a:off x="1283584" y="3944043"/>
            <a:ext cx="3248036" cy="43226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Content Placeholder 2">
            <a:extLst>
              <a:ext uri="{FF2B5EF4-FFF2-40B4-BE49-F238E27FC236}">
                <a16:creationId xmlns:a16="http://schemas.microsoft.com/office/drawing/2014/main" id="{D811D819-A6BA-9343-9795-3433284C10FE}"/>
              </a:ext>
            </a:extLst>
          </p:cNvPr>
          <p:cNvSpPr txBox="1">
            <a:spLocks/>
          </p:cNvSpPr>
          <p:nvPr/>
        </p:nvSpPr>
        <p:spPr bwMode="auto">
          <a:xfrm>
            <a:off x="1165232" y="1342505"/>
            <a:ext cx="3133674" cy="303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171450" indent="-171450" algn="l" defTabSz="457200" rtl="0" eaLnBrk="1" fontAlgn="base" hangingPunct="1">
              <a:lnSpc>
                <a:spcPct val="95000"/>
              </a:lnSpc>
              <a:spcBef>
                <a:spcPts val="1800"/>
              </a:spcBef>
              <a:spcAft>
                <a:spcPct val="0"/>
              </a:spcAft>
              <a:buClr>
                <a:schemeClr val="accent1"/>
              </a:buClr>
              <a:buFont typeface="Arial" charset="0"/>
              <a:buChar char="•"/>
              <a:defRPr sz="2000" kern="1200">
                <a:solidFill>
                  <a:srgbClr val="333333"/>
                </a:solidFill>
                <a:latin typeface="Arial" panose="020B0604020202020204" pitchFamily="34" charset="0"/>
                <a:ea typeface="ＭＳ Ｐゴシック" charset="0"/>
                <a:cs typeface="Arial" panose="020B0604020202020204" pitchFamily="34" charset="0"/>
              </a:defRPr>
            </a:lvl1pPr>
            <a:lvl2pPr marL="514350" indent="-228600" algn="l" defTabSz="457200" rtl="0" eaLnBrk="1" fontAlgn="base" hangingPunct="1">
              <a:lnSpc>
                <a:spcPct val="95000"/>
              </a:lnSpc>
              <a:spcBef>
                <a:spcPct val="20000"/>
              </a:spcBef>
              <a:spcAft>
                <a:spcPct val="0"/>
              </a:spcAft>
              <a:buClr>
                <a:srgbClr val="888888"/>
              </a:buClr>
              <a:buFont typeface="Georgia" charset="0"/>
              <a:buChar char="–"/>
              <a:defRPr sz="1800" kern="1200">
                <a:solidFill>
                  <a:srgbClr val="333333"/>
                </a:solidFill>
                <a:latin typeface="Arial" panose="020B0604020202020204" pitchFamily="34" charset="0"/>
                <a:ea typeface="ＭＳ Ｐゴシック" charset="0"/>
                <a:cs typeface="Arial" panose="020B0604020202020204" pitchFamily="34" charset="0"/>
              </a:defRPr>
            </a:lvl2pPr>
            <a:lvl3pPr marL="800100" indent="-114300" algn="l" defTabSz="457200" rtl="0" eaLnBrk="1" fontAlgn="base" hangingPunct="1">
              <a:lnSpc>
                <a:spcPct val="95000"/>
              </a:lnSpc>
              <a:spcBef>
                <a:spcPts val="300"/>
              </a:spcBef>
              <a:spcAft>
                <a:spcPct val="0"/>
              </a:spcAft>
              <a:buClr>
                <a:srgbClr val="888888"/>
              </a:buClr>
              <a:buFont typeface="Arial" charset="0"/>
              <a:buChar char="•"/>
              <a:defRPr sz="1600" kern="1200">
                <a:solidFill>
                  <a:srgbClr val="333333"/>
                </a:solidFill>
                <a:latin typeface="Arial" panose="020B0604020202020204" pitchFamily="34" charset="0"/>
                <a:ea typeface="ＭＳ Ｐゴシック" charset="0"/>
                <a:cs typeface="Arial" panose="020B0604020202020204" pitchFamily="34" charset="0"/>
              </a:defRPr>
            </a:lvl3pPr>
            <a:lvl4pPr marL="1600200" indent="-228600" algn="l" defTabSz="457200" rtl="0" eaLnBrk="1" fontAlgn="base" hangingPunct="1">
              <a:lnSpc>
                <a:spcPct val="95000"/>
              </a:lnSpc>
              <a:spcBef>
                <a:spcPct val="20000"/>
              </a:spcBef>
              <a:spcAft>
                <a:spcPct val="0"/>
              </a:spcAft>
              <a:buFont typeface="Arial" charset="0"/>
              <a:buChar char="•"/>
              <a:defRPr sz="1400" kern="1200">
                <a:solidFill>
                  <a:srgbClr val="333333"/>
                </a:solidFill>
                <a:latin typeface="Arial" panose="020B0604020202020204" pitchFamily="34" charset="0"/>
                <a:ea typeface="ＭＳ Ｐゴシック" charset="0"/>
                <a:cs typeface="Arial" panose="020B0604020202020204" pitchFamily="34" charset="0"/>
              </a:defRPr>
            </a:lvl4pPr>
            <a:lvl5pPr marL="2057400" indent="-228600" algn="l" defTabSz="457200" rtl="0" eaLnBrk="1" fontAlgn="base" hangingPunct="1">
              <a:lnSpc>
                <a:spcPct val="95000"/>
              </a:lnSpc>
              <a:spcBef>
                <a:spcPct val="20000"/>
              </a:spcBef>
              <a:spcAft>
                <a:spcPct val="0"/>
              </a:spcAft>
              <a:buFont typeface="Arial" charset="0"/>
              <a:buChar char="•"/>
              <a:defRPr sz="1400" kern="1200">
                <a:solidFill>
                  <a:srgbClr val="333333"/>
                </a:solidFill>
                <a:latin typeface="Arial" panose="020B0604020202020204" pitchFamily="34" charset="0"/>
                <a:ea typeface="ＭＳ Ｐゴシック" charset="0"/>
                <a:cs typeface="Arial" panose="020B0604020202020204" pitchFamily="34"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605790" lvl="1" indent="-262890">
              <a:lnSpc>
                <a:spcPct val="100000"/>
              </a:lnSpc>
              <a:spcBef>
                <a:spcPts val="0"/>
              </a:spcBef>
              <a:buClr>
                <a:schemeClr val="accent2"/>
              </a:buClr>
              <a:buFont typeface="Arial" panose="020B0604020202020204" pitchFamily="34" charset="0"/>
              <a:buChar char="•"/>
            </a:pPr>
            <a:endParaRPr lang="en-US" dirty="0"/>
          </a:p>
          <a:p>
            <a:pPr marL="342900" lvl="1" indent="0">
              <a:lnSpc>
                <a:spcPct val="250000"/>
              </a:lnSpc>
              <a:spcBef>
                <a:spcPts val="0"/>
              </a:spcBef>
              <a:buClr>
                <a:schemeClr val="accent2"/>
              </a:buClr>
              <a:buNone/>
            </a:pPr>
            <a:r>
              <a:rPr lang="en-US" dirty="0"/>
              <a:t>Market shaping </a:t>
            </a:r>
          </a:p>
          <a:p>
            <a:pPr marL="342900" lvl="1" indent="0">
              <a:lnSpc>
                <a:spcPct val="250000"/>
              </a:lnSpc>
              <a:spcBef>
                <a:spcPts val="0"/>
              </a:spcBef>
              <a:buClr>
                <a:schemeClr val="accent2"/>
              </a:buClr>
              <a:buNone/>
            </a:pPr>
            <a:r>
              <a:rPr lang="en-US" dirty="0"/>
              <a:t>Market access </a:t>
            </a:r>
          </a:p>
          <a:p>
            <a:pPr marL="342900" lvl="1" indent="0">
              <a:lnSpc>
                <a:spcPct val="250000"/>
              </a:lnSpc>
              <a:spcBef>
                <a:spcPts val="0"/>
              </a:spcBef>
              <a:buClr>
                <a:schemeClr val="accent2"/>
              </a:buClr>
              <a:buNone/>
            </a:pPr>
            <a:r>
              <a:rPr lang="en-US" dirty="0"/>
              <a:t>Education </a:t>
            </a:r>
          </a:p>
          <a:p>
            <a:pPr marL="342900" lvl="1" indent="0">
              <a:lnSpc>
                <a:spcPct val="250000"/>
              </a:lnSpc>
              <a:spcBef>
                <a:spcPts val="0"/>
              </a:spcBef>
              <a:buClr>
                <a:schemeClr val="accent2"/>
              </a:buClr>
              <a:buNone/>
            </a:pPr>
            <a:r>
              <a:rPr lang="en-US" dirty="0"/>
              <a:t>Advocacy </a:t>
            </a:r>
          </a:p>
          <a:p>
            <a:pPr marL="605790" lvl="1" indent="-262890">
              <a:lnSpc>
                <a:spcPct val="100000"/>
              </a:lnSpc>
              <a:buClr>
                <a:schemeClr val="accent2"/>
              </a:buClr>
              <a:buFont typeface="Arial" panose="020B0604020202020204" pitchFamily="34" charset="0"/>
              <a:buChar char="•"/>
            </a:pPr>
            <a:endParaRPr lang="en-US" dirty="0"/>
          </a:p>
        </p:txBody>
      </p:sp>
      <p:pic>
        <p:nvPicPr>
          <p:cNvPr id="13" name="Picture 12">
            <a:extLst>
              <a:ext uri="{FF2B5EF4-FFF2-40B4-BE49-F238E27FC236}">
                <a16:creationId xmlns:a16="http://schemas.microsoft.com/office/drawing/2014/main" id="{C7285D71-1CAA-8E47-B4D2-01A9528D3520}"/>
              </a:ext>
            </a:extLst>
          </p:cNvPr>
          <p:cNvPicPr>
            <a:picLocks noChangeAspect="1"/>
          </p:cNvPicPr>
          <p:nvPr/>
        </p:nvPicPr>
        <p:blipFill>
          <a:blip r:embed="rId4"/>
          <a:stretch>
            <a:fillRect/>
          </a:stretch>
        </p:blipFill>
        <p:spPr>
          <a:xfrm>
            <a:off x="587988" y="3246186"/>
            <a:ext cx="478421" cy="442217"/>
          </a:xfrm>
          <a:prstGeom prst="rect">
            <a:avLst/>
          </a:prstGeom>
        </p:spPr>
      </p:pic>
      <p:pic>
        <p:nvPicPr>
          <p:cNvPr id="14" name="Picture 13">
            <a:extLst>
              <a:ext uri="{FF2B5EF4-FFF2-40B4-BE49-F238E27FC236}">
                <a16:creationId xmlns:a16="http://schemas.microsoft.com/office/drawing/2014/main" id="{CFE56FC6-10BD-414A-A0FB-0CBE83D854B6}"/>
              </a:ext>
            </a:extLst>
          </p:cNvPr>
          <p:cNvPicPr>
            <a:picLocks noChangeAspect="1"/>
          </p:cNvPicPr>
          <p:nvPr/>
        </p:nvPicPr>
        <p:blipFill>
          <a:blip r:embed="rId5"/>
          <a:stretch>
            <a:fillRect/>
          </a:stretch>
        </p:blipFill>
        <p:spPr>
          <a:xfrm>
            <a:off x="553639" y="1825883"/>
            <a:ext cx="542425" cy="450563"/>
          </a:xfrm>
          <a:prstGeom prst="rect">
            <a:avLst/>
          </a:prstGeom>
        </p:spPr>
      </p:pic>
      <p:pic>
        <p:nvPicPr>
          <p:cNvPr id="15" name="Picture 14">
            <a:extLst>
              <a:ext uri="{FF2B5EF4-FFF2-40B4-BE49-F238E27FC236}">
                <a16:creationId xmlns:a16="http://schemas.microsoft.com/office/drawing/2014/main" id="{FB29870C-566E-3048-9972-CF71372FAF4C}"/>
              </a:ext>
            </a:extLst>
          </p:cNvPr>
          <p:cNvPicPr>
            <a:picLocks noChangeAspect="1"/>
          </p:cNvPicPr>
          <p:nvPr/>
        </p:nvPicPr>
        <p:blipFill>
          <a:blip r:embed="rId6"/>
          <a:stretch>
            <a:fillRect/>
          </a:stretch>
        </p:blipFill>
        <p:spPr>
          <a:xfrm rot="16200000">
            <a:off x="689039" y="2474718"/>
            <a:ext cx="271623" cy="547699"/>
          </a:xfrm>
          <a:prstGeom prst="rect">
            <a:avLst/>
          </a:prstGeom>
        </p:spPr>
      </p:pic>
      <p:pic>
        <p:nvPicPr>
          <p:cNvPr id="16" name="Picture 15">
            <a:extLst>
              <a:ext uri="{FF2B5EF4-FFF2-40B4-BE49-F238E27FC236}">
                <a16:creationId xmlns:a16="http://schemas.microsoft.com/office/drawing/2014/main" id="{83076C23-C88E-3D4E-B3B6-F4355E70A3EE}"/>
              </a:ext>
            </a:extLst>
          </p:cNvPr>
          <p:cNvPicPr>
            <a:picLocks noChangeAspect="1"/>
          </p:cNvPicPr>
          <p:nvPr/>
        </p:nvPicPr>
        <p:blipFill>
          <a:blip r:embed="rId7"/>
          <a:stretch>
            <a:fillRect/>
          </a:stretch>
        </p:blipFill>
        <p:spPr>
          <a:xfrm>
            <a:off x="585449" y="3948409"/>
            <a:ext cx="423529" cy="423529"/>
          </a:xfrm>
          <a:prstGeom prst="rect">
            <a:avLst/>
          </a:prstGeom>
        </p:spPr>
      </p:pic>
      <p:sp>
        <p:nvSpPr>
          <p:cNvPr id="17" name="Rectangle 16">
            <a:extLst>
              <a:ext uri="{FF2B5EF4-FFF2-40B4-BE49-F238E27FC236}">
                <a16:creationId xmlns:a16="http://schemas.microsoft.com/office/drawing/2014/main" id="{516A7FC4-2727-4747-B2F8-6581ECFE89DC}"/>
              </a:ext>
            </a:extLst>
          </p:cNvPr>
          <p:cNvSpPr/>
          <p:nvPr/>
        </p:nvSpPr>
        <p:spPr>
          <a:xfrm>
            <a:off x="789963" y="5254219"/>
            <a:ext cx="10814050" cy="54864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i="1" dirty="0">
                <a:solidFill>
                  <a:schemeClr val="accent5">
                    <a:lumMod val="50000"/>
                  </a:schemeClr>
                </a:solidFill>
              </a:rPr>
              <a:t>          </a:t>
            </a:r>
            <a:r>
              <a:rPr lang="en-US" i="1" dirty="0">
                <a:solidFill>
                  <a:schemeClr val="accent6"/>
                </a:solidFill>
              </a:rPr>
              <a:t>What have you experienced as part of launch activities?</a:t>
            </a:r>
            <a:endParaRPr lang="en-US" sz="1600" i="1" dirty="0">
              <a:solidFill>
                <a:schemeClr val="accent6"/>
              </a:solidFill>
            </a:endParaRPr>
          </a:p>
        </p:txBody>
      </p:sp>
      <p:sp>
        <p:nvSpPr>
          <p:cNvPr id="18" name="Oval 17">
            <a:extLst>
              <a:ext uri="{FF2B5EF4-FFF2-40B4-BE49-F238E27FC236}">
                <a16:creationId xmlns:a16="http://schemas.microsoft.com/office/drawing/2014/main" id="{A14EDF6D-77BD-3840-A69F-D672476574F6}"/>
              </a:ext>
            </a:extLst>
          </p:cNvPr>
          <p:cNvSpPr/>
          <p:nvPr/>
        </p:nvSpPr>
        <p:spPr>
          <a:xfrm>
            <a:off x="499533" y="5109439"/>
            <a:ext cx="838200" cy="838200"/>
          </a:xfrm>
          <a:prstGeom prst="ellipse">
            <a:avLst/>
          </a:prstGeom>
          <a:solidFill>
            <a:schemeClr val="accent2"/>
          </a:solidFill>
          <a:ln w="34925">
            <a:solidFill>
              <a:schemeClr val="bg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 name="Graphic 18" descr="Lightbulb with solid fill">
            <a:extLst>
              <a:ext uri="{FF2B5EF4-FFF2-40B4-BE49-F238E27FC236}">
                <a16:creationId xmlns:a16="http://schemas.microsoft.com/office/drawing/2014/main" id="{9D1F7D0D-8294-CE42-819C-0F5CE94010F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6841" y="5280989"/>
            <a:ext cx="503583" cy="503583"/>
          </a:xfrm>
          <a:prstGeom prst="rect">
            <a:avLst/>
          </a:prstGeom>
        </p:spPr>
      </p:pic>
    </p:spTree>
    <p:extLst>
      <p:ext uri="{BB962C8B-B14F-4D97-AF65-F5344CB8AC3E}">
        <p14:creationId xmlns:p14="http://schemas.microsoft.com/office/powerpoint/2010/main" val="112834989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AB87F1-F021-694B-BEAC-794600249F5B}"/>
              </a:ext>
            </a:extLst>
          </p:cNvPr>
          <p:cNvSpPr>
            <a:spLocks noGrp="1"/>
          </p:cNvSpPr>
          <p:nvPr>
            <p:ph type="title"/>
          </p:nvPr>
        </p:nvSpPr>
        <p:spPr/>
        <p:txBody>
          <a:bodyPr/>
          <a:lstStyle/>
          <a:p>
            <a:r>
              <a:rPr lang="en-US" b="1" dirty="0"/>
              <a:t>MIDDLE</a:t>
            </a:r>
            <a:r>
              <a:rPr lang="en-US" dirty="0"/>
              <a:t>: POST MARKET MONITORING</a:t>
            </a:r>
          </a:p>
        </p:txBody>
      </p:sp>
      <p:sp>
        <p:nvSpPr>
          <p:cNvPr id="19" name="Content Placeholder 2">
            <a:extLst>
              <a:ext uri="{FF2B5EF4-FFF2-40B4-BE49-F238E27FC236}">
                <a16:creationId xmlns:a16="http://schemas.microsoft.com/office/drawing/2014/main" id="{91159018-7207-EE46-B198-6FAA089BC970}"/>
              </a:ext>
            </a:extLst>
          </p:cNvPr>
          <p:cNvSpPr txBox="1">
            <a:spLocks/>
          </p:cNvSpPr>
          <p:nvPr/>
        </p:nvSpPr>
        <p:spPr bwMode="auto">
          <a:xfrm>
            <a:off x="569689" y="1015197"/>
            <a:ext cx="10532902" cy="1892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171450" indent="-171450" algn="l" defTabSz="457200" rtl="0" eaLnBrk="1" fontAlgn="base" hangingPunct="1">
              <a:lnSpc>
                <a:spcPct val="95000"/>
              </a:lnSpc>
              <a:spcBef>
                <a:spcPts val="1800"/>
              </a:spcBef>
              <a:spcAft>
                <a:spcPct val="0"/>
              </a:spcAft>
              <a:buClr>
                <a:schemeClr val="accent1"/>
              </a:buClr>
              <a:buFont typeface="Arial" charset="0"/>
              <a:buChar char="•"/>
              <a:defRPr sz="2000" kern="1200">
                <a:solidFill>
                  <a:srgbClr val="333333"/>
                </a:solidFill>
                <a:latin typeface="Arial" panose="020B0604020202020204" pitchFamily="34" charset="0"/>
                <a:ea typeface="ＭＳ Ｐゴシック" charset="0"/>
                <a:cs typeface="Arial" panose="020B0604020202020204" pitchFamily="34" charset="0"/>
              </a:defRPr>
            </a:lvl1pPr>
            <a:lvl2pPr marL="514350" indent="-228600" algn="l" defTabSz="457200" rtl="0" eaLnBrk="1" fontAlgn="base" hangingPunct="1">
              <a:lnSpc>
                <a:spcPct val="95000"/>
              </a:lnSpc>
              <a:spcBef>
                <a:spcPct val="20000"/>
              </a:spcBef>
              <a:spcAft>
                <a:spcPct val="0"/>
              </a:spcAft>
              <a:buClr>
                <a:srgbClr val="888888"/>
              </a:buClr>
              <a:buFont typeface="Georgia" charset="0"/>
              <a:buChar char="–"/>
              <a:defRPr sz="1800" kern="1200">
                <a:solidFill>
                  <a:srgbClr val="333333"/>
                </a:solidFill>
                <a:latin typeface="Arial" panose="020B0604020202020204" pitchFamily="34" charset="0"/>
                <a:ea typeface="ＭＳ Ｐゴシック" charset="0"/>
                <a:cs typeface="Arial" panose="020B0604020202020204" pitchFamily="34" charset="0"/>
              </a:defRPr>
            </a:lvl2pPr>
            <a:lvl3pPr marL="800100" indent="-114300" algn="l" defTabSz="457200" rtl="0" eaLnBrk="1" fontAlgn="base" hangingPunct="1">
              <a:lnSpc>
                <a:spcPct val="95000"/>
              </a:lnSpc>
              <a:spcBef>
                <a:spcPts val="300"/>
              </a:spcBef>
              <a:spcAft>
                <a:spcPct val="0"/>
              </a:spcAft>
              <a:buClr>
                <a:srgbClr val="888888"/>
              </a:buClr>
              <a:buFont typeface="Arial" charset="0"/>
              <a:buChar char="•"/>
              <a:defRPr sz="1600" kern="1200">
                <a:solidFill>
                  <a:srgbClr val="333333"/>
                </a:solidFill>
                <a:latin typeface="Arial" panose="020B0604020202020204" pitchFamily="34" charset="0"/>
                <a:ea typeface="ＭＳ Ｐゴシック" charset="0"/>
                <a:cs typeface="Arial" panose="020B0604020202020204" pitchFamily="34" charset="0"/>
              </a:defRPr>
            </a:lvl3pPr>
            <a:lvl4pPr marL="1600200" indent="-228600" algn="l" defTabSz="457200" rtl="0" eaLnBrk="1" fontAlgn="base" hangingPunct="1">
              <a:lnSpc>
                <a:spcPct val="95000"/>
              </a:lnSpc>
              <a:spcBef>
                <a:spcPct val="20000"/>
              </a:spcBef>
              <a:spcAft>
                <a:spcPct val="0"/>
              </a:spcAft>
              <a:buFont typeface="Arial" charset="0"/>
              <a:buChar char="•"/>
              <a:defRPr sz="1400" kern="1200">
                <a:solidFill>
                  <a:srgbClr val="333333"/>
                </a:solidFill>
                <a:latin typeface="Arial" panose="020B0604020202020204" pitchFamily="34" charset="0"/>
                <a:ea typeface="ＭＳ Ｐゴシック" charset="0"/>
                <a:cs typeface="Arial" panose="020B0604020202020204" pitchFamily="34" charset="0"/>
              </a:defRPr>
            </a:lvl4pPr>
            <a:lvl5pPr marL="2057400" indent="-228600" algn="l" defTabSz="457200" rtl="0" eaLnBrk="1" fontAlgn="base" hangingPunct="1">
              <a:lnSpc>
                <a:spcPct val="95000"/>
              </a:lnSpc>
              <a:spcBef>
                <a:spcPct val="20000"/>
              </a:spcBef>
              <a:spcAft>
                <a:spcPct val="0"/>
              </a:spcAft>
              <a:buFont typeface="Arial" charset="0"/>
              <a:buChar char="•"/>
              <a:defRPr sz="1400" kern="1200">
                <a:solidFill>
                  <a:srgbClr val="333333"/>
                </a:solidFill>
                <a:latin typeface="Arial" panose="020B0604020202020204" pitchFamily="34" charset="0"/>
                <a:ea typeface="ＭＳ Ｐゴシック" charset="0"/>
                <a:cs typeface="Arial" panose="020B0604020202020204" pitchFamily="34"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nSpc>
                <a:spcPct val="100000"/>
              </a:lnSpc>
              <a:spcBef>
                <a:spcPts val="0"/>
              </a:spcBef>
              <a:spcAft>
                <a:spcPts val="600"/>
              </a:spcAft>
              <a:buClr>
                <a:schemeClr val="accent2"/>
              </a:buClr>
              <a:buNone/>
            </a:pPr>
            <a:r>
              <a:rPr lang="en-US" sz="1800" b="1" dirty="0">
                <a:solidFill>
                  <a:schemeClr val="accent5"/>
                </a:solidFill>
              </a:rPr>
              <a:t>Post-Market Safety Monitoring</a:t>
            </a:r>
          </a:p>
          <a:p>
            <a:pPr marL="605790" lvl="1" indent="-262890">
              <a:lnSpc>
                <a:spcPct val="100000"/>
              </a:lnSpc>
              <a:spcBef>
                <a:spcPts val="0"/>
              </a:spcBef>
              <a:spcAft>
                <a:spcPts val="600"/>
              </a:spcAft>
              <a:buClr>
                <a:schemeClr val="accent2"/>
              </a:buClr>
              <a:buFont typeface="Arial" panose="020B0604020202020204" pitchFamily="34" charset="0"/>
              <a:buChar char="•"/>
            </a:pPr>
            <a:r>
              <a:rPr lang="en-US" sz="1600" dirty="0"/>
              <a:t>Drug safety is continuously monitored once It is available for use by the public</a:t>
            </a:r>
          </a:p>
          <a:p>
            <a:pPr marL="0" indent="0">
              <a:lnSpc>
                <a:spcPct val="100000"/>
              </a:lnSpc>
              <a:spcBef>
                <a:spcPts val="1200"/>
              </a:spcBef>
              <a:spcAft>
                <a:spcPts val="600"/>
              </a:spcAft>
              <a:buClr>
                <a:schemeClr val="accent2"/>
              </a:buClr>
              <a:buNone/>
            </a:pPr>
            <a:r>
              <a:rPr lang="en-US" sz="1800" b="1" dirty="0">
                <a:solidFill>
                  <a:schemeClr val="accent5"/>
                </a:solidFill>
              </a:rPr>
              <a:t>Real world evidence  </a:t>
            </a:r>
          </a:p>
          <a:p>
            <a:pPr marL="605790" lvl="1" indent="-262890">
              <a:lnSpc>
                <a:spcPct val="100000"/>
              </a:lnSpc>
              <a:spcBef>
                <a:spcPts val="0"/>
              </a:spcBef>
              <a:spcAft>
                <a:spcPts val="600"/>
              </a:spcAft>
              <a:buClr>
                <a:schemeClr val="accent2"/>
              </a:buClr>
              <a:buFont typeface="Arial" panose="020B0604020202020204" pitchFamily="34" charset="0"/>
              <a:buChar char="•"/>
            </a:pPr>
            <a:r>
              <a:rPr lang="en-US" sz="1600" dirty="0"/>
              <a:t>Driven by the need for data beyond safety and efficacy ,i.e., real world performance, broader populations, QoL, cost, data  </a:t>
            </a:r>
          </a:p>
        </p:txBody>
      </p:sp>
      <p:sp>
        <p:nvSpPr>
          <p:cNvPr id="20" name="Round Same Side Corner Rectangle 2">
            <a:extLst>
              <a:ext uri="{FF2B5EF4-FFF2-40B4-BE49-F238E27FC236}">
                <a16:creationId xmlns:a16="http://schemas.microsoft.com/office/drawing/2014/main" id="{E6834216-9960-164B-B868-E35111F76998}"/>
              </a:ext>
            </a:extLst>
          </p:cNvPr>
          <p:cNvSpPr/>
          <p:nvPr/>
        </p:nvSpPr>
        <p:spPr>
          <a:xfrm>
            <a:off x="1948988" y="2828925"/>
            <a:ext cx="3937462" cy="572656"/>
          </a:xfrm>
          <a:prstGeom prst="round2Same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t>Traditional Randomized Clinical Trial (RCT) model</a:t>
            </a:r>
          </a:p>
        </p:txBody>
      </p:sp>
      <p:sp>
        <p:nvSpPr>
          <p:cNvPr id="21" name="Round Same Side Corner Rectangle 4">
            <a:extLst>
              <a:ext uri="{FF2B5EF4-FFF2-40B4-BE49-F238E27FC236}">
                <a16:creationId xmlns:a16="http://schemas.microsoft.com/office/drawing/2014/main" id="{428B0A24-A2F3-684C-B7A5-CC6652A0A5C2}"/>
              </a:ext>
            </a:extLst>
          </p:cNvPr>
          <p:cNvSpPr/>
          <p:nvPr/>
        </p:nvSpPr>
        <p:spPr>
          <a:xfrm>
            <a:off x="6036235" y="2828925"/>
            <a:ext cx="4593664" cy="605011"/>
          </a:xfrm>
          <a:prstGeom prst="round2Same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t>Fully integrated RCT/RWE model</a:t>
            </a:r>
          </a:p>
        </p:txBody>
      </p:sp>
      <p:graphicFrame>
        <p:nvGraphicFramePr>
          <p:cNvPr id="22" name="Table 21">
            <a:extLst>
              <a:ext uri="{FF2B5EF4-FFF2-40B4-BE49-F238E27FC236}">
                <a16:creationId xmlns:a16="http://schemas.microsoft.com/office/drawing/2014/main" id="{BA5BF4F1-D956-7D40-B1A6-08BA8DFF4D00}"/>
              </a:ext>
            </a:extLst>
          </p:cNvPr>
          <p:cNvGraphicFramePr>
            <a:graphicFrameLocks noGrp="1"/>
          </p:cNvGraphicFramePr>
          <p:nvPr>
            <p:extLst>
              <p:ext uri="{D42A27DB-BD31-4B8C-83A1-F6EECF244321}">
                <p14:modId xmlns:p14="http://schemas.microsoft.com/office/powerpoint/2010/main" val="1204574984"/>
              </p:ext>
            </p:extLst>
          </p:nvPr>
        </p:nvGraphicFramePr>
        <p:xfrm>
          <a:off x="1948988" y="3510471"/>
          <a:ext cx="8680911" cy="2878449"/>
        </p:xfrm>
        <a:graphic>
          <a:graphicData uri="http://schemas.openxmlformats.org/drawingml/2006/table">
            <a:tbl>
              <a:tblPr firstRow="1" bandRow="1">
                <a:tableStyleId>{5C22544A-7EE6-4342-B048-85BDC9FD1C3A}</a:tableStyleId>
              </a:tblPr>
              <a:tblGrid>
                <a:gridCol w="3937462">
                  <a:extLst>
                    <a:ext uri="{9D8B030D-6E8A-4147-A177-3AD203B41FA5}">
                      <a16:colId xmlns:a16="http://schemas.microsoft.com/office/drawing/2014/main" val="1240540519"/>
                    </a:ext>
                  </a:extLst>
                </a:gridCol>
                <a:gridCol w="4743449">
                  <a:extLst>
                    <a:ext uri="{9D8B030D-6E8A-4147-A177-3AD203B41FA5}">
                      <a16:colId xmlns:a16="http://schemas.microsoft.com/office/drawing/2014/main" val="2875953543"/>
                    </a:ext>
                  </a:extLst>
                </a:gridCol>
              </a:tblGrid>
              <a:tr h="504317">
                <a:tc>
                  <a:txBody>
                    <a:bodyPr/>
                    <a:lstStyle/>
                    <a:p>
                      <a:r>
                        <a:rPr lang="en-US" sz="1200" b="0" dirty="0">
                          <a:solidFill>
                            <a:schemeClr val="tx1">
                              <a:lumMod val="50000"/>
                            </a:schemeClr>
                          </a:solidFill>
                        </a:rPr>
                        <a:t>As soon as trials are complete</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sz="1200" dirty="0">
                          <a:solidFill>
                            <a:schemeClr val="tx1">
                              <a:lumMod val="50000"/>
                            </a:schemeClr>
                          </a:solidFill>
                        </a:rPr>
                        <a:t>In three to five years</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04986024"/>
                  </a:ext>
                </a:extLst>
              </a:tr>
              <a:tr h="644209">
                <a:tc>
                  <a:txBody>
                    <a:bodyPr/>
                    <a:lstStyle/>
                    <a:p>
                      <a:r>
                        <a:rPr lang="en-US" sz="1200" dirty="0">
                          <a:solidFill>
                            <a:schemeClr val="tx1">
                              <a:lumMod val="50000"/>
                            </a:schemeClr>
                          </a:solidFill>
                        </a:rPr>
                        <a:t>Entire clinical development in controlled test environment with RCTs as main source of evidence post-PoC</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alpha val="50196"/>
                      </a:srgbClr>
                    </a:solidFill>
                  </a:tcPr>
                </a:tc>
                <a:tc>
                  <a:txBody>
                    <a:bodyPr/>
                    <a:lstStyle/>
                    <a:p>
                      <a:r>
                        <a:rPr lang="en-US" sz="1200" dirty="0">
                          <a:solidFill>
                            <a:schemeClr val="tx1">
                              <a:lumMod val="50000"/>
                            </a:schemeClr>
                          </a:solidFill>
                        </a:rPr>
                        <a:t>Robust PoC based or experimental and real-world evidence; early launch to generate evidence rapidly on real world effectiveness</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alpha val="50196"/>
                      </a:srgbClr>
                    </a:solidFill>
                  </a:tcPr>
                </a:tc>
                <a:extLst>
                  <a:ext uri="{0D108BD9-81ED-4DB2-BD59-A6C34878D82A}">
                    <a16:rowId xmlns:a16="http://schemas.microsoft.com/office/drawing/2014/main" val="2994280608"/>
                  </a:ext>
                </a:extLst>
              </a:tr>
              <a:tr h="669801">
                <a:tc>
                  <a:txBody>
                    <a:bodyPr/>
                    <a:lstStyle/>
                    <a:p>
                      <a:r>
                        <a:rPr lang="en-US" sz="1200" dirty="0">
                          <a:solidFill>
                            <a:schemeClr val="tx1">
                              <a:lumMod val="50000"/>
                            </a:schemeClr>
                          </a:solidFill>
                        </a:rPr>
                        <a:t>Safety; clinical efficacy</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sz="1200" dirty="0">
                          <a:solidFill>
                            <a:schemeClr val="tx1">
                              <a:lumMod val="50000"/>
                            </a:schemeClr>
                          </a:solidFill>
                        </a:rPr>
                        <a:t>Safety; clinical efficacy until PoC real world effectiveness post-PoC; pay-for performance business model</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55944092"/>
                  </a:ext>
                </a:extLst>
              </a:tr>
              <a:tr h="1060122">
                <a:tc>
                  <a:txBody>
                    <a:bodyPr/>
                    <a:lstStyle/>
                    <a:p>
                      <a:r>
                        <a:rPr lang="en-US" sz="1200" dirty="0">
                          <a:solidFill>
                            <a:schemeClr val="tx1">
                              <a:lumMod val="50000"/>
                            </a:schemeClr>
                          </a:solidFill>
                        </a:rPr>
                        <a:t>Late launch; significant late development stage attrition; often low reimbursement level despite successful launch</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2F2F2">
                        <a:alpha val="50196"/>
                      </a:srgbClr>
                    </a:solidFill>
                  </a:tcPr>
                </a:tc>
                <a:tc>
                  <a:txBody>
                    <a:bodyPr/>
                    <a:lstStyle/>
                    <a:p>
                      <a:r>
                        <a:rPr lang="en-US" sz="1200" dirty="0">
                          <a:solidFill>
                            <a:schemeClr val="tx1">
                              <a:lumMod val="50000"/>
                            </a:schemeClr>
                          </a:solidFill>
                        </a:rPr>
                        <a:t>Potential early commercial failure and liability risk; loss of reputation based on early launch or need for product withdraw; row reimbursement level at launch; need for longitudinal positioning to continuously increase reimbursement level</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F2F2F2">
                        <a:alpha val="50196"/>
                      </a:srgbClr>
                    </a:solidFill>
                  </a:tcPr>
                </a:tc>
                <a:extLst>
                  <a:ext uri="{0D108BD9-81ED-4DB2-BD59-A6C34878D82A}">
                    <a16:rowId xmlns:a16="http://schemas.microsoft.com/office/drawing/2014/main" val="3339568200"/>
                  </a:ext>
                </a:extLst>
              </a:tr>
            </a:tbl>
          </a:graphicData>
        </a:graphic>
      </p:graphicFrame>
      <p:cxnSp>
        <p:nvCxnSpPr>
          <p:cNvPr id="23" name="Straight Connector 22">
            <a:extLst>
              <a:ext uri="{FF2B5EF4-FFF2-40B4-BE49-F238E27FC236}">
                <a16:creationId xmlns:a16="http://schemas.microsoft.com/office/drawing/2014/main" id="{8538C6EC-A933-DD40-A2AA-C9ECDA61D88B}"/>
              </a:ext>
            </a:extLst>
          </p:cNvPr>
          <p:cNvCxnSpPr>
            <a:cxnSpLocks/>
          </p:cNvCxnSpPr>
          <p:nvPr/>
        </p:nvCxnSpPr>
        <p:spPr>
          <a:xfrm flipV="1">
            <a:off x="1936279" y="3401581"/>
            <a:ext cx="3950171" cy="6618"/>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AB6FE484-BD95-7D47-AEAA-4E01369EDA83}"/>
              </a:ext>
            </a:extLst>
          </p:cNvPr>
          <p:cNvCxnSpPr>
            <a:cxnSpLocks/>
          </p:cNvCxnSpPr>
          <p:nvPr/>
        </p:nvCxnSpPr>
        <p:spPr>
          <a:xfrm>
            <a:off x="6036235" y="3427844"/>
            <a:ext cx="4593664" cy="1156"/>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7ED9A556-8433-8A45-A8B0-1E30CFA8E019}"/>
              </a:ext>
            </a:extLst>
          </p:cNvPr>
          <p:cNvSpPr txBox="1"/>
          <p:nvPr/>
        </p:nvSpPr>
        <p:spPr>
          <a:xfrm>
            <a:off x="740747" y="3721172"/>
            <a:ext cx="1278569" cy="276999"/>
          </a:xfrm>
          <a:prstGeom prst="rect">
            <a:avLst/>
          </a:prstGeom>
          <a:noFill/>
        </p:spPr>
        <p:txBody>
          <a:bodyPr wrap="square" rtlCol="0">
            <a:spAutoFit/>
          </a:bodyPr>
          <a:lstStyle/>
          <a:p>
            <a:r>
              <a:rPr lang="en-US" sz="1200" b="1" dirty="0">
                <a:solidFill>
                  <a:schemeClr val="bg1">
                    <a:lumMod val="50000"/>
                  </a:schemeClr>
                </a:solidFill>
              </a:rPr>
              <a:t>TIMING</a:t>
            </a:r>
          </a:p>
        </p:txBody>
      </p:sp>
      <p:sp>
        <p:nvSpPr>
          <p:cNvPr id="27" name="TextBox 26">
            <a:extLst>
              <a:ext uri="{FF2B5EF4-FFF2-40B4-BE49-F238E27FC236}">
                <a16:creationId xmlns:a16="http://schemas.microsoft.com/office/drawing/2014/main" id="{894028A3-28CC-A040-A2CF-342B61F338E7}"/>
              </a:ext>
            </a:extLst>
          </p:cNvPr>
          <p:cNvSpPr txBox="1"/>
          <p:nvPr/>
        </p:nvSpPr>
        <p:spPr>
          <a:xfrm>
            <a:off x="740747" y="4389905"/>
            <a:ext cx="1278569" cy="276999"/>
          </a:xfrm>
          <a:prstGeom prst="rect">
            <a:avLst/>
          </a:prstGeom>
          <a:noFill/>
        </p:spPr>
        <p:txBody>
          <a:bodyPr wrap="square" rtlCol="0">
            <a:spAutoFit/>
          </a:bodyPr>
          <a:lstStyle/>
          <a:p>
            <a:r>
              <a:rPr lang="en-US" sz="1200" b="1" dirty="0">
                <a:solidFill>
                  <a:schemeClr val="bg1">
                    <a:lumMod val="50000"/>
                  </a:schemeClr>
                </a:solidFill>
              </a:rPr>
              <a:t>EMPHASIS</a:t>
            </a:r>
          </a:p>
        </p:txBody>
      </p:sp>
      <p:sp>
        <p:nvSpPr>
          <p:cNvPr id="28" name="TextBox 27">
            <a:extLst>
              <a:ext uri="{FF2B5EF4-FFF2-40B4-BE49-F238E27FC236}">
                <a16:creationId xmlns:a16="http://schemas.microsoft.com/office/drawing/2014/main" id="{EB3446CF-3513-9243-AD93-C310168D4DAF}"/>
              </a:ext>
            </a:extLst>
          </p:cNvPr>
          <p:cNvSpPr txBox="1"/>
          <p:nvPr/>
        </p:nvSpPr>
        <p:spPr>
          <a:xfrm>
            <a:off x="734672" y="5044342"/>
            <a:ext cx="1278569" cy="276999"/>
          </a:xfrm>
          <a:prstGeom prst="rect">
            <a:avLst/>
          </a:prstGeom>
          <a:noFill/>
        </p:spPr>
        <p:txBody>
          <a:bodyPr wrap="square" rtlCol="0">
            <a:spAutoFit/>
          </a:bodyPr>
          <a:lstStyle/>
          <a:p>
            <a:r>
              <a:rPr lang="en-US" sz="1200" b="1" dirty="0">
                <a:solidFill>
                  <a:schemeClr val="bg1">
                    <a:lumMod val="50000"/>
                  </a:schemeClr>
                </a:solidFill>
              </a:rPr>
              <a:t>FOCUS</a:t>
            </a:r>
          </a:p>
        </p:txBody>
      </p:sp>
      <p:sp>
        <p:nvSpPr>
          <p:cNvPr id="29" name="TextBox 28">
            <a:extLst>
              <a:ext uri="{FF2B5EF4-FFF2-40B4-BE49-F238E27FC236}">
                <a16:creationId xmlns:a16="http://schemas.microsoft.com/office/drawing/2014/main" id="{0C5F24EE-23B8-6A45-AE5D-75501E98E9A2}"/>
              </a:ext>
            </a:extLst>
          </p:cNvPr>
          <p:cNvSpPr txBox="1"/>
          <p:nvPr/>
        </p:nvSpPr>
        <p:spPr>
          <a:xfrm>
            <a:off x="734672" y="5745099"/>
            <a:ext cx="1416268" cy="276999"/>
          </a:xfrm>
          <a:prstGeom prst="rect">
            <a:avLst/>
          </a:prstGeom>
          <a:noFill/>
        </p:spPr>
        <p:txBody>
          <a:bodyPr wrap="square" rtlCol="0">
            <a:spAutoFit/>
          </a:bodyPr>
          <a:lstStyle/>
          <a:p>
            <a:r>
              <a:rPr lang="en-US" sz="1200" b="1" dirty="0">
                <a:solidFill>
                  <a:schemeClr val="bg1">
                    <a:lumMod val="50000"/>
                  </a:schemeClr>
                </a:solidFill>
              </a:rPr>
              <a:t>CHALLENGES</a:t>
            </a:r>
          </a:p>
        </p:txBody>
      </p:sp>
      <p:pic>
        <p:nvPicPr>
          <p:cNvPr id="30" name="Picture 29">
            <a:extLst>
              <a:ext uri="{FF2B5EF4-FFF2-40B4-BE49-F238E27FC236}">
                <a16:creationId xmlns:a16="http://schemas.microsoft.com/office/drawing/2014/main" id="{21C42D2F-2BFE-2546-A273-12BC2DCBD02D}"/>
              </a:ext>
            </a:extLst>
          </p:cNvPr>
          <p:cNvPicPr>
            <a:picLocks noChangeAspect="1"/>
          </p:cNvPicPr>
          <p:nvPr/>
        </p:nvPicPr>
        <p:blipFill>
          <a:blip r:embed="rId3"/>
          <a:stretch>
            <a:fillRect/>
          </a:stretch>
        </p:blipFill>
        <p:spPr>
          <a:xfrm>
            <a:off x="284575" y="3632020"/>
            <a:ext cx="369488" cy="312142"/>
          </a:xfrm>
          <a:prstGeom prst="rect">
            <a:avLst/>
          </a:prstGeom>
        </p:spPr>
      </p:pic>
      <p:pic>
        <p:nvPicPr>
          <p:cNvPr id="31" name="Picture 30">
            <a:extLst>
              <a:ext uri="{FF2B5EF4-FFF2-40B4-BE49-F238E27FC236}">
                <a16:creationId xmlns:a16="http://schemas.microsoft.com/office/drawing/2014/main" id="{72B201E4-D50D-6B45-8DA5-956798762D1A}"/>
              </a:ext>
            </a:extLst>
          </p:cNvPr>
          <p:cNvPicPr>
            <a:picLocks noChangeAspect="1"/>
          </p:cNvPicPr>
          <p:nvPr/>
        </p:nvPicPr>
        <p:blipFill>
          <a:blip r:embed="rId4"/>
          <a:stretch>
            <a:fillRect/>
          </a:stretch>
        </p:blipFill>
        <p:spPr>
          <a:xfrm>
            <a:off x="253989" y="4900688"/>
            <a:ext cx="392641" cy="331701"/>
          </a:xfrm>
          <a:prstGeom prst="rect">
            <a:avLst/>
          </a:prstGeom>
        </p:spPr>
      </p:pic>
      <p:pic>
        <p:nvPicPr>
          <p:cNvPr id="32" name="Picture 31">
            <a:extLst>
              <a:ext uri="{FF2B5EF4-FFF2-40B4-BE49-F238E27FC236}">
                <a16:creationId xmlns:a16="http://schemas.microsoft.com/office/drawing/2014/main" id="{4E290DA8-0EF0-AD4B-A20F-FA37FA0F0920}"/>
              </a:ext>
            </a:extLst>
          </p:cNvPr>
          <p:cNvPicPr>
            <a:picLocks noChangeAspect="1"/>
          </p:cNvPicPr>
          <p:nvPr/>
        </p:nvPicPr>
        <p:blipFill>
          <a:blip r:embed="rId5">
            <a:alphaModFix amt="85000"/>
          </a:blip>
          <a:stretch>
            <a:fillRect/>
          </a:stretch>
        </p:blipFill>
        <p:spPr>
          <a:xfrm>
            <a:off x="253989" y="5637267"/>
            <a:ext cx="406374" cy="282354"/>
          </a:xfrm>
          <a:prstGeom prst="rect">
            <a:avLst/>
          </a:prstGeom>
        </p:spPr>
      </p:pic>
      <p:pic>
        <p:nvPicPr>
          <p:cNvPr id="33" name="Picture 32">
            <a:extLst>
              <a:ext uri="{FF2B5EF4-FFF2-40B4-BE49-F238E27FC236}">
                <a16:creationId xmlns:a16="http://schemas.microsoft.com/office/drawing/2014/main" id="{D6EA23A0-1DF3-E349-8587-411FBB3D7BFB}"/>
              </a:ext>
            </a:extLst>
          </p:cNvPr>
          <p:cNvPicPr>
            <a:picLocks noChangeAspect="1"/>
          </p:cNvPicPr>
          <p:nvPr/>
        </p:nvPicPr>
        <p:blipFill>
          <a:blip r:embed="rId6"/>
          <a:stretch>
            <a:fillRect/>
          </a:stretch>
        </p:blipFill>
        <p:spPr>
          <a:xfrm>
            <a:off x="253989" y="4269800"/>
            <a:ext cx="430660" cy="306253"/>
          </a:xfrm>
          <a:prstGeom prst="rect">
            <a:avLst/>
          </a:prstGeom>
        </p:spPr>
      </p:pic>
      <p:cxnSp>
        <p:nvCxnSpPr>
          <p:cNvPr id="34" name="Straight Connector 33">
            <a:extLst>
              <a:ext uri="{FF2B5EF4-FFF2-40B4-BE49-F238E27FC236}">
                <a16:creationId xmlns:a16="http://schemas.microsoft.com/office/drawing/2014/main" id="{A4A70B15-C681-8B40-A145-668E237A85B3}"/>
              </a:ext>
            </a:extLst>
          </p:cNvPr>
          <p:cNvCxnSpPr>
            <a:cxnSpLocks/>
          </p:cNvCxnSpPr>
          <p:nvPr/>
        </p:nvCxnSpPr>
        <p:spPr>
          <a:xfrm>
            <a:off x="533881" y="4026836"/>
            <a:ext cx="1342596"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E05DE814-8181-0B4D-ACC5-1A71B30358DC}"/>
              </a:ext>
            </a:extLst>
          </p:cNvPr>
          <p:cNvCxnSpPr>
            <a:cxnSpLocks/>
          </p:cNvCxnSpPr>
          <p:nvPr/>
        </p:nvCxnSpPr>
        <p:spPr>
          <a:xfrm>
            <a:off x="533881" y="4648849"/>
            <a:ext cx="1342596"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F8ABCE3C-98ED-1941-9598-6A0135B860BD}"/>
              </a:ext>
            </a:extLst>
          </p:cNvPr>
          <p:cNvCxnSpPr>
            <a:cxnSpLocks/>
          </p:cNvCxnSpPr>
          <p:nvPr/>
        </p:nvCxnSpPr>
        <p:spPr>
          <a:xfrm>
            <a:off x="565895" y="5293285"/>
            <a:ext cx="1342596"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98EAB17B-B4F4-6743-994C-E12F9D5A7FB9}"/>
              </a:ext>
            </a:extLst>
          </p:cNvPr>
          <p:cNvCxnSpPr>
            <a:cxnSpLocks/>
          </p:cNvCxnSpPr>
          <p:nvPr/>
        </p:nvCxnSpPr>
        <p:spPr>
          <a:xfrm>
            <a:off x="541025" y="6348205"/>
            <a:ext cx="1342596"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19300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AB87F1-F021-694B-BEAC-794600249F5B}"/>
              </a:ext>
            </a:extLst>
          </p:cNvPr>
          <p:cNvSpPr>
            <a:spLocks noGrp="1"/>
          </p:cNvSpPr>
          <p:nvPr>
            <p:ph type="title"/>
          </p:nvPr>
        </p:nvSpPr>
        <p:spPr/>
        <p:txBody>
          <a:bodyPr/>
          <a:lstStyle/>
          <a:p>
            <a:r>
              <a:rPr lang="en-US" b="1" dirty="0"/>
              <a:t>MIDDLE</a:t>
            </a:r>
            <a:r>
              <a:rPr lang="en-US" dirty="0"/>
              <a:t>: PHARMACEUTICAL VALUE CHAINS</a:t>
            </a:r>
          </a:p>
        </p:txBody>
      </p:sp>
      <p:sp>
        <p:nvSpPr>
          <p:cNvPr id="25" name="Rectangle 24">
            <a:extLst>
              <a:ext uri="{FF2B5EF4-FFF2-40B4-BE49-F238E27FC236}">
                <a16:creationId xmlns:a16="http://schemas.microsoft.com/office/drawing/2014/main" id="{DEDE0027-0E83-834A-97F6-B234409CAFF6}"/>
              </a:ext>
            </a:extLst>
          </p:cNvPr>
          <p:cNvSpPr/>
          <p:nvPr/>
        </p:nvSpPr>
        <p:spPr>
          <a:xfrm>
            <a:off x="9084894" y="1199817"/>
            <a:ext cx="2398426" cy="1094282"/>
          </a:xfrm>
          <a:prstGeom prst="rect">
            <a:avLst/>
          </a:prstGeom>
          <a:solidFill>
            <a:srgbClr val="F2F2F2">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C98FA4E8-C8B3-6D44-8FD9-5EDD84FD2D96}"/>
              </a:ext>
            </a:extLst>
          </p:cNvPr>
          <p:cNvSpPr/>
          <p:nvPr/>
        </p:nvSpPr>
        <p:spPr>
          <a:xfrm>
            <a:off x="4471670" y="1619958"/>
            <a:ext cx="838200" cy="8382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501EB085-5E35-2E4D-957A-377739FCF47E}"/>
              </a:ext>
            </a:extLst>
          </p:cNvPr>
          <p:cNvSpPr/>
          <p:nvPr/>
        </p:nvSpPr>
        <p:spPr>
          <a:xfrm>
            <a:off x="2338070" y="2553408"/>
            <a:ext cx="838200" cy="8382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F8C7F558-2459-B444-8880-717304C540AF}"/>
              </a:ext>
            </a:extLst>
          </p:cNvPr>
          <p:cNvSpPr/>
          <p:nvPr/>
        </p:nvSpPr>
        <p:spPr>
          <a:xfrm>
            <a:off x="6605270" y="2553408"/>
            <a:ext cx="838200" cy="8382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983F9474-74DA-A945-AFAD-D7696F32A315}"/>
              </a:ext>
            </a:extLst>
          </p:cNvPr>
          <p:cNvSpPr/>
          <p:nvPr/>
        </p:nvSpPr>
        <p:spPr>
          <a:xfrm>
            <a:off x="4452620" y="3563058"/>
            <a:ext cx="838200" cy="8382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7E4AE95-62E5-A04D-8A90-EECCF856E10B}"/>
              </a:ext>
            </a:extLst>
          </p:cNvPr>
          <p:cNvSpPr/>
          <p:nvPr/>
        </p:nvSpPr>
        <p:spPr>
          <a:xfrm>
            <a:off x="8605520" y="3544008"/>
            <a:ext cx="838200" cy="8382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F99F9692-34B0-9549-954B-EAEE173B29AA}"/>
              </a:ext>
            </a:extLst>
          </p:cNvPr>
          <p:cNvSpPr/>
          <p:nvPr/>
        </p:nvSpPr>
        <p:spPr>
          <a:xfrm>
            <a:off x="6624320" y="4572708"/>
            <a:ext cx="838200" cy="8382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E00B19BF-8B11-8945-B17F-197B5E420AE4}"/>
              </a:ext>
            </a:extLst>
          </p:cNvPr>
          <p:cNvSpPr/>
          <p:nvPr/>
        </p:nvSpPr>
        <p:spPr>
          <a:xfrm>
            <a:off x="4452620" y="5506158"/>
            <a:ext cx="838200" cy="8382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7B41F838-F791-5D44-B87F-C862ED8FC4C6}"/>
              </a:ext>
            </a:extLst>
          </p:cNvPr>
          <p:cNvSpPr/>
          <p:nvPr/>
        </p:nvSpPr>
        <p:spPr>
          <a:xfrm>
            <a:off x="2319020" y="4572708"/>
            <a:ext cx="838200" cy="8382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F7E4FF8-99B9-684B-9745-AA586070BA05}"/>
              </a:ext>
            </a:extLst>
          </p:cNvPr>
          <p:cNvSpPr txBox="1"/>
          <p:nvPr/>
        </p:nvSpPr>
        <p:spPr>
          <a:xfrm>
            <a:off x="5402310" y="1677108"/>
            <a:ext cx="1943100" cy="646331"/>
          </a:xfrm>
          <a:prstGeom prst="rect">
            <a:avLst/>
          </a:prstGeom>
          <a:noFill/>
        </p:spPr>
        <p:txBody>
          <a:bodyPr wrap="square" rtlCol="0">
            <a:spAutoFit/>
          </a:bodyPr>
          <a:lstStyle/>
          <a:p>
            <a:r>
              <a:rPr lang="en-US" dirty="0"/>
              <a:t>Pharmaceutical Manufacturer</a:t>
            </a:r>
          </a:p>
        </p:txBody>
      </p:sp>
      <p:sp>
        <p:nvSpPr>
          <p:cNvPr id="48" name="TextBox 47">
            <a:extLst>
              <a:ext uri="{FF2B5EF4-FFF2-40B4-BE49-F238E27FC236}">
                <a16:creationId xmlns:a16="http://schemas.microsoft.com/office/drawing/2014/main" id="{328B3C78-BFCE-D54D-AE7B-F111A40225E7}"/>
              </a:ext>
            </a:extLst>
          </p:cNvPr>
          <p:cNvSpPr txBox="1"/>
          <p:nvPr/>
        </p:nvSpPr>
        <p:spPr>
          <a:xfrm>
            <a:off x="7576820" y="2743908"/>
            <a:ext cx="1943100" cy="369332"/>
          </a:xfrm>
          <a:prstGeom prst="rect">
            <a:avLst/>
          </a:prstGeom>
          <a:noFill/>
        </p:spPr>
        <p:txBody>
          <a:bodyPr wrap="square" rtlCol="0">
            <a:spAutoFit/>
          </a:bodyPr>
          <a:lstStyle/>
          <a:p>
            <a:r>
              <a:rPr lang="en-US" dirty="0"/>
              <a:t>Payer/plan</a:t>
            </a:r>
          </a:p>
        </p:txBody>
      </p:sp>
      <p:sp>
        <p:nvSpPr>
          <p:cNvPr id="49" name="TextBox 48">
            <a:extLst>
              <a:ext uri="{FF2B5EF4-FFF2-40B4-BE49-F238E27FC236}">
                <a16:creationId xmlns:a16="http://schemas.microsoft.com/office/drawing/2014/main" id="{18F22630-A697-8D43-8467-4D80B6C4FF4A}"/>
              </a:ext>
            </a:extLst>
          </p:cNvPr>
          <p:cNvSpPr txBox="1"/>
          <p:nvPr/>
        </p:nvSpPr>
        <p:spPr>
          <a:xfrm>
            <a:off x="919000" y="2801058"/>
            <a:ext cx="1943100" cy="369332"/>
          </a:xfrm>
          <a:prstGeom prst="rect">
            <a:avLst/>
          </a:prstGeom>
          <a:noFill/>
        </p:spPr>
        <p:txBody>
          <a:bodyPr wrap="square" rtlCol="0">
            <a:spAutoFit/>
          </a:bodyPr>
          <a:lstStyle/>
          <a:p>
            <a:r>
              <a:rPr lang="en-US" dirty="0"/>
              <a:t>Wholesaler</a:t>
            </a:r>
          </a:p>
        </p:txBody>
      </p:sp>
      <p:sp>
        <p:nvSpPr>
          <p:cNvPr id="50" name="TextBox 49">
            <a:extLst>
              <a:ext uri="{FF2B5EF4-FFF2-40B4-BE49-F238E27FC236}">
                <a16:creationId xmlns:a16="http://schemas.microsoft.com/office/drawing/2014/main" id="{5774F0A1-5D37-494B-A32F-D064F30CE4B8}"/>
              </a:ext>
            </a:extLst>
          </p:cNvPr>
          <p:cNvSpPr txBox="1"/>
          <p:nvPr/>
        </p:nvSpPr>
        <p:spPr>
          <a:xfrm>
            <a:off x="919000" y="4830358"/>
            <a:ext cx="1943100" cy="369332"/>
          </a:xfrm>
          <a:prstGeom prst="rect">
            <a:avLst/>
          </a:prstGeom>
          <a:noFill/>
        </p:spPr>
        <p:txBody>
          <a:bodyPr wrap="square" rtlCol="0">
            <a:spAutoFit/>
          </a:bodyPr>
          <a:lstStyle/>
          <a:p>
            <a:r>
              <a:rPr lang="en-US" dirty="0"/>
              <a:t>Pharmacy</a:t>
            </a:r>
          </a:p>
        </p:txBody>
      </p:sp>
      <p:sp>
        <p:nvSpPr>
          <p:cNvPr id="51" name="TextBox 50">
            <a:extLst>
              <a:ext uri="{FF2B5EF4-FFF2-40B4-BE49-F238E27FC236}">
                <a16:creationId xmlns:a16="http://schemas.microsoft.com/office/drawing/2014/main" id="{F6A2F5A3-75FC-F64E-92B5-AB5C4D59DF95}"/>
              </a:ext>
            </a:extLst>
          </p:cNvPr>
          <p:cNvSpPr txBox="1"/>
          <p:nvPr/>
        </p:nvSpPr>
        <p:spPr>
          <a:xfrm>
            <a:off x="5402310" y="5830008"/>
            <a:ext cx="1943100" cy="369332"/>
          </a:xfrm>
          <a:prstGeom prst="rect">
            <a:avLst/>
          </a:prstGeom>
          <a:noFill/>
        </p:spPr>
        <p:txBody>
          <a:bodyPr wrap="square" rtlCol="0">
            <a:spAutoFit/>
          </a:bodyPr>
          <a:lstStyle/>
          <a:p>
            <a:r>
              <a:rPr lang="en-US" dirty="0"/>
              <a:t>Patient</a:t>
            </a:r>
          </a:p>
        </p:txBody>
      </p:sp>
      <p:sp>
        <p:nvSpPr>
          <p:cNvPr id="52" name="TextBox 51">
            <a:extLst>
              <a:ext uri="{FF2B5EF4-FFF2-40B4-BE49-F238E27FC236}">
                <a16:creationId xmlns:a16="http://schemas.microsoft.com/office/drawing/2014/main" id="{06322A0D-6B01-C14E-8F68-D527B33EE806}"/>
              </a:ext>
            </a:extLst>
          </p:cNvPr>
          <p:cNvSpPr txBox="1"/>
          <p:nvPr/>
        </p:nvSpPr>
        <p:spPr>
          <a:xfrm>
            <a:off x="7653020" y="4839408"/>
            <a:ext cx="1943100" cy="369332"/>
          </a:xfrm>
          <a:prstGeom prst="rect">
            <a:avLst/>
          </a:prstGeom>
          <a:noFill/>
        </p:spPr>
        <p:txBody>
          <a:bodyPr wrap="square" rtlCol="0">
            <a:spAutoFit/>
          </a:bodyPr>
          <a:lstStyle/>
          <a:p>
            <a:r>
              <a:rPr lang="en-US" dirty="0"/>
              <a:t>Provider</a:t>
            </a:r>
          </a:p>
        </p:txBody>
      </p:sp>
      <p:sp>
        <p:nvSpPr>
          <p:cNvPr id="53" name="TextBox 52">
            <a:extLst>
              <a:ext uri="{FF2B5EF4-FFF2-40B4-BE49-F238E27FC236}">
                <a16:creationId xmlns:a16="http://schemas.microsoft.com/office/drawing/2014/main" id="{FBC30562-AF45-464D-A893-9F114F32D9CC}"/>
              </a:ext>
            </a:extLst>
          </p:cNvPr>
          <p:cNvSpPr txBox="1"/>
          <p:nvPr/>
        </p:nvSpPr>
        <p:spPr>
          <a:xfrm>
            <a:off x="4564109" y="4421557"/>
            <a:ext cx="819150" cy="369332"/>
          </a:xfrm>
          <a:prstGeom prst="rect">
            <a:avLst/>
          </a:prstGeom>
          <a:noFill/>
        </p:spPr>
        <p:txBody>
          <a:bodyPr wrap="square" rtlCol="0">
            <a:spAutoFit/>
          </a:bodyPr>
          <a:lstStyle/>
          <a:p>
            <a:r>
              <a:rPr lang="en-US" dirty="0"/>
              <a:t>PBM</a:t>
            </a:r>
          </a:p>
        </p:txBody>
      </p:sp>
      <p:sp>
        <p:nvSpPr>
          <p:cNvPr id="54" name="TextBox 53">
            <a:extLst>
              <a:ext uri="{FF2B5EF4-FFF2-40B4-BE49-F238E27FC236}">
                <a16:creationId xmlns:a16="http://schemas.microsoft.com/office/drawing/2014/main" id="{2AFA902F-0DFD-7343-96DE-28B8F64DACF1}"/>
              </a:ext>
            </a:extLst>
          </p:cNvPr>
          <p:cNvSpPr txBox="1"/>
          <p:nvPr/>
        </p:nvSpPr>
        <p:spPr>
          <a:xfrm>
            <a:off x="9540220" y="3678608"/>
            <a:ext cx="1943100" cy="646331"/>
          </a:xfrm>
          <a:prstGeom prst="rect">
            <a:avLst/>
          </a:prstGeom>
          <a:noFill/>
        </p:spPr>
        <p:txBody>
          <a:bodyPr wrap="square" rtlCol="0">
            <a:spAutoFit/>
          </a:bodyPr>
          <a:lstStyle/>
          <a:p>
            <a:r>
              <a:rPr lang="en-US" dirty="0"/>
              <a:t>Plan sponsor/</a:t>
            </a:r>
          </a:p>
          <a:p>
            <a:r>
              <a:rPr lang="en-US" dirty="0"/>
              <a:t>employer</a:t>
            </a:r>
          </a:p>
        </p:txBody>
      </p:sp>
      <p:cxnSp>
        <p:nvCxnSpPr>
          <p:cNvPr id="55" name="Straight Arrow Connector 54">
            <a:extLst>
              <a:ext uri="{FF2B5EF4-FFF2-40B4-BE49-F238E27FC236}">
                <a16:creationId xmlns:a16="http://schemas.microsoft.com/office/drawing/2014/main" id="{53CE56E9-A19E-2344-B65F-2211A956B0ED}"/>
              </a:ext>
            </a:extLst>
          </p:cNvPr>
          <p:cNvCxnSpPr>
            <a:cxnSpLocks/>
          </p:cNvCxnSpPr>
          <p:nvPr/>
        </p:nvCxnSpPr>
        <p:spPr>
          <a:xfrm flipH="1">
            <a:off x="3290570" y="2191458"/>
            <a:ext cx="1028700" cy="552450"/>
          </a:xfrm>
          <a:prstGeom prst="straightConnector1">
            <a:avLst/>
          </a:prstGeom>
          <a:ln w="12700">
            <a:solidFill>
              <a:schemeClr val="tx1">
                <a:lumMod val="50000"/>
                <a:lumOff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957F6905-A4B6-6846-B04D-40C70CB8C0FF}"/>
              </a:ext>
            </a:extLst>
          </p:cNvPr>
          <p:cNvCxnSpPr>
            <a:cxnSpLocks/>
          </p:cNvCxnSpPr>
          <p:nvPr/>
        </p:nvCxnSpPr>
        <p:spPr>
          <a:xfrm>
            <a:off x="2719070" y="3582108"/>
            <a:ext cx="0" cy="819150"/>
          </a:xfrm>
          <a:prstGeom prst="straightConnector1">
            <a:avLst/>
          </a:prstGeom>
          <a:ln w="12700">
            <a:solidFill>
              <a:schemeClr val="tx1">
                <a:lumMod val="50000"/>
                <a:lumOff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BE8E9362-8423-4548-A41C-6F8DC3DB9D24}"/>
              </a:ext>
            </a:extLst>
          </p:cNvPr>
          <p:cNvCxnSpPr>
            <a:cxnSpLocks/>
          </p:cNvCxnSpPr>
          <p:nvPr/>
        </p:nvCxnSpPr>
        <p:spPr>
          <a:xfrm flipH="1" flipV="1">
            <a:off x="3271520" y="5182308"/>
            <a:ext cx="1028700" cy="552450"/>
          </a:xfrm>
          <a:prstGeom prst="straightConnector1">
            <a:avLst/>
          </a:prstGeom>
          <a:ln w="12700">
            <a:solidFill>
              <a:schemeClr val="tx1">
                <a:lumMod val="50000"/>
                <a:lumOff val="50000"/>
              </a:schemeClr>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58" name="Picture 57">
            <a:extLst>
              <a:ext uri="{FF2B5EF4-FFF2-40B4-BE49-F238E27FC236}">
                <a16:creationId xmlns:a16="http://schemas.microsoft.com/office/drawing/2014/main" id="{572C22D2-AEE0-A84B-968D-BDCC1A0EF85A}"/>
              </a:ext>
            </a:extLst>
          </p:cNvPr>
          <p:cNvPicPr>
            <a:picLocks noChangeAspect="1"/>
          </p:cNvPicPr>
          <p:nvPr/>
        </p:nvPicPr>
        <p:blipFill>
          <a:blip r:embed="rId3"/>
          <a:stretch>
            <a:fillRect/>
          </a:stretch>
        </p:blipFill>
        <p:spPr>
          <a:xfrm>
            <a:off x="2490470" y="4737808"/>
            <a:ext cx="438150" cy="440906"/>
          </a:xfrm>
          <a:prstGeom prst="rect">
            <a:avLst/>
          </a:prstGeom>
        </p:spPr>
      </p:pic>
      <p:pic>
        <p:nvPicPr>
          <p:cNvPr id="59" name="Picture 58">
            <a:extLst>
              <a:ext uri="{FF2B5EF4-FFF2-40B4-BE49-F238E27FC236}">
                <a16:creationId xmlns:a16="http://schemas.microsoft.com/office/drawing/2014/main" id="{C1B533B7-A7D7-914B-93FA-06CE8635517E}"/>
              </a:ext>
            </a:extLst>
          </p:cNvPr>
          <p:cNvPicPr>
            <a:picLocks noChangeAspect="1"/>
          </p:cNvPicPr>
          <p:nvPr/>
        </p:nvPicPr>
        <p:blipFill>
          <a:blip r:embed="rId4"/>
          <a:stretch>
            <a:fillRect/>
          </a:stretch>
        </p:blipFill>
        <p:spPr>
          <a:xfrm>
            <a:off x="2526081" y="2765854"/>
            <a:ext cx="485200" cy="366217"/>
          </a:xfrm>
          <a:prstGeom prst="rect">
            <a:avLst/>
          </a:prstGeom>
        </p:spPr>
      </p:pic>
      <p:pic>
        <p:nvPicPr>
          <p:cNvPr id="60" name="Picture 59">
            <a:extLst>
              <a:ext uri="{FF2B5EF4-FFF2-40B4-BE49-F238E27FC236}">
                <a16:creationId xmlns:a16="http://schemas.microsoft.com/office/drawing/2014/main" id="{B60D9631-32D1-134F-891F-C2125677F82E}"/>
              </a:ext>
            </a:extLst>
          </p:cNvPr>
          <p:cNvPicPr>
            <a:picLocks noChangeAspect="1"/>
          </p:cNvPicPr>
          <p:nvPr/>
        </p:nvPicPr>
        <p:blipFill>
          <a:blip r:embed="rId5"/>
          <a:stretch>
            <a:fillRect/>
          </a:stretch>
        </p:blipFill>
        <p:spPr>
          <a:xfrm>
            <a:off x="4687570" y="5658558"/>
            <a:ext cx="374650" cy="492108"/>
          </a:xfrm>
          <a:prstGeom prst="rect">
            <a:avLst/>
          </a:prstGeom>
        </p:spPr>
      </p:pic>
      <p:pic>
        <p:nvPicPr>
          <p:cNvPr id="61" name="Picture 60">
            <a:extLst>
              <a:ext uri="{FF2B5EF4-FFF2-40B4-BE49-F238E27FC236}">
                <a16:creationId xmlns:a16="http://schemas.microsoft.com/office/drawing/2014/main" id="{4A72BDBC-204B-D240-89D6-C84654D44981}"/>
              </a:ext>
            </a:extLst>
          </p:cNvPr>
          <p:cNvPicPr>
            <a:picLocks noChangeAspect="1"/>
          </p:cNvPicPr>
          <p:nvPr/>
        </p:nvPicPr>
        <p:blipFill>
          <a:blip r:embed="rId6"/>
          <a:stretch>
            <a:fillRect/>
          </a:stretch>
        </p:blipFill>
        <p:spPr>
          <a:xfrm>
            <a:off x="6782105" y="2732172"/>
            <a:ext cx="482600" cy="478173"/>
          </a:xfrm>
          <a:prstGeom prst="rect">
            <a:avLst/>
          </a:prstGeom>
        </p:spPr>
      </p:pic>
      <p:pic>
        <p:nvPicPr>
          <p:cNvPr id="62" name="Picture 61">
            <a:extLst>
              <a:ext uri="{FF2B5EF4-FFF2-40B4-BE49-F238E27FC236}">
                <a16:creationId xmlns:a16="http://schemas.microsoft.com/office/drawing/2014/main" id="{B6255EB7-6C82-444E-A42E-809AC65B568D}"/>
              </a:ext>
            </a:extLst>
          </p:cNvPr>
          <p:cNvPicPr>
            <a:picLocks noChangeAspect="1"/>
          </p:cNvPicPr>
          <p:nvPr/>
        </p:nvPicPr>
        <p:blipFill>
          <a:blip r:embed="rId7"/>
          <a:stretch>
            <a:fillRect/>
          </a:stretch>
        </p:blipFill>
        <p:spPr>
          <a:xfrm>
            <a:off x="4631386" y="3831688"/>
            <a:ext cx="485686" cy="346456"/>
          </a:xfrm>
          <a:prstGeom prst="rect">
            <a:avLst/>
          </a:prstGeom>
        </p:spPr>
      </p:pic>
      <p:pic>
        <p:nvPicPr>
          <p:cNvPr id="63" name="Picture 62">
            <a:extLst>
              <a:ext uri="{FF2B5EF4-FFF2-40B4-BE49-F238E27FC236}">
                <a16:creationId xmlns:a16="http://schemas.microsoft.com/office/drawing/2014/main" id="{73DE307C-E7B4-3840-BAC2-BADCB5F3D48D}"/>
              </a:ext>
            </a:extLst>
          </p:cNvPr>
          <p:cNvPicPr>
            <a:picLocks noChangeAspect="1"/>
          </p:cNvPicPr>
          <p:nvPr/>
        </p:nvPicPr>
        <p:blipFill>
          <a:blip r:embed="rId8"/>
          <a:stretch>
            <a:fillRect/>
          </a:stretch>
        </p:blipFill>
        <p:spPr>
          <a:xfrm>
            <a:off x="4725670" y="1746958"/>
            <a:ext cx="321920" cy="552155"/>
          </a:xfrm>
          <a:prstGeom prst="rect">
            <a:avLst/>
          </a:prstGeom>
        </p:spPr>
      </p:pic>
      <p:cxnSp>
        <p:nvCxnSpPr>
          <p:cNvPr id="64" name="Straight Arrow Connector 63">
            <a:extLst>
              <a:ext uri="{FF2B5EF4-FFF2-40B4-BE49-F238E27FC236}">
                <a16:creationId xmlns:a16="http://schemas.microsoft.com/office/drawing/2014/main" id="{A40A6809-F325-9646-ABC0-2A7D308B0CBF}"/>
              </a:ext>
            </a:extLst>
          </p:cNvPr>
          <p:cNvCxnSpPr>
            <a:cxnSpLocks/>
          </p:cNvCxnSpPr>
          <p:nvPr/>
        </p:nvCxnSpPr>
        <p:spPr>
          <a:xfrm flipH="1" flipV="1">
            <a:off x="3157220" y="5353758"/>
            <a:ext cx="1028700" cy="552450"/>
          </a:xfrm>
          <a:prstGeom prst="straightConnector1">
            <a:avLst/>
          </a:prstGeom>
          <a:ln w="12700">
            <a:solidFill>
              <a:schemeClr val="accent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a:extLst>
              <a:ext uri="{FF2B5EF4-FFF2-40B4-BE49-F238E27FC236}">
                <a16:creationId xmlns:a16="http://schemas.microsoft.com/office/drawing/2014/main" id="{48585713-77D1-E045-875C-4D53A489C8AD}"/>
              </a:ext>
            </a:extLst>
          </p:cNvPr>
          <p:cNvCxnSpPr>
            <a:cxnSpLocks/>
          </p:cNvCxnSpPr>
          <p:nvPr/>
        </p:nvCxnSpPr>
        <p:spPr>
          <a:xfrm flipV="1">
            <a:off x="2547620" y="3582108"/>
            <a:ext cx="0" cy="857250"/>
          </a:xfrm>
          <a:prstGeom prst="straightConnector1">
            <a:avLst/>
          </a:prstGeom>
          <a:ln w="12700">
            <a:solidFill>
              <a:schemeClr val="accent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0FFD6DDA-9F01-8649-BBD6-223375812BD4}"/>
              </a:ext>
            </a:extLst>
          </p:cNvPr>
          <p:cNvCxnSpPr>
            <a:cxnSpLocks/>
          </p:cNvCxnSpPr>
          <p:nvPr/>
        </p:nvCxnSpPr>
        <p:spPr>
          <a:xfrm flipV="1">
            <a:off x="3214370" y="2000958"/>
            <a:ext cx="1085850" cy="552450"/>
          </a:xfrm>
          <a:prstGeom prst="straightConnector1">
            <a:avLst/>
          </a:prstGeom>
          <a:ln w="12700">
            <a:solidFill>
              <a:schemeClr val="accent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5219DF8E-D434-BF44-9DA8-13E9B5C44E91}"/>
              </a:ext>
            </a:extLst>
          </p:cNvPr>
          <p:cNvCxnSpPr>
            <a:cxnSpLocks/>
          </p:cNvCxnSpPr>
          <p:nvPr/>
        </p:nvCxnSpPr>
        <p:spPr>
          <a:xfrm>
            <a:off x="4852670" y="2591508"/>
            <a:ext cx="0" cy="876300"/>
          </a:xfrm>
          <a:prstGeom prst="straightConnector1">
            <a:avLst/>
          </a:prstGeom>
          <a:ln w="12700">
            <a:solidFill>
              <a:schemeClr val="accent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a:extLst>
              <a:ext uri="{FF2B5EF4-FFF2-40B4-BE49-F238E27FC236}">
                <a16:creationId xmlns:a16="http://schemas.microsoft.com/office/drawing/2014/main" id="{3D5CD6C5-E5D4-0144-B906-9A3E26CB8452}"/>
              </a:ext>
            </a:extLst>
          </p:cNvPr>
          <p:cNvCxnSpPr>
            <a:cxnSpLocks/>
          </p:cNvCxnSpPr>
          <p:nvPr/>
        </p:nvCxnSpPr>
        <p:spPr>
          <a:xfrm flipH="1">
            <a:off x="3176270" y="4172658"/>
            <a:ext cx="1123950" cy="552450"/>
          </a:xfrm>
          <a:prstGeom prst="straightConnector1">
            <a:avLst/>
          </a:prstGeom>
          <a:ln w="12700">
            <a:solidFill>
              <a:schemeClr val="accent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a:extLst>
              <a:ext uri="{FF2B5EF4-FFF2-40B4-BE49-F238E27FC236}">
                <a16:creationId xmlns:a16="http://schemas.microsoft.com/office/drawing/2014/main" id="{3C65BA2E-6533-6442-BC28-E43709440124}"/>
              </a:ext>
            </a:extLst>
          </p:cNvPr>
          <p:cNvCxnSpPr>
            <a:cxnSpLocks/>
          </p:cNvCxnSpPr>
          <p:nvPr/>
        </p:nvCxnSpPr>
        <p:spPr>
          <a:xfrm flipH="1">
            <a:off x="5405120" y="3848808"/>
            <a:ext cx="2990850" cy="0"/>
          </a:xfrm>
          <a:prstGeom prst="straightConnector1">
            <a:avLst/>
          </a:prstGeom>
          <a:ln w="12700">
            <a:solidFill>
              <a:schemeClr val="accent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a:extLst>
              <a:ext uri="{FF2B5EF4-FFF2-40B4-BE49-F238E27FC236}">
                <a16:creationId xmlns:a16="http://schemas.microsoft.com/office/drawing/2014/main" id="{6BFEBDE3-B0A2-264C-B861-CE197D974A01}"/>
              </a:ext>
            </a:extLst>
          </p:cNvPr>
          <p:cNvCxnSpPr>
            <a:cxnSpLocks/>
          </p:cNvCxnSpPr>
          <p:nvPr/>
        </p:nvCxnSpPr>
        <p:spPr>
          <a:xfrm>
            <a:off x="5424170" y="4020258"/>
            <a:ext cx="2990850" cy="0"/>
          </a:xfrm>
          <a:prstGeom prst="straightConnector1">
            <a:avLst/>
          </a:prstGeom>
          <a:ln w="12700">
            <a:solidFill>
              <a:schemeClr val="accent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pic>
        <p:nvPicPr>
          <p:cNvPr id="71" name="Picture 70">
            <a:extLst>
              <a:ext uri="{FF2B5EF4-FFF2-40B4-BE49-F238E27FC236}">
                <a16:creationId xmlns:a16="http://schemas.microsoft.com/office/drawing/2014/main" id="{F3739D68-1E46-2C41-B412-089E50AD7D14}"/>
              </a:ext>
            </a:extLst>
          </p:cNvPr>
          <p:cNvPicPr>
            <a:picLocks noChangeAspect="1"/>
          </p:cNvPicPr>
          <p:nvPr/>
        </p:nvPicPr>
        <p:blipFill>
          <a:blip r:embed="rId9"/>
          <a:stretch>
            <a:fillRect/>
          </a:stretch>
        </p:blipFill>
        <p:spPr>
          <a:xfrm>
            <a:off x="6802120" y="4744158"/>
            <a:ext cx="506307" cy="438150"/>
          </a:xfrm>
          <a:prstGeom prst="rect">
            <a:avLst/>
          </a:prstGeom>
        </p:spPr>
      </p:pic>
      <p:pic>
        <p:nvPicPr>
          <p:cNvPr id="72" name="Picture 71">
            <a:extLst>
              <a:ext uri="{FF2B5EF4-FFF2-40B4-BE49-F238E27FC236}">
                <a16:creationId xmlns:a16="http://schemas.microsoft.com/office/drawing/2014/main" id="{53F40106-6E24-3742-BE44-528BD69FEAAA}"/>
              </a:ext>
            </a:extLst>
          </p:cNvPr>
          <p:cNvPicPr>
            <a:picLocks noChangeAspect="1"/>
          </p:cNvPicPr>
          <p:nvPr/>
        </p:nvPicPr>
        <p:blipFill>
          <a:blip r:embed="rId10"/>
          <a:stretch>
            <a:fillRect/>
          </a:stretch>
        </p:blipFill>
        <p:spPr>
          <a:xfrm>
            <a:off x="8784894" y="3695288"/>
            <a:ext cx="559462" cy="526745"/>
          </a:xfrm>
          <a:prstGeom prst="rect">
            <a:avLst/>
          </a:prstGeom>
        </p:spPr>
      </p:pic>
      <p:pic>
        <p:nvPicPr>
          <p:cNvPr id="73" name="Picture 72">
            <a:extLst>
              <a:ext uri="{FF2B5EF4-FFF2-40B4-BE49-F238E27FC236}">
                <a16:creationId xmlns:a16="http://schemas.microsoft.com/office/drawing/2014/main" id="{E43FE486-9F26-6649-9105-A66BD36E36CD}"/>
              </a:ext>
            </a:extLst>
          </p:cNvPr>
          <p:cNvPicPr>
            <a:picLocks noChangeAspect="1"/>
          </p:cNvPicPr>
          <p:nvPr/>
        </p:nvPicPr>
        <p:blipFill>
          <a:blip r:embed="rId11"/>
          <a:stretch>
            <a:fillRect/>
          </a:stretch>
        </p:blipFill>
        <p:spPr>
          <a:xfrm>
            <a:off x="8775903" y="3966612"/>
            <a:ext cx="240792" cy="240792"/>
          </a:xfrm>
          <a:prstGeom prst="rect">
            <a:avLst/>
          </a:prstGeom>
        </p:spPr>
      </p:pic>
      <p:cxnSp>
        <p:nvCxnSpPr>
          <p:cNvPr id="74" name="Straight Connector 73">
            <a:extLst>
              <a:ext uri="{FF2B5EF4-FFF2-40B4-BE49-F238E27FC236}">
                <a16:creationId xmlns:a16="http://schemas.microsoft.com/office/drawing/2014/main" id="{069493F9-5663-2545-8877-4B03C4D417C4}"/>
              </a:ext>
            </a:extLst>
          </p:cNvPr>
          <p:cNvCxnSpPr/>
          <p:nvPr/>
        </p:nvCxnSpPr>
        <p:spPr>
          <a:xfrm flipV="1">
            <a:off x="5362024" y="3134588"/>
            <a:ext cx="1139252" cy="539646"/>
          </a:xfrm>
          <a:prstGeom prst="line">
            <a:avLst/>
          </a:prstGeom>
          <a:ln w="12700">
            <a:solidFill>
              <a:schemeClr val="bg1">
                <a:lumMod val="8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9FB4A744-553E-2847-AC5D-B5AC1C0C2EB9}"/>
              </a:ext>
            </a:extLst>
          </p:cNvPr>
          <p:cNvCxnSpPr>
            <a:cxnSpLocks/>
          </p:cNvCxnSpPr>
          <p:nvPr/>
        </p:nvCxnSpPr>
        <p:spPr>
          <a:xfrm>
            <a:off x="3235919" y="4980877"/>
            <a:ext cx="3250367" cy="0"/>
          </a:xfrm>
          <a:prstGeom prst="line">
            <a:avLst/>
          </a:prstGeom>
          <a:ln w="12700">
            <a:solidFill>
              <a:schemeClr val="bg1">
                <a:lumMod val="8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76" name="TextBox 75">
            <a:extLst>
              <a:ext uri="{FF2B5EF4-FFF2-40B4-BE49-F238E27FC236}">
                <a16:creationId xmlns:a16="http://schemas.microsoft.com/office/drawing/2014/main" id="{C4E46958-4ECC-5C47-9A0B-E74F405506DE}"/>
              </a:ext>
            </a:extLst>
          </p:cNvPr>
          <p:cNvSpPr txBox="1"/>
          <p:nvPr/>
        </p:nvSpPr>
        <p:spPr>
          <a:xfrm>
            <a:off x="4462612" y="5008359"/>
            <a:ext cx="1678899" cy="276999"/>
          </a:xfrm>
          <a:prstGeom prst="rect">
            <a:avLst/>
          </a:prstGeom>
          <a:noFill/>
        </p:spPr>
        <p:txBody>
          <a:bodyPr wrap="square" rtlCol="0">
            <a:spAutoFit/>
          </a:bodyPr>
          <a:lstStyle/>
          <a:p>
            <a:r>
              <a:rPr lang="en-US" sz="1200" i="1" dirty="0">
                <a:solidFill>
                  <a:schemeClr val="bg1">
                    <a:lumMod val="65000"/>
                  </a:schemeClr>
                </a:solidFill>
              </a:rPr>
              <a:t>Prescription</a:t>
            </a:r>
          </a:p>
        </p:txBody>
      </p:sp>
      <p:sp>
        <p:nvSpPr>
          <p:cNvPr id="77" name="TextBox 76">
            <a:extLst>
              <a:ext uri="{FF2B5EF4-FFF2-40B4-BE49-F238E27FC236}">
                <a16:creationId xmlns:a16="http://schemas.microsoft.com/office/drawing/2014/main" id="{E939B117-95F4-724C-98B2-9C0FEFA3632E}"/>
              </a:ext>
            </a:extLst>
          </p:cNvPr>
          <p:cNvSpPr txBox="1"/>
          <p:nvPr/>
        </p:nvSpPr>
        <p:spPr>
          <a:xfrm>
            <a:off x="1991734" y="3931566"/>
            <a:ext cx="627089" cy="276999"/>
          </a:xfrm>
          <a:prstGeom prst="rect">
            <a:avLst/>
          </a:prstGeom>
          <a:noFill/>
        </p:spPr>
        <p:txBody>
          <a:bodyPr wrap="square" rtlCol="0">
            <a:spAutoFit/>
          </a:bodyPr>
          <a:lstStyle/>
          <a:p>
            <a:r>
              <a:rPr lang="en-US" sz="1200" i="1" dirty="0">
                <a:solidFill>
                  <a:schemeClr val="bg1">
                    <a:lumMod val="65000"/>
                  </a:schemeClr>
                </a:solidFill>
              </a:rPr>
              <a:t>AWP</a:t>
            </a:r>
          </a:p>
        </p:txBody>
      </p:sp>
      <p:sp>
        <p:nvSpPr>
          <p:cNvPr id="78" name="TextBox 77">
            <a:extLst>
              <a:ext uri="{FF2B5EF4-FFF2-40B4-BE49-F238E27FC236}">
                <a16:creationId xmlns:a16="http://schemas.microsoft.com/office/drawing/2014/main" id="{74F7514A-5B18-1C4E-B904-C790CA525AC1}"/>
              </a:ext>
            </a:extLst>
          </p:cNvPr>
          <p:cNvSpPr txBox="1"/>
          <p:nvPr/>
        </p:nvSpPr>
        <p:spPr>
          <a:xfrm>
            <a:off x="2933618" y="5627952"/>
            <a:ext cx="1066800" cy="276999"/>
          </a:xfrm>
          <a:prstGeom prst="rect">
            <a:avLst/>
          </a:prstGeom>
          <a:noFill/>
        </p:spPr>
        <p:txBody>
          <a:bodyPr wrap="square" rtlCol="0">
            <a:spAutoFit/>
          </a:bodyPr>
          <a:lstStyle/>
          <a:p>
            <a:r>
              <a:rPr lang="en-US" sz="1200" i="1" dirty="0">
                <a:solidFill>
                  <a:schemeClr val="bg1">
                    <a:lumMod val="65000"/>
                  </a:schemeClr>
                </a:solidFill>
              </a:rPr>
              <a:t>Co-Pay</a:t>
            </a:r>
          </a:p>
        </p:txBody>
      </p:sp>
      <p:sp>
        <p:nvSpPr>
          <p:cNvPr id="79" name="TextBox 78">
            <a:extLst>
              <a:ext uri="{FF2B5EF4-FFF2-40B4-BE49-F238E27FC236}">
                <a16:creationId xmlns:a16="http://schemas.microsoft.com/office/drawing/2014/main" id="{762539DD-1A06-7F44-87D3-F7AFA8D4419B}"/>
              </a:ext>
            </a:extLst>
          </p:cNvPr>
          <p:cNvSpPr txBox="1"/>
          <p:nvPr/>
        </p:nvSpPr>
        <p:spPr>
          <a:xfrm>
            <a:off x="4884837" y="2702371"/>
            <a:ext cx="926892" cy="461665"/>
          </a:xfrm>
          <a:prstGeom prst="rect">
            <a:avLst/>
          </a:prstGeom>
          <a:noFill/>
        </p:spPr>
        <p:txBody>
          <a:bodyPr wrap="square" rtlCol="0">
            <a:spAutoFit/>
          </a:bodyPr>
          <a:lstStyle/>
          <a:p>
            <a:r>
              <a:rPr lang="en-US" sz="1200" i="1" dirty="0">
                <a:solidFill>
                  <a:schemeClr val="bg1">
                    <a:lumMod val="65000"/>
                  </a:schemeClr>
                </a:solidFill>
              </a:rPr>
              <a:t>Rebates and fees</a:t>
            </a:r>
          </a:p>
        </p:txBody>
      </p:sp>
      <p:sp>
        <p:nvSpPr>
          <p:cNvPr id="80" name="TextBox 79">
            <a:extLst>
              <a:ext uri="{FF2B5EF4-FFF2-40B4-BE49-F238E27FC236}">
                <a16:creationId xmlns:a16="http://schemas.microsoft.com/office/drawing/2014/main" id="{4364C13F-E742-E24C-A736-08AB2F1C06DD}"/>
              </a:ext>
            </a:extLst>
          </p:cNvPr>
          <p:cNvSpPr txBox="1"/>
          <p:nvPr/>
        </p:nvSpPr>
        <p:spPr>
          <a:xfrm>
            <a:off x="3193445" y="2045303"/>
            <a:ext cx="627089" cy="276999"/>
          </a:xfrm>
          <a:prstGeom prst="rect">
            <a:avLst/>
          </a:prstGeom>
          <a:noFill/>
        </p:spPr>
        <p:txBody>
          <a:bodyPr wrap="square" rtlCol="0">
            <a:spAutoFit/>
          </a:bodyPr>
          <a:lstStyle/>
          <a:p>
            <a:r>
              <a:rPr lang="en-US" sz="1200" i="1" dirty="0">
                <a:solidFill>
                  <a:schemeClr val="bg1">
                    <a:lumMod val="65000"/>
                  </a:schemeClr>
                </a:solidFill>
              </a:rPr>
              <a:t>WAC</a:t>
            </a:r>
          </a:p>
        </p:txBody>
      </p:sp>
      <p:sp>
        <p:nvSpPr>
          <p:cNvPr id="81" name="TextBox 80">
            <a:extLst>
              <a:ext uri="{FF2B5EF4-FFF2-40B4-BE49-F238E27FC236}">
                <a16:creationId xmlns:a16="http://schemas.microsoft.com/office/drawing/2014/main" id="{DA437A9B-F05A-B14B-83DD-6BA0206414FE}"/>
              </a:ext>
            </a:extLst>
          </p:cNvPr>
          <p:cNvSpPr txBox="1"/>
          <p:nvPr/>
        </p:nvSpPr>
        <p:spPr>
          <a:xfrm>
            <a:off x="6983459" y="3586792"/>
            <a:ext cx="1678899" cy="276999"/>
          </a:xfrm>
          <a:prstGeom prst="rect">
            <a:avLst/>
          </a:prstGeom>
          <a:noFill/>
        </p:spPr>
        <p:txBody>
          <a:bodyPr wrap="square" rtlCol="0">
            <a:spAutoFit/>
          </a:bodyPr>
          <a:lstStyle/>
          <a:p>
            <a:r>
              <a:rPr lang="en-US" sz="1200" i="1" dirty="0">
                <a:solidFill>
                  <a:schemeClr val="bg1">
                    <a:lumMod val="65000"/>
                  </a:schemeClr>
                </a:solidFill>
              </a:rPr>
              <a:t>Admin fees</a:t>
            </a:r>
          </a:p>
        </p:txBody>
      </p:sp>
      <p:sp>
        <p:nvSpPr>
          <p:cNvPr id="82" name="TextBox 81">
            <a:extLst>
              <a:ext uri="{FF2B5EF4-FFF2-40B4-BE49-F238E27FC236}">
                <a16:creationId xmlns:a16="http://schemas.microsoft.com/office/drawing/2014/main" id="{BC7E27AB-0E5E-DD41-B90D-4848EC7D8602}"/>
              </a:ext>
            </a:extLst>
          </p:cNvPr>
          <p:cNvSpPr txBox="1"/>
          <p:nvPr/>
        </p:nvSpPr>
        <p:spPr>
          <a:xfrm>
            <a:off x="5726784" y="4038994"/>
            <a:ext cx="2033666" cy="276999"/>
          </a:xfrm>
          <a:prstGeom prst="rect">
            <a:avLst/>
          </a:prstGeom>
          <a:noFill/>
        </p:spPr>
        <p:txBody>
          <a:bodyPr wrap="square" rtlCol="0">
            <a:spAutoFit/>
          </a:bodyPr>
          <a:lstStyle/>
          <a:p>
            <a:r>
              <a:rPr lang="en-US" sz="1200" i="1" dirty="0">
                <a:solidFill>
                  <a:schemeClr val="bg1">
                    <a:lumMod val="65000"/>
                  </a:schemeClr>
                </a:solidFill>
              </a:rPr>
              <a:t>Rebate pass-through</a:t>
            </a:r>
          </a:p>
        </p:txBody>
      </p:sp>
      <p:sp>
        <p:nvSpPr>
          <p:cNvPr id="83" name="TextBox 82">
            <a:extLst>
              <a:ext uri="{FF2B5EF4-FFF2-40B4-BE49-F238E27FC236}">
                <a16:creationId xmlns:a16="http://schemas.microsoft.com/office/drawing/2014/main" id="{319161E2-A690-9A47-98A6-65E6B4A17EB2}"/>
              </a:ext>
            </a:extLst>
          </p:cNvPr>
          <p:cNvSpPr txBox="1"/>
          <p:nvPr/>
        </p:nvSpPr>
        <p:spPr>
          <a:xfrm rot="20024274">
            <a:off x="2850534" y="3885148"/>
            <a:ext cx="1699893" cy="461665"/>
          </a:xfrm>
          <a:prstGeom prst="rect">
            <a:avLst/>
          </a:prstGeom>
          <a:noFill/>
        </p:spPr>
        <p:txBody>
          <a:bodyPr wrap="square" rtlCol="0">
            <a:spAutoFit/>
          </a:bodyPr>
          <a:lstStyle/>
          <a:p>
            <a:r>
              <a:rPr lang="en-US" sz="1200" i="1" dirty="0">
                <a:solidFill>
                  <a:schemeClr val="bg1">
                    <a:lumMod val="65000"/>
                  </a:schemeClr>
                </a:solidFill>
              </a:rPr>
              <a:t>Reimbursement less co-pay (from patient)</a:t>
            </a:r>
          </a:p>
        </p:txBody>
      </p:sp>
      <p:cxnSp>
        <p:nvCxnSpPr>
          <p:cNvPr id="84" name="Straight Arrow Connector 83">
            <a:extLst>
              <a:ext uri="{FF2B5EF4-FFF2-40B4-BE49-F238E27FC236}">
                <a16:creationId xmlns:a16="http://schemas.microsoft.com/office/drawing/2014/main" id="{7840C41B-260D-5840-A75A-1C56C9D56F0F}"/>
              </a:ext>
            </a:extLst>
          </p:cNvPr>
          <p:cNvCxnSpPr>
            <a:cxnSpLocks/>
          </p:cNvCxnSpPr>
          <p:nvPr/>
        </p:nvCxnSpPr>
        <p:spPr>
          <a:xfrm>
            <a:off x="9309747" y="1625475"/>
            <a:ext cx="557449" cy="0"/>
          </a:xfrm>
          <a:prstGeom prst="straightConnector1">
            <a:avLst/>
          </a:prstGeom>
          <a:ln w="12700">
            <a:solidFill>
              <a:schemeClr val="accent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a:extLst>
              <a:ext uri="{FF2B5EF4-FFF2-40B4-BE49-F238E27FC236}">
                <a16:creationId xmlns:a16="http://schemas.microsoft.com/office/drawing/2014/main" id="{18F5D4AC-06B0-5041-83FF-09BFAB84A0E0}"/>
              </a:ext>
            </a:extLst>
          </p:cNvPr>
          <p:cNvCxnSpPr>
            <a:cxnSpLocks/>
          </p:cNvCxnSpPr>
          <p:nvPr/>
        </p:nvCxnSpPr>
        <p:spPr>
          <a:xfrm>
            <a:off x="9327236" y="1897796"/>
            <a:ext cx="557449" cy="0"/>
          </a:xfrm>
          <a:prstGeom prst="straightConnector1">
            <a:avLst/>
          </a:prstGeom>
          <a:ln w="12700">
            <a:solidFill>
              <a:schemeClr val="bg1">
                <a:lumMod val="50000"/>
              </a:schemeClr>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86" name="TextBox 85">
            <a:extLst>
              <a:ext uri="{FF2B5EF4-FFF2-40B4-BE49-F238E27FC236}">
                <a16:creationId xmlns:a16="http://schemas.microsoft.com/office/drawing/2014/main" id="{104CC5DF-D23F-FA4A-8119-8DCA371B04EA}"/>
              </a:ext>
            </a:extLst>
          </p:cNvPr>
          <p:cNvSpPr txBox="1"/>
          <p:nvPr/>
        </p:nvSpPr>
        <p:spPr>
          <a:xfrm>
            <a:off x="9922160" y="1468702"/>
            <a:ext cx="1943100" cy="307777"/>
          </a:xfrm>
          <a:prstGeom prst="rect">
            <a:avLst/>
          </a:prstGeom>
          <a:noFill/>
        </p:spPr>
        <p:txBody>
          <a:bodyPr wrap="square" rtlCol="0">
            <a:spAutoFit/>
          </a:bodyPr>
          <a:lstStyle/>
          <a:p>
            <a:r>
              <a:rPr lang="en-US" sz="1400" dirty="0"/>
              <a:t>Funds Flow</a:t>
            </a:r>
          </a:p>
        </p:txBody>
      </p:sp>
      <p:sp>
        <p:nvSpPr>
          <p:cNvPr id="87" name="TextBox 86">
            <a:extLst>
              <a:ext uri="{FF2B5EF4-FFF2-40B4-BE49-F238E27FC236}">
                <a16:creationId xmlns:a16="http://schemas.microsoft.com/office/drawing/2014/main" id="{912BF534-8769-B343-8C65-58B4A99C3FD0}"/>
              </a:ext>
            </a:extLst>
          </p:cNvPr>
          <p:cNvSpPr txBox="1"/>
          <p:nvPr/>
        </p:nvSpPr>
        <p:spPr>
          <a:xfrm>
            <a:off x="9909668" y="1756014"/>
            <a:ext cx="1943100" cy="307777"/>
          </a:xfrm>
          <a:prstGeom prst="rect">
            <a:avLst/>
          </a:prstGeom>
          <a:noFill/>
        </p:spPr>
        <p:txBody>
          <a:bodyPr wrap="square" rtlCol="0">
            <a:spAutoFit/>
          </a:bodyPr>
          <a:lstStyle/>
          <a:p>
            <a:r>
              <a:rPr lang="en-US" sz="1400" dirty="0"/>
              <a:t>Products Flow</a:t>
            </a:r>
          </a:p>
        </p:txBody>
      </p:sp>
    </p:spTree>
    <p:extLst>
      <p:ext uri="{BB962C8B-B14F-4D97-AF65-F5344CB8AC3E}">
        <p14:creationId xmlns:p14="http://schemas.microsoft.com/office/powerpoint/2010/main" val="284067620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SESSION OVERVIEW</a:t>
            </a:r>
          </a:p>
        </p:txBody>
      </p:sp>
      <p:sp>
        <p:nvSpPr>
          <p:cNvPr id="6" name="Rectangle 5">
            <a:hlinkClick r:id="rId3" action="ppaction://hlinksldjump"/>
          </p:cNvPr>
          <p:cNvSpPr/>
          <p:nvPr/>
        </p:nvSpPr>
        <p:spPr>
          <a:xfrm>
            <a:off x="1817390" y="1499288"/>
            <a:ext cx="9110808" cy="549618"/>
          </a:xfrm>
          <a:prstGeom prst="rect">
            <a:avLst/>
          </a:prstGeom>
          <a:gradFill>
            <a:gsLst>
              <a:gs pos="0">
                <a:schemeClr val="bg1">
                  <a:lumMod val="85000"/>
                </a:schemeClr>
              </a:gs>
              <a:gs pos="100000">
                <a:schemeClr val="bg1"/>
              </a:gs>
            </a:gsLst>
            <a:lin ang="3000000" scaled="0"/>
          </a:gradFill>
          <a:ln>
            <a:noFill/>
          </a:ln>
          <a:effectLst/>
        </p:spPr>
        <p:style>
          <a:lnRef idx="1">
            <a:schemeClr val="accent1"/>
          </a:lnRef>
          <a:fillRef idx="3">
            <a:schemeClr val="accent1"/>
          </a:fillRef>
          <a:effectRef idx="2">
            <a:schemeClr val="accent1"/>
          </a:effectRef>
          <a:fontRef idx="minor">
            <a:schemeClr val="lt1"/>
          </a:fontRef>
        </p:style>
        <p:txBody>
          <a:bodyPr lIns="548640" tIns="0" rIns="0" bIns="0" rtlCol="0" anchor="ctr"/>
          <a:lstStyle/>
          <a:p>
            <a:r>
              <a:rPr lang="en-US" altLang="ja-JP" dirty="0">
                <a:solidFill>
                  <a:schemeClr val="accent6"/>
                </a:solidFill>
              </a:rPr>
              <a:t>Product Lifecycle</a:t>
            </a:r>
          </a:p>
        </p:txBody>
      </p:sp>
      <p:sp>
        <p:nvSpPr>
          <p:cNvPr id="20" name="Rectangle 19">
            <a:hlinkClick r:id="rId3" action="ppaction://hlinksldjump"/>
          </p:cNvPr>
          <p:cNvSpPr/>
          <p:nvPr/>
        </p:nvSpPr>
        <p:spPr>
          <a:xfrm>
            <a:off x="1817390" y="3786080"/>
            <a:ext cx="9110808" cy="542521"/>
          </a:xfrm>
          <a:prstGeom prst="rect">
            <a:avLst/>
          </a:prstGeom>
          <a:gradFill>
            <a:gsLst>
              <a:gs pos="0">
                <a:schemeClr val="bg1">
                  <a:lumMod val="85000"/>
                </a:schemeClr>
              </a:gs>
              <a:gs pos="100000">
                <a:schemeClr val="bg1"/>
              </a:gs>
            </a:gsLst>
            <a:lin ang="3000000" scaled="0"/>
          </a:gradFill>
          <a:ln>
            <a:noFill/>
          </a:ln>
          <a:effectLst/>
        </p:spPr>
        <p:style>
          <a:lnRef idx="1">
            <a:schemeClr val="accent1"/>
          </a:lnRef>
          <a:fillRef idx="3">
            <a:schemeClr val="accent1"/>
          </a:fillRef>
          <a:effectRef idx="2">
            <a:schemeClr val="accent1"/>
          </a:effectRef>
          <a:fontRef idx="minor">
            <a:schemeClr val="lt1"/>
          </a:fontRef>
        </p:style>
        <p:txBody>
          <a:bodyPr lIns="548640" tIns="0" rIns="0" bIns="0" rtlCol="0" anchor="ctr"/>
          <a:lstStyle/>
          <a:p>
            <a:r>
              <a:rPr lang="ms-MY" dirty="0" err="1">
                <a:solidFill>
                  <a:schemeClr val="accent6"/>
                </a:solidFill>
                <a:ea typeface="Open Sans Light" pitchFamily="34" charset="0"/>
                <a:cs typeface="Open Sans Light" pitchFamily="34" charset="0"/>
              </a:rPr>
              <a:t>Product</a:t>
            </a:r>
            <a:r>
              <a:rPr lang="ms-MY" dirty="0">
                <a:solidFill>
                  <a:schemeClr val="accent6"/>
                </a:solidFill>
                <a:ea typeface="Open Sans Light" pitchFamily="34" charset="0"/>
                <a:cs typeface="Open Sans Light" pitchFamily="34" charset="0"/>
              </a:rPr>
              <a:t> </a:t>
            </a:r>
            <a:r>
              <a:rPr lang="ms-MY" dirty="0" err="1">
                <a:solidFill>
                  <a:schemeClr val="accent6"/>
                </a:solidFill>
                <a:ea typeface="Open Sans Light" pitchFamily="34" charset="0"/>
                <a:cs typeface="Open Sans Light" pitchFamily="34" charset="0"/>
              </a:rPr>
              <a:t>Trends</a:t>
            </a:r>
            <a:endParaRPr lang="en-US" altLang="ja-JP" dirty="0">
              <a:solidFill>
                <a:schemeClr val="accent6"/>
              </a:solidFill>
            </a:endParaRPr>
          </a:p>
        </p:txBody>
      </p:sp>
      <p:sp>
        <p:nvSpPr>
          <p:cNvPr id="47" name="Oval 46">
            <a:extLst>
              <a:ext uri="{FF2B5EF4-FFF2-40B4-BE49-F238E27FC236}">
                <a16:creationId xmlns:a16="http://schemas.microsoft.com/office/drawing/2014/main" id="{62D45815-43FF-5746-974E-63326D2C1497}"/>
              </a:ext>
            </a:extLst>
          </p:cNvPr>
          <p:cNvSpPr/>
          <p:nvPr/>
        </p:nvSpPr>
        <p:spPr>
          <a:xfrm>
            <a:off x="1546392" y="1435487"/>
            <a:ext cx="650397" cy="650397"/>
          </a:xfrm>
          <a:prstGeom prst="ellipse">
            <a:avLst/>
          </a:prstGeom>
          <a:gradFill>
            <a:gsLst>
              <a:gs pos="0">
                <a:srgbClr val="C73F33"/>
              </a:gs>
              <a:gs pos="70000">
                <a:srgbClr val="DE664A"/>
              </a:gs>
              <a:gs pos="100000">
                <a:srgbClr val="F58C61"/>
              </a:gs>
            </a:gsLst>
            <a:lin ang="3000000" scaled="0"/>
          </a:gra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tIns="45720" bIns="0" rtlCol="0" anchor="ctr"/>
          <a:lstStyle/>
          <a:p>
            <a:pPr algn="ctr"/>
            <a:r>
              <a:rPr lang="en-US" altLang="ja-JP" sz="2400" b="1" dirty="0">
                <a:solidFill>
                  <a:schemeClr val="bg1"/>
                </a:solidFill>
                <a:latin typeface="Brandon Grotesque Bold" charset="0"/>
                <a:ea typeface="Brandon Grotesque Bold" charset="0"/>
                <a:cs typeface="Brandon Grotesque Bold" charset="0"/>
              </a:rPr>
              <a:t>1</a:t>
            </a:r>
            <a:endParaRPr kumimoji="1" lang="ja-JP" altLang="en-US" sz="2400" b="1" dirty="0">
              <a:solidFill>
                <a:schemeClr val="bg1"/>
              </a:solidFill>
              <a:latin typeface="Brandon Grotesque Bold" charset="0"/>
              <a:ea typeface="Brandon Grotesque Bold" charset="0"/>
              <a:cs typeface="Brandon Grotesque Bold" charset="0"/>
            </a:endParaRPr>
          </a:p>
        </p:txBody>
      </p:sp>
      <p:sp>
        <p:nvSpPr>
          <p:cNvPr id="48" name="Oval 47">
            <a:extLst>
              <a:ext uri="{FF2B5EF4-FFF2-40B4-BE49-F238E27FC236}">
                <a16:creationId xmlns:a16="http://schemas.microsoft.com/office/drawing/2014/main" id="{F845EFE6-FAA2-FA45-9060-F310739DCB28}"/>
              </a:ext>
            </a:extLst>
          </p:cNvPr>
          <p:cNvSpPr/>
          <p:nvPr/>
        </p:nvSpPr>
        <p:spPr>
          <a:xfrm>
            <a:off x="1546392" y="3731062"/>
            <a:ext cx="650397" cy="650397"/>
          </a:xfrm>
          <a:prstGeom prst="ellipse">
            <a:avLst/>
          </a:prstGeom>
          <a:gradFill>
            <a:gsLst>
              <a:gs pos="0">
                <a:srgbClr val="C73F33"/>
              </a:gs>
              <a:gs pos="70000">
                <a:srgbClr val="DE664A"/>
              </a:gs>
              <a:gs pos="100000">
                <a:srgbClr val="F58C61"/>
              </a:gs>
            </a:gsLst>
            <a:lin ang="3000000" scaled="0"/>
          </a:gra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tIns="45720" bIns="0" rtlCol="0" anchor="ctr"/>
          <a:lstStyle/>
          <a:p>
            <a:pPr algn="ctr"/>
            <a:r>
              <a:rPr lang="en-US" altLang="ja-JP" sz="2400" b="1" dirty="0">
                <a:solidFill>
                  <a:schemeClr val="bg1"/>
                </a:solidFill>
                <a:latin typeface="Brandon Grotesque Bold" charset="0"/>
                <a:ea typeface="Brandon Grotesque Bold" charset="0"/>
                <a:cs typeface="Brandon Grotesque Bold" charset="0"/>
              </a:rPr>
              <a:t>2</a:t>
            </a:r>
            <a:endParaRPr kumimoji="1" lang="ja-JP" altLang="en-US" sz="2400" b="1" dirty="0">
              <a:solidFill>
                <a:schemeClr val="bg1"/>
              </a:solidFill>
              <a:latin typeface="Brandon Grotesque Bold" charset="0"/>
              <a:ea typeface="Brandon Grotesque Bold" charset="0"/>
              <a:cs typeface="Brandon Grotesque Bold" charset="0"/>
            </a:endParaRPr>
          </a:p>
        </p:txBody>
      </p:sp>
      <p:sp>
        <p:nvSpPr>
          <p:cNvPr id="15" name="Content Placeholder 2">
            <a:extLst>
              <a:ext uri="{FF2B5EF4-FFF2-40B4-BE49-F238E27FC236}">
                <a16:creationId xmlns:a16="http://schemas.microsoft.com/office/drawing/2014/main" id="{562B295C-A589-E140-8A94-9D09B7B77A42}"/>
              </a:ext>
            </a:extLst>
          </p:cNvPr>
          <p:cNvSpPr txBox="1">
            <a:spLocks/>
          </p:cNvSpPr>
          <p:nvPr/>
        </p:nvSpPr>
        <p:spPr bwMode="auto">
          <a:xfrm>
            <a:off x="1970315" y="2171958"/>
            <a:ext cx="4125685" cy="1173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171450" indent="-171450" algn="l" defTabSz="457200" rtl="0" eaLnBrk="1" fontAlgn="base" hangingPunct="1">
              <a:lnSpc>
                <a:spcPct val="95000"/>
              </a:lnSpc>
              <a:spcBef>
                <a:spcPts val="1800"/>
              </a:spcBef>
              <a:spcAft>
                <a:spcPct val="0"/>
              </a:spcAft>
              <a:buClr>
                <a:schemeClr val="accent1"/>
              </a:buClr>
              <a:buFont typeface="Arial" charset="0"/>
              <a:buChar char="•"/>
              <a:defRPr sz="2000" kern="1200">
                <a:solidFill>
                  <a:srgbClr val="333333"/>
                </a:solidFill>
                <a:latin typeface="Arial" panose="020B0604020202020204" pitchFamily="34" charset="0"/>
                <a:ea typeface="ＭＳ Ｐゴシック" charset="0"/>
                <a:cs typeface="Arial" panose="020B0604020202020204" pitchFamily="34" charset="0"/>
              </a:defRPr>
            </a:lvl1pPr>
            <a:lvl2pPr marL="514350" indent="-228600" algn="l" defTabSz="457200" rtl="0" eaLnBrk="1" fontAlgn="base" hangingPunct="1">
              <a:lnSpc>
                <a:spcPct val="95000"/>
              </a:lnSpc>
              <a:spcBef>
                <a:spcPct val="20000"/>
              </a:spcBef>
              <a:spcAft>
                <a:spcPct val="0"/>
              </a:spcAft>
              <a:buClr>
                <a:srgbClr val="888888"/>
              </a:buClr>
              <a:buFont typeface="Georgia" charset="0"/>
              <a:buChar char="–"/>
              <a:defRPr sz="1800" kern="1200">
                <a:solidFill>
                  <a:srgbClr val="333333"/>
                </a:solidFill>
                <a:latin typeface="Arial" panose="020B0604020202020204" pitchFamily="34" charset="0"/>
                <a:ea typeface="ＭＳ Ｐゴシック" charset="0"/>
                <a:cs typeface="Arial" panose="020B0604020202020204" pitchFamily="34" charset="0"/>
              </a:defRPr>
            </a:lvl2pPr>
            <a:lvl3pPr marL="800100" indent="-114300" algn="l" defTabSz="457200" rtl="0" eaLnBrk="1" fontAlgn="base" hangingPunct="1">
              <a:lnSpc>
                <a:spcPct val="95000"/>
              </a:lnSpc>
              <a:spcBef>
                <a:spcPts val="300"/>
              </a:spcBef>
              <a:spcAft>
                <a:spcPct val="0"/>
              </a:spcAft>
              <a:buClr>
                <a:srgbClr val="888888"/>
              </a:buClr>
              <a:buFont typeface="Arial" charset="0"/>
              <a:buChar char="•"/>
              <a:defRPr sz="1600" kern="1200">
                <a:solidFill>
                  <a:srgbClr val="333333"/>
                </a:solidFill>
                <a:latin typeface="Arial" panose="020B0604020202020204" pitchFamily="34" charset="0"/>
                <a:ea typeface="ＭＳ Ｐゴシック" charset="0"/>
                <a:cs typeface="Arial" panose="020B0604020202020204" pitchFamily="34" charset="0"/>
              </a:defRPr>
            </a:lvl3pPr>
            <a:lvl4pPr marL="1600200" indent="-228600" algn="l" defTabSz="457200" rtl="0" eaLnBrk="1" fontAlgn="base" hangingPunct="1">
              <a:lnSpc>
                <a:spcPct val="95000"/>
              </a:lnSpc>
              <a:spcBef>
                <a:spcPct val="20000"/>
              </a:spcBef>
              <a:spcAft>
                <a:spcPct val="0"/>
              </a:spcAft>
              <a:buFont typeface="Arial" charset="0"/>
              <a:buChar char="•"/>
              <a:defRPr sz="1400" kern="1200">
                <a:solidFill>
                  <a:srgbClr val="333333"/>
                </a:solidFill>
                <a:latin typeface="Arial" panose="020B0604020202020204" pitchFamily="34" charset="0"/>
                <a:ea typeface="ＭＳ Ｐゴシック" charset="0"/>
                <a:cs typeface="Arial" panose="020B0604020202020204" pitchFamily="34" charset="0"/>
              </a:defRPr>
            </a:lvl4pPr>
            <a:lvl5pPr marL="2057400" indent="-228600" algn="l" defTabSz="457200" rtl="0" eaLnBrk="1" fontAlgn="base" hangingPunct="1">
              <a:lnSpc>
                <a:spcPct val="95000"/>
              </a:lnSpc>
              <a:spcBef>
                <a:spcPct val="20000"/>
              </a:spcBef>
              <a:spcAft>
                <a:spcPct val="0"/>
              </a:spcAft>
              <a:buFont typeface="Arial" charset="0"/>
              <a:buChar char="•"/>
              <a:defRPr sz="1400" kern="1200">
                <a:solidFill>
                  <a:srgbClr val="333333"/>
                </a:solidFill>
                <a:latin typeface="Arial" panose="020B0604020202020204" pitchFamily="34" charset="0"/>
                <a:ea typeface="ＭＳ Ｐゴシック" charset="0"/>
                <a:cs typeface="Arial" panose="020B0604020202020204" pitchFamily="34"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lvl="1"/>
            <a:r>
              <a:rPr lang="en-US" dirty="0"/>
              <a:t>Overview </a:t>
            </a:r>
          </a:p>
          <a:p>
            <a:pPr lvl="1"/>
            <a:r>
              <a:rPr lang="en-US" dirty="0"/>
              <a:t>Early Phase</a:t>
            </a:r>
          </a:p>
          <a:p>
            <a:pPr lvl="1"/>
            <a:r>
              <a:rPr lang="en-US" dirty="0"/>
              <a:t>Middle Phase </a:t>
            </a:r>
          </a:p>
          <a:p>
            <a:pPr lvl="1"/>
            <a:r>
              <a:rPr lang="en-US" dirty="0"/>
              <a:t>Value chains in pricing </a:t>
            </a:r>
          </a:p>
          <a:p>
            <a:pPr marL="285750" lvl="1" indent="0">
              <a:buFont typeface="Georgia" charset="0"/>
              <a:buNone/>
            </a:pPr>
            <a:endParaRPr lang="en-US" dirty="0"/>
          </a:p>
        </p:txBody>
      </p:sp>
      <p:sp>
        <p:nvSpPr>
          <p:cNvPr id="17" name="Content Placeholder 2">
            <a:extLst>
              <a:ext uri="{FF2B5EF4-FFF2-40B4-BE49-F238E27FC236}">
                <a16:creationId xmlns:a16="http://schemas.microsoft.com/office/drawing/2014/main" id="{6721C59B-5C7D-CB42-BD1E-4E3BEDBCD834}"/>
              </a:ext>
            </a:extLst>
          </p:cNvPr>
          <p:cNvSpPr txBox="1">
            <a:spLocks/>
          </p:cNvSpPr>
          <p:nvPr/>
        </p:nvSpPr>
        <p:spPr bwMode="auto">
          <a:xfrm>
            <a:off x="1970315" y="4436477"/>
            <a:ext cx="4125685" cy="1173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171450" indent="-171450" algn="l" defTabSz="457200" rtl="0" eaLnBrk="1" fontAlgn="base" hangingPunct="1">
              <a:lnSpc>
                <a:spcPct val="95000"/>
              </a:lnSpc>
              <a:spcBef>
                <a:spcPts val="1800"/>
              </a:spcBef>
              <a:spcAft>
                <a:spcPct val="0"/>
              </a:spcAft>
              <a:buClr>
                <a:schemeClr val="accent1"/>
              </a:buClr>
              <a:buFont typeface="Arial" charset="0"/>
              <a:buChar char="•"/>
              <a:defRPr sz="2000" kern="1200">
                <a:solidFill>
                  <a:srgbClr val="333333"/>
                </a:solidFill>
                <a:latin typeface="Arial" panose="020B0604020202020204" pitchFamily="34" charset="0"/>
                <a:ea typeface="ＭＳ Ｐゴシック" charset="0"/>
                <a:cs typeface="Arial" panose="020B0604020202020204" pitchFamily="34" charset="0"/>
              </a:defRPr>
            </a:lvl1pPr>
            <a:lvl2pPr marL="514350" indent="-228600" algn="l" defTabSz="457200" rtl="0" eaLnBrk="1" fontAlgn="base" hangingPunct="1">
              <a:lnSpc>
                <a:spcPct val="95000"/>
              </a:lnSpc>
              <a:spcBef>
                <a:spcPct val="20000"/>
              </a:spcBef>
              <a:spcAft>
                <a:spcPct val="0"/>
              </a:spcAft>
              <a:buClr>
                <a:srgbClr val="888888"/>
              </a:buClr>
              <a:buFont typeface="Georgia" charset="0"/>
              <a:buChar char="–"/>
              <a:defRPr sz="1800" kern="1200">
                <a:solidFill>
                  <a:srgbClr val="333333"/>
                </a:solidFill>
                <a:latin typeface="Arial" panose="020B0604020202020204" pitchFamily="34" charset="0"/>
                <a:ea typeface="ＭＳ Ｐゴシック" charset="0"/>
                <a:cs typeface="Arial" panose="020B0604020202020204" pitchFamily="34" charset="0"/>
              </a:defRPr>
            </a:lvl2pPr>
            <a:lvl3pPr marL="800100" indent="-114300" algn="l" defTabSz="457200" rtl="0" eaLnBrk="1" fontAlgn="base" hangingPunct="1">
              <a:lnSpc>
                <a:spcPct val="95000"/>
              </a:lnSpc>
              <a:spcBef>
                <a:spcPts val="300"/>
              </a:spcBef>
              <a:spcAft>
                <a:spcPct val="0"/>
              </a:spcAft>
              <a:buClr>
                <a:srgbClr val="888888"/>
              </a:buClr>
              <a:buFont typeface="Arial" charset="0"/>
              <a:buChar char="•"/>
              <a:defRPr sz="1600" kern="1200">
                <a:solidFill>
                  <a:srgbClr val="333333"/>
                </a:solidFill>
                <a:latin typeface="Arial" panose="020B0604020202020204" pitchFamily="34" charset="0"/>
                <a:ea typeface="ＭＳ Ｐゴシック" charset="0"/>
                <a:cs typeface="Arial" panose="020B0604020202020204" pitchFamily="34" charset="0"/>
              </a:defRPr>
            </a:lvl3pPr>
            <a:lvl4pPr marL="1600200" indent="-228600" algn="l" defTabSz="457200" rtl="0" eaLnBrk="1" fontAlgn="base" hangingPunct="1">
              <a:lnSpc>
                <a:spcPct val="95000"/>
              </a:lnSpc>
              <a:spcBef>
                <a:spcPct val="20000"/>
              </a:spcBef>
              <a:spcAft>
                <a:spcPct val="0"/>
              </a:spcAft>
              <a:buFont typeface="Arial" charset="0"/>
              <a:buChar char="•"/>
              <a:defRPr sz="1400" kern="1200">
                <a:solidFill>
                  <a:srgbClr val="333333"/>
                </a:solidFill>
                <a:latin typeface="Arial" panose="020B0604020202020204" pitchFamily="34" charset="0"/>
                <a:ea typeface="ＭＳ Ｐゴシック" charset="0"/>
                <a:cs typeface="Arial" panose="020B0604020202020204" pitchFamily="34" charset="0"/>
              </a:defRPr>
            </a:lvl4pPr>
            <a:lvl5pPr marL="2057400" indent="-228600" algn="l" defTabSz="457200" rtl="0" eaLnBrk="1" fontAlgn="base" hangingPunct="1">
              <a:lnSpc>
                <a:spcPct val="95000"/>
              </a:lnSpc>
              <a:spcBef>
                <a:spcPct val="20000"/>
              </a:spcBef>
              <a:spcAft>
                <a:spcPct val="0"/>
              </a:spcAft>
              <a:buFont typeface="Arial" charset="0"/>
              <a:buChar char="•"/>
              <a:defRPr sz="1400" kern="1200">
                <a:solidFill>
                  <a:srgbClr val="333333"/>
                </a:solidFill>
                <a:latin typeface="Arial" panose="020B0604020202020204" pitchFamily="34" charset="0"/>
                <a:ea typeface="ＭＳ Ｐゴシック" charset="0"/>
                <a:cs typeface="Arial" panose="020B0604020202020204" pitchFamily="34"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lvl="1"/>
            <a:r>
              <a:rPr lang="en-US" dirty="0"/>
              <a:t>Rising drug costs</a:t>
            </a:r>
          </a:p>
          <a:p>
            <a:pPr lvl="1"/>
            <a:r>
              <a:rPr lang="en-US" dirty="0"/>
              <a:t>COVID-19 Impact</a:t>
            </a:r>
          </a:p>
          <a:p>
            <a:pPr lvl="1"/>
            <a:r>
              <a:rPr lang="en-US" dirty="0"/>
              <a:t>Data trends</a:t>
            </a:r>
          </a:p>
          <a:p>
            <a:pPr marL="285750" lvl="1" indent="0">
              <a:buFont typeface="Georgia" charset="0"/>
              <a:buNone/>
            </a:pPr>
            <a:endParaRPr lang="en-US" dirty="0"/>
          </a:p>
        </p:txBody>
      </p:sp>
    </p:spTree>
    <p:extLst>
      <p:ext uri="{BB962C8B-B14F-4D97-AF65-F5344CB8AC3E}">
        <p14:creationId xmlns:p14="http://schemas.microsoft.com/office/powerpoint/2010/main" val="22371492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AB87F1-F021-694B-BEAC-794600249F5B}"/>
              </a:ext>
            </a:extLst>
          </p:cNvPr>
          <p:cNvSpPr>
            <a:spLocks noGrp="1"/>
          </p:cNvSpPr>
          <p:nvPr>
            <p:ph type="title"/>
          </p:nvPr>
        </p:nvSpPr>
        <p:spPr>
          <a:xfrm>
            <a:off x="499534" y="-16376"/>
            <a:ext cx="11578167" cy="865035"/>
          </a:xfrm>
        </p:spPr>
        <p:txBody>
          <a:bodyPr/>
          <a:lstStyle/>
          <a:p>
            <a:r>
              <a:rPr lang="en-US" b="1" dirty="0"/>
              <a:t>LATE PHASE</a:t>
            </a:r>
          </a:p>
        </p:txBody>
      </p:sp>
      <p:pic>
        <p:nvPicPr>
          <p:cNvPr id="89" name="Picture 88">
            <a:extLst>
              <a:ext uri="{FF2B5EF4-FFF2-40B4-BE49-F238E27FC236}">
                <a16:creationId xmlns:a16="http://schemas.microsoft.com/office/drawing/2014/main" id="{7C7C9D13-9C52-5040-BA79-2C2BA64823E5}"/>
              </a:ext>
            </a:extLst>
          </p:cNvPr>
          <p:cNvPicPr>
            <a:picLocks noChangeAspect="1"/>
          </p:cNvPicPr>
          <p:nvPr/>
        </p:nvPicPr>
        <p:blipFill>
          <a:blip r:embed="rId3"/>
          <a:srcRect/>
          <a:stretch/>
        </p:blipFill>
        <p:spPr>
          <a:xfrm>
            <a:off x="789779" y="1523999"/>
            <a:ext cx="9440133" cy="4784726"/>
          </a:xfrm>
          <a:prstGeom prst="rect">
            <a:avLst/>
          </a:prstGeom>
        </p:spPr>
      </p:pic>
      <p:sp>
        <p:nvSpPr>
          <p:cNvPr id="5" name="Rectangle 4">
            <a:extLst>
              <a:ext uri="{FF2B5EF4-FFF2-40B4-BE49-F238E27FC236}">
                <a16:creationId xmlns:a16="http://schemas.microsoft.com/office/drawing/2014/main" id="{A9ABECF5-D3AF-4C58-A613-873652EEACA3}"/>
              </a:ext>
            </a:extLst>
          </p:cNvPr>
          <p:cNvSpPr/>
          <p:nvPr/>
        </p:nvSpPr>
        <p:spPr>
          <a:xfrm>
            <a:off x="8460421" y="1523999"/>
            <a:ext cx="1769491" cy="3224932"/>
          </a:xfrm>
          <a:prstGeom prst="rect">
            <a:avLst/>
          </a:prstGeom>
          <a:solidFill>
            <a:srgbClr val="F36F37">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72256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2AB7D-C016-B540-B2E7-E63AFFDF435E}"/>
              </a:ext>
            </a:extLst>
          </p:cNvPr>
          <p:cNvSpPr>
            <a:spLocks noGrp="1"/>
          </p:cNvSpPr>
          <p:nvPr>
            <p:ph type="title"/>
          </p:nvPr>
        </p:nvSpPr>
        <p:spPr/>
        <p:txBody>
          <a:bodyPr/>
          <a:lstStyle/>
          <a:p>
            <a:r>
              <a:rPr lang="en-US" dirty="0"/>
              <a:t>MIDDLE TO LATE PHASE</a:t>
            </a:r>
          </a:p>
        </p:txBody>
      </p:sp>
      <p:sp>
        <p:nvSpPr>
          <p:cNvPr id="21" name="Rectangle 20">
            <a:extLst>
              <a:ext uri="{FF2B5EF4-FFF2-40B4-BE49-F238E27FC236}">
                <a16:creationId xmlns:a16="http://schemas.microsoft.com/office/drawing/2014/main" id="{3EF637C7-2220-8D43-8B58-4F31E2754041}"/>
              </a:ext>
            </a:extLst>
          </p:cNvPr>
          <p:cNvSpPr/>
          <p:nvPr/>
        </p:nvSpPr>
        <p:spPr>
          <a:xfrm>
            <a:off x="417443" y="2822711"/>
            <a:ext cx="10793896"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Content Placeholder 2">
            <a:extLst>
              <a:ext uri="{FF2B5EF4-FFF2-40B4-BE49-F238E27FC236}">
                <a16:creationId xmlns:a16="http://schemas.microsoft.com/office/drawing/2014/main" id="{357F578B-D2FF-854A-922D-C6DE5F14697D}"/>
              </a:ext>
            </a:extLst>
          </p:cNvPr>
          <p:cNvSpPr txBox="1">
            <a:spLocks/>
          </p:cNvSpPr>
          <p:nvPr/>
        </p:nvSpPr>
        <p:spPr bwMode="auto">
          <a:xfrm>
            <a:off x="592298" y="1386223"/>
            <a:ext cx="10532902" cy="2339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171450" indent="-171450" algn="l" defTabSz="457200" rtl="0" eaLnBrk="1" fontAlgn="base" hangingPunct="1">
              <a:lnSpc>
                <a:spcPct val="95000"/>
              </a:lnSpc>
              <a:spcBef>
                <a:spcPts val="1800"/>
              </a:spcBef>
              <a:spcAft>
                <a:spcPct val="0"/>
              </a:spcAft>
              <a:buClr>
                <a:schemeClr val="accent1"/>
              </a:buClr>
              <a:buFont typeface="Arial" charset="0"/>
              <a:buChar char="•"/>
              <a:defRPr sz="2000" kern="1200">
                <a:solidFill>
                  <a:srgbClr val="333333"/>
                </a:solidFill>
                <a:latin typeface="Arial" panose="020B0604020202020204" pitchFamily="34" charset="0"/>
                <a:ea typeface="ＭＳ Ｐゴシック" charset="0"/>
                <a:cs typeface="Arial" panose="020B0604020202020204" pitchFamily="34" charset="0"/>
              </a:defRPr>
            </a:lvl1pPr>
            <a:lvl2pPr marL="514350" indent="-228600" algn="l" defTabSz="457200" rtl="0" eaLnBrk="1" fontAlgn="base" hangingPunct="1">
              <a:lnSpc>
                <a:spcPct val="95000"/>
              </a:lnSpc>
              <a:spcBef>
                <a:spcPct val="20000"/>
              </a:spcBef>
              <a:spcAft>
                <a:spcPct val="0"/>
              </a:spcAft>
              <a:buClr>
                <a:srgbClr val="888888"/>
              </a:buClr>
              <a:buFont typeface="Georgia" charset="0"/>
              <a:buChar char="–"/>
              <a:defRPr sz="1800" kern="1200">
                <a:solidFill>
                  <a:srgbClr val="333333"/>
                </a:solidFill>
                <a:latin typeface="Arial" panose="020B0604020202020204" pitchFamily="34" charset="0"/>
                <a:ea typeface="ＭＳ Ｐゴシック" charset="0"/>
                <a:cs typeface="Arial" panose="020B0604020202020204" pitchFamily="34" charset="0"/>
              </a:defRPr>
            </a:lvl2pPr>
            <a:lvl3pPr marL="800100" indent="-114300" algn="l" defTabSz="457200" rtl="0" eaLnBrk="1" fontAlgn="base" hangingPunct="1">
              <a:lnSpc>
                <a:spcPct val="95000"/>
              </a:lnSpc>
              <a:spcBef>
                <a:spcPts val="300"/>
              </a:spcBef>
              <a:spcAft>
                <a:spcPct val="0"/>
              </a:spcAft>
              <a:buClr>
                <a:srgbClr val="888888"/>
              </a:buClr>
              <a:buFont typeface="Arial" charset="0"/>
              <a:buChar char="•"/>
              <a:defRPr sz="1600" kern="1200">
                <a:solidFill>
                  <a:srgbClr val="333333"/>
                </a:solidFill>
                <a:latin typeface="Arial" panose="020B0604020202020204" pitchFamily="34" charset="0"/>
                <a:ea typeface="ＭＳ Ｐゴシック" charset="0"/>
                <a:cs typeface="Arial" panose="020B0604020202020204" pitchFamily="34" charset="0"/>
              </a:defRPr>
            </a:lvl3pPr>
            <a:lvl4pPr marL="1600200" indent="-228600" algn="l" defTabSz="457200" rtl="0" eaLnBrk="1" fontAlgn="base" hangingPunct="1">
              <a:lnSpc>
                <a:spcPct val="95000"/>
              </a:lnSpc>
              <a:spcBef>
                <a:spcPct val="20000"/>
              </a:spcBef>
              <a:spcAft>
                <a:spcPct val="0"/>
              </a:spcAft>
              <a:buFont typeface="Arial" charset="0"/>
              <a:buChar char="•"/>
              <a:defRPr sz="1400" kern="1200">
                <a:solidFill>
                  <a:srgbClr val="333333"/>
                </a:solidFill>
                <a:latin typeface="Arial" panose="020B0604020202020204" pitchFamily="34" charset="0"/>
                <a:ea typeface="ＭＳ Ｐゴシック" charset="0"/>
                <a:cs typeface="Arial" panose="020B0604020202020204" pitchFamily="34" charset="0"/>
              </a:defRPr>
            </a:lvl4pPr>
            <a:lvl5pPr marL="2057400" indent="-228600" algn="l" defTabSz="457200" rtl="0" eaLnBrk="1" fontAlgn="base" hangingPunct="1">
              <a:lnSpc>
                <a:spcPct val="95000"/>
              </a:lnSpc>
              <a:spcBef>
                <a:spcPct val="20000"/>
              </a:spcBef>
              <a:spcAft>
                <a:spcPct val="0"/>
              </a:spcAft>
              <a:buFont typeface="Arial" charset="0"/>
              <a:buChar char="•"/>
              <a:defRPr sz="1400" kern="1200">
                <a:solidFill>
                  <a:srgbClr val="333333"/>
                </a:solidFill>
                <a:latin typeface="Arial" panose="020B0604020202020204" pitchFamily="34" charset="0"/>
                <a:ea typeface="ＭＳ Ｐゴシック" charset="0"/>
                <a:cs typeface="Arial" panose="020B0604020202020204" pitchFamily="34"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lvl="0" indent="0">
              <a:lnSpc>
                <a:spcPct val="100000"/>
              </a:lnSpc>
              <a:spcBef>
                <a:spcPts val="0"/>
              </a:spcBef>
              <a:spcAft>
                <a:spcPts val="500"/>
              </a:spcAft>
              <a:buClr>
                <a:schemeClr val="accent2"/>
              </a:buClr>
              <a:buNone/>
            </a:pPr>
            <a:r>
              <a:rPr lang="en-US" b="1" dirty="0">
                <a:solidFill>
                  <a:schemeClr val="accent5"/>
                </a:solidFill>
              </a:rPr>
              <a:t>Patent system and lifecycle</a:t>
            </a:r>
          </a:p>
          <a:p>
            <a:pPr marL="548640" lvl="2" indent="-262890">
              <a:lnSpc>
                <a:spcPct val="100000"/>
              </a:lnSpc>
              <a:spcBef>
                <a:spcPts val="0"/>
              </a:spcBef>
              <a:buClr>
                <a:schemeClr val="accent2"/>
              </a:buClr>
              <a:buFont typeface="Arial" panose="020B0604020202020204" pitchFamily="34" charset="0"/>
              <a:buChar char="•"/>
            </a:pPr>
            <a:r>
              <a:rPr lang="en-US" sz="1800" dirty="0"/>
              <a:t>Patents are protected for a period of 20 years from time of filing </a:t>
            </a:r>
          </a:p>
          <a:p>
            <a:pPr marL="548640" lvl="2" indent="-262890">
              <a:lnSpc>
                <a:spcPct val="100000"/>
              </a:lnSpc>
              <a:spcBef>
                <a:spcPts val="0"/>
              </a:spcBef>
              <a:buClr>
                <a:schemeClr val="accent2"/>
              </a:buClr>
              <a:buFont typeface="Arial" panose="020B0604020202020204" pitchFamily="34" charset="0"/>
              <a:buChar char="•"/>
            </a:pPr>
            <a:r>
              <a:rPr lang="en-US" sz="1800" dirty="0"/>
              <a:t>Generics and biologics of the same product cannot be sold during this market exclusivity </a:t>
            </a:r>
          </a:p>
          <a:p>
            <a:pPr marL="0" indent="0">
              <a:lnSpc>
                <a:spcPct val="100000"/>
              </a:lnSpc>
              <a:spcBef>
                <a:spcPts val="900"/>
              </a:spcBef>
              <a:spcAft>
                <a:spcPts val="500"/>
              </a:spcAft>
              <a:buClr>
                <a:schemeClr val="accent2"/>
              </a:buClr>
              <a:buNone/>
            </a:pPr>
            <a:r>
              <a:rPr lang="en-US" b="1" dirty="0">
                <a:solidFill>
                  <a:schemeClr val="accent5"/>
                </a:solidFill>
              </a:rPr>
              <a:t>Saturated market of products</a:t>
            </a:r>
          </a:p>
          <a:p>
            <a:pPr marL="605790" lvl="1" indent="-262890">
              <a:lnSpc>
                <a:spcPct val="100000"/>
              </a:lnSpc>
              <a:spcBef>
                <a:spcPts val="0"/>
              </a:spcBef>
              <a:buClr>
                <a:schemeClr val="accent2"/>
              </a:buClr>
              <a:buFont typeface="Arial" panose="020B0604020202020204" pitchFamily="34" charset="0"/>
              <a:buChar char="•"/>
            </a:pPr>
            <a:r>
              <a:rPr lang="en-US" dirty="0"/>
              <a:t>A saturated market is when the product has been maximized</a:t>
            </a:r>
          </a:p>
          <a:p>
            <a:pPr marL="605790" lvl="1" indent="-262890">
              <a:lnSpc>
                <a:spcPct val="100000"/>
              </a:lnSpc>
              <a:spcBef>
                <a:spcPts val="0"/>
              </a:spcBef>
              <a:buClr>
                <a:schemeClr val="accent2"/>
              </a:buClr>
              <a:buFont typeface="Arial" panose="020B0604020202020204" pitchFamily="34" charset="0"/>
              <a:buChar char="•"/>
            </a:pPr>
            <a:r>
              <a:rPr lang="en-US" dirty="0"/>
              <a:t>Saturated markets occur in the pharmaceutical industry when there are too many products with similar levels of efficacy and effectiveness in the same therapeutic class </a:t>
            </a:r>
          </a:p>
          <a:p>
            <a:pPr marL="605790" lvl="1" indent="-262890">
              <a:lnSpc>
                <a:spcPct val="100000"/>
              </a:lnSpc>
              <a:buClr>
                <a:schemeClr val="accent2"/>
              </a:buClr>
              <a:buFont typeface="Arial" panose="020B0604020202020204" pitchFamily="34" charset="0"/>
              <a:buChar char="•"/>
            </a:pPr>
            <a:endParaRPr lang="en-US" dirty="0"/>
          </a:p>
        </p:txBody>
      </p:sp>
      <p:sp>
        <p:nvSpPr>
          <p:cNvPr id="39" name="Rectangle 38">
            <a:extLst>
              <a:ext uri="{FF2B5EF4-FFF2-40B4-BE49-F238E27FC236}">
                <a16:creationId xmlns:a16="http://schemas.microsoft.com/office/drawing/2014/main" id="{9D1ECF3D-0D66-5245-A768-DEC45C4C3E7A}"/>
              </a:ext>
            </a:extLst>
          </p:cNvPr>
          <p:cNvSpPr/>
          <p:nvPr/>
        </p:nvSpPr>
        <p:spPr>
          <a:xfrm>
            <a:off x="279680" y="5161718"/>
            <a:ext cx="6614311" cy="992579"/>
          </a:xfrm>
          <a:prstGeom prst="rect">
            <a:avLst/>
          </a:prstGeom>
        </p:spPr>
        <p:txBody>
          <a:bodyPr wrap="none">
            <a:spAutoFit/>
          </a:bodyPr>
          <a:lstStyle/>
          <a:p>
            <a:pPr lvl="1">
              <a:buClr>
                <a:schemeClr val="accent2"/>
              </a:buClr>
            </a:pPr>
            <a:r>
              <a:rPr lang="en-US" sz="2000" b="1" dirty="0">
                <a:solidFill>
                  <a:schemeClr val="accent5"/>
                </a:solidFill>
              </a:rPr>
              <a:t>Pay-for-delay with branded and generic products</a:t>
            </a:r>
          </a:p>
          <a:p>
            <a:pPr marL="984150" lvl="2" indent="-285750">
              <a:spcBef>
                <a:spcPts val="300"/>
              </a:spcBef>
              <a:buClr>
                <a:schemeClr val="accent2"/>
              </a:buClr>
              <a:buFont typeface="Arial" panose="020B0604020202020204" pitchFamily="34" charset="0"/>
              <a:buChar char="•"/>
            </a:pPr>
            <a:r>
              <a:rPr lang="en-US" sz="1800" dirty="0">
                <a:sym typeface="Wingdings" pitchFamily="2" charset="2"/>
              </a:rPr>
              <a:t>When drug companies agree not to compete </a:t>
            </a:r>
            <a:endParaRPr lang="en-US" sz="1800" dirty="0"/>
          </a:p>
          <a:p>
            <a:pPr lvl="2">
              <a:buClr>
                <a:schemeClr val="accent2"/>
              </a:buClr>
            </a:pPr>
            <a:r>
              <a:rPr lang="en-US" b="1" dirty="0"/>
              <a:t> </a:t>
            </a:r>
            <a:endParaRPr lang="en-US" dirty="0">
              <a:sym typeface="Wingdings" pitchFamily="2" charset="2"/>
            </a:endParaRPr>
          </a:p>
        </p:txBody>
      </p:sp>
      <p:sp>
        <p:nvSpPr>
          <p:cNvPr id="41" name="Rectangle 40">
            <a:extLst>
              <a:ext uri="{FF2B5EF4-FFF2-40B4-BE49-F238E27FC236}">
                <a16:creationId xmlns:a16="http://schemas.microsoft.com/office/drawing/2014/main" id="{B62F3BEA-D3A9-194E-9519-F9B9660839B0}"/>
              </a:ext>
            </a:extLst>
          </p:cNvPr>
          <p:cNvSpPr/>
          <p:nvPr/>
        </p:nvSpPr>
        <p:spPr>
          <a:xfrm>
            <a:off x="725944" y="4236986"/>
            <a:ext cx="10814050" cy="54864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i="1" dirty="0">
                <a:solidFill>
                  <a:schemeClr val="accent5">
                    <a:lumMod val="50000"/>
                  </a:schemeClr>
                </a:solidFill>
              </a:rPr>
              <a:t>          </a:t>
            </a:r>
            <a:r>
              <a:rPr lang="en-US" i="1" dirty="0">
                <a:solidFill>
                  <a:schemeClr val="accent6"/>
                </a:solidFill>
              </a:rPr>
              <a:t>Criticism under consideration</a:t>
            </a:r>
            <a:endParaRPr lang="en-US" sz="1600" i="1" dirty="0">
              <a:solidFill>
                <a:schemeClr val="accent6"/>
              </a:solidFill>
            </a:endParaRPr>
          </a:p>
        </p:txBody>
      </p:sp>
      <p:sp>
        <p:nvSpPr>
          <p:cNvPr id="42" name="Oval 41">
            <a:extLst>
              <a:ext uri="{FF2B5EF4-FFF2-40B4-BE49-F238E27FC236}">
                <a16:creationId xmlns:a16="http://schemas.microsoft.com/office/drawing/2014/main" id="{01DB2687-19CE-E142-A2B2-0B2B3D83420A}"/>
              </a:ext>
            </a:extLst>
          </p:cNvPr>
          <p:cNvSpPr/>
          <p:nvPr/>
        </p:nvSpPr>
        <p:spPr>
          <a:xfrm>
            <a:off x="435514" y="4092206"/>
            <a:ext cx="838200" cy="838200"/>
          </a:xfrm>
          <a:prstGeom prst="ellipse">
            <a:avLst/>
          </a:prstGeom>
          <a:solidFill>
            <a:schemeClr val="accent2"/>
          </a:solidFill>
          <a:ln w="34925">
            <a:solidFill>
              <a:schemeClr val="bg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0" name="Picture 39">
            <a:extLst>
              <a:ext uri="{FF2B5EF4-FFF2-40B4-BE49-F238E27FC236}">
                <a16:creationId xmlns:a16="http://schemas.microsoft.com/office/drawing/2014/main" id="{18CF922C-3968-C94F-8226-02C9F8E7BAC5}"/>
              </a:ext>
            </a:extLst>
          </p:cNvPr>
          <p:cNvPicPr>
            <a:picLocks noChangeAspect="1"/>
          </p:cNvPicPr>
          <p:nvPr/>
        </p:nvPicPr>
        <p:blipFill>
          <a:blip r:embed="rId3"/>
          <a:stretch>
            <a:fillRect/>
          </a:stretch>
        </p:blipFill>
        <p:spPr>
          <a:xfrm>
            <a:off x="652006" y="4328267"/>
            <a:ext cx="398060" cy="325082"/>
          </a:xfrm>
          <a:prstGeom prst="rect">
            <a:avLst/>
          </a:prstGeom>
        </p:spPr>
      </p:pic>
    </p:spTree>
    <p:extLst>
      <p:ext uri="{BB962C8B-B14F-4D97-AF65-F5344CB8AC3E}">
        <p14:creationId xmlns:p14="http://schemas.microsoft.com/office/powerpoint/2010/main" val="320566133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964544-A0A8-484F-B893-0391FB115AC2}"/>
              </a:ext>
            </a:extLst>
          </p:cNvPr>
          <p:cNvSpPr txBox="1">
            <a:spLocks/>
          </p:cNvSpPr>
          <p:nvPr/>
        </p:nvSpPr>
        <p:spPr bwMode="auto">
          <a:xfrm>
            <a:off x="1021689" y="4848895"/>
            <a:ext cx="5740807"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171450" indent="-171450" algn="l" defTabSz="457200" rtl="0" eaLnBrk="1" fontAlgn="base" hangingPunct="1">
              <a:lnSpc>
                <a:spcPct val="95000"/>
              </a:lnSpc>
              <a:spcBef>
                <a:spcPts val="1200"/>
              </a:spcBef>
              <a:spcAft>
                <a:spcPct val="0"/>
              </a:spcAft>
              <a:buClr>
                <a:schemeClr val="accent1"/>
              </a:buClr>
              <a:buFont typeface="Arial" charset="0"/>
              <a:buChar char="•"/>
              <a:defRPr sz="2000" kern="1200">
                <a:solidFill>
                  <a:srgbClr val="333333"/>
                </a:solidFill>
                <a:latin typeface="Arial" panose="020B0604020202020204" pitchFamily="34" charset="0"/>
                <a:ea typeface="ＭＳ Ｐゴシック" charset="0"/>
                <a:cs typeface="Arial" panose="020B0604020202020204" pitchFamily="34" charset="0"/>
              </a:defRPr>
            </a:lvl1pPr>
            <a:lvl2pPr marL="514350" indent="-228600" algn="l" defTabSz="457200" rtl="0" eaLnBrk="1" fontAlgn="base" hangingPunct="1">
              <a:lnSpc>
                <a:spcPct val="95000"/>
              </a:lnSpc>
              <a:spcBef>
                <a:spcPct val="20000"/>
              </a:spcBef>
              <a:spcAft>
                <a:spcPct val="0"/>
              </a:spcAft>
              <a:buClr>
                <a:srgbClr val="888888"/>
              </a:buClr>
              <a:buFont typeface="Georgia" charset="0"/>
              <a:buChar char="–"/>
              <a:defRPr sz="1600" kern="1200">
                <a:solidFill>
                  <a:srgbClr val="333333"/>
                </a:solidFill>
                <a:latin typeface="Arial" panose="020B0604020202020204" pitchFamily="34" charset="0"/>
                <a:ea typeface="ＭＳ Ｐゴシック" charset="0"/>
                <a:cs typeface="Arial" panose="020B0604020202020204" pitchFamily="34" charset="0"/>
              </a:defRPr>
            </a:lvl2pPr>
            <a:lvl3pPr marL="800100" indent="-114300" algn="l" defTabSz="457200" rtl="0" eaLnBrk="1" fontAlgn="base" hangingPunct="1">
              <a:lnSpc>
                <a:spcPct val="95000"/>
              </a:lnSpc>
              <a:spcBef>
                <a:spcPts val="300"/>
              </a:spcBef>
              <a:spcAft>
                <a:spcPct val="0"/>
              </a:spcAft>
              <a:buClr>
                <a:srgbClr val="888888"/>
              </a:buClr>
              <a:buFont typeface="Arial" charset="0"/>
              <a:buChar char="•"/>
              <a:defRPr sz="1400" kern="1200">
                <a:solidFill>
                  <a:srgbClr val="333333"/>
                </a:solidFill>
                <a:latin typeface="Arial" panose="020B0604020202020204" pitchFamily="34" charset="0"/>
                <a:ea typeface="ＭＳ Ｐゴシック" charset="0"/>
                <a:cs typeface="Arial" panose="020B0604020202020204" pitchFamily="34" charset="0"/>
              </a:defRPr>
            </a:lvl3pPr>
            <a:lvl4pPr marL="1600200" indent="-228600" algn="l" defTabSz="457200" rtl="0" eaLnBrk="1" fontAlgn="base" hangingPunct="1">
              <a:lnSpc>
                <a:spcPct val="95000"/>
              </a:lnSpc>
              <a:spcBef>
                <a:spcPct val="20000"/>
              </a:spcBef>
              <a:spcAft>
                <a:spcPct val="0"/>
              </a:spcAft>
              <a:buFont typeface="Arial" charset="0"/>
              <a:buChar char="•"/>
              <a:defRPr sz="1200" kern="1200">
                <a:solidFill>
                  <a:srgbClr val="333333"/>
                </a:solidFill>
                <a:latin typeface="Arial" panose="020B0604020202020204" pitchFamily="34" charset="0"/>
                <a:ea typeface="ＭＳ Ｐゴシック" charset="0"/>
                <a:cs typeface="Arial" panose="020B0604020202020204" pitchFamily="34" charset="0"/>
              </a:defRPr>
            </a:lvl4pPr>
            <a:lvl5pPr marL="2057400" indent="-228600" algn="l" defTabSz="457200" rtl="0" eaLnBrk="1" fontAlgn="base" hangingPunct="1">
              <a:lnSpc>
                <a:spcPct val="95000"/>
              </a:lnSpc>
              <a:spcBef>
                <a:spcPct val="20000"/>
              </a:spcBef>
              <a:spcAft>
                <a:spcPct val="0"/>
              </a:spcAft>
              <a:buFont typeface="Arial" charset="0"/>
              <a:buChar char="•"/>
              <a:defRPr sz="1100" kern="1200">
                <a:solidFill>
                  <a:srgbClr val="333333"/>
                </a:solidFill>
                <a:latin typeface="Arial" panose="020B0604020202020204" pitchFamily="34" charset="0"/>
                <a:ea typeface="ＭＳ Ｐゴシック"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IE" sz="2800" dirty="0">
                <a:solidFill>
                  <a:schemeClr val="bg1"/>
                </a:solidFill>
              </a:rPr>
              <a:t>PRODUCT TRENDS</a:t>
            </a:r>
          </a:p>
        </p:txBody>
      </p:sp>
    </p:spTree>
    <p:extLst>
      <p:ext uri="{BB962C8B-B14F-4D97-AF65-F5344CB8AC3E}">
        <p14:creationId xmlns:p14="http://schemas.microsoft.com/office/powerpoint/2010/main" val="4231972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BC35-0A17-C342-8A15-30AA3227B471}"/>
              </a:ext>
            </a:extLst>
          </p:cNvPr>
          <p:cNvSpPr>
            <a:spLocks noGrp="1"/>
          </p:cNvSpPr>
          <p:nvPr>
            <p:ph type="title"/>
          </p:nvPr>
        </p:nvSpPr>
        <p:spPr/>
        <p:txBody>
          <a:bodyPr/>
          <a:lstStyle/>
          <a:p>
            <a:r>
              <a:rPr lang="en-US" dirty="0"/>
              <a:t>RISING DRUGS COSTS</a:t>
            </a:r>
          </a:p>
        </p:txBody>
      </p:sp>
      <p:sp>
        <p:nvSpPr>
          <p:cNvPr id="20" name="Rectangle 19">
            <a:extLst>
              <a:ext uri="{FF2B5EF4-FFF2-40B4-BE49-F238E27FC236}">
                <a16:creationId xmlns:a16="http://schemas.microsoft.com/office/drawing/2014/main" id="{4E2B2546-CBFF-3F42-86E0-5345D1E308E3}"/>
              </a:ext>
            </a:extLst>
          </p:cNvPr>
          <p:cNvSpPr/>
          <p:nvPr/>
        </p:nvSpPr>
        <p:spPr>
          <a:xfrm>
            <a:off x="798815" y="1358658"/>
            <a:ext cx="9561865" cy="684000"/>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lIns="468000" rtlCol="0" anchor="ctr"/>
          <a:lstStyle/>
          <a:p>
            <a:r>
              <a:rPr lang="en-US" sz="1600" b="1" dirty="0">
                <a:solidFill>
                  <a:schemeClr val="tx1"/>
                </a:solidFill>
              </a:rPr>
              <a:t>Rising Drug Spend</a:t>
            </a:r>
            <a:endParaRPr lang="en-US" sz="1600" dirty="0">
              <a:solidFill>
                <a:schemeClr val="tx1"/>
              </a:solidFill>
            </a:endParaRPr>
          </a:p>
        </p:txBody>
      </p:sp>
      <p:sp>
        <p:nvSpPr>
          <p:cNvPr id="21" name="Oval 20">
            <a:extLst>
              <a:ext uri="{FF2B5EF4-FFF2-40B4-BE49-F238E27FC236}">
                <a16:creationId xmlns:a16="http://schemas.microsoft.com/office/drawing/2014/main" id="{F519DCF4-20D1-D343-834C-1F3B66CD35B4}"/>
              </a:ext>
            </a:extLst>
          </p:cNvPr>
          <p:cNvSpPr/>
          <p:nvPr/>
        </p:nvSpPr>
        <p:spPr>
          <a:xfrm>
            <a:off x="499534" y="1358658"/>
            <a:ext cx="598562" cy="598562"/>
          </a:xfrm>
          <a:prstGeom prst="ellipse">
            <a:avLst/>
          </a:prstGeom>
          <a:solidFill>
            <a:schemeClr val="accent2"/>
          </a:solidFill>
          <a:ln w="34925">
            <a:solidFill>
              <a:schemeClr val="bg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D9F9DFA-9715-8A48-A0D5-B7E0B788DF71}"/>
              </a:ext>
            </a:extLst>
          </p:cNvPr>
          <p:cNvSpPr/>
          <p:nvPr/>
        </p:nvSpPr>
        <p:spPr>
          <a:xfrm>
            <a:off x="798815" y="2253376"/>
            <a:ext cx="9561865" cy="684000"/>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lIns="468000" rtlCol="0" anchor="ctr"/>
          <a:lstStyle/>
          <a:p>
            <a:r>
              <a:rPr lang="en-US" sz="1600" b="1" dirty="0">
                <a:solidFill>
                  <a:schemeClr val="tx1"/>
                </a:solidFill>
              </a:rPr>
              <a:t>Specialty Drugs</a:t>
            </a:r>
            <a:endParaRPr lang="en-US" sz="1600" dirty="0">
              <a:solidFill>
                <a:schemeClr val="tx1"/>
              </a:solidFill>
            </a:endParaRPr>
          </a:p>
        </p:txBody>
      </p:sp>
      <p:sp>
        <p:nvSpPr>
          <p:cNvPr id="24" name="Oval 23">
            <a:extLst>
              <a:ext uri="{FF2B5EF4-FFF2-40B4-BE49-F238E27FC236}">
                <a16:creationId xmlns:a16="http://schemas.microsoft.com/office/drawing/2014/main" id="{32CBAA63-C173-7941-8F7F-32B803F8B6DE}"/>
              </a:ext>
            </a:extLst>
          </p:cNvPr>
          <p:cNvSpPr/>
          <p:nvPr/>
        </p:nvSpPr>
        <p:spPr>
          <a:xfrm>
            <a:off x="499534" y="2253376"/>
            <a:ext cx="598562" cy="598562"/>
          </a:xfrm>
          <a:prstGeom prst="ellipse">
            <a:avLst/>
          </a:prstGeom>
          <a:solidFill>
            <a:srgbClr val="F58C61"/>
          </a:solidFill>
          <a:ln w="34925">
            <a:solidFill>
              <a:schemeClr val="bg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id="{AC7E32C9-99C6-5342-8972-619FB597B5E2}"/>
              </a:ext>
            </a:extLst>
          </p:cNvPr>
          <p:cNvPicPr>
            <a:picLocks noChangeAspect="1"/>
          </p:cNvPicPr>
          <p:nvPr/>
        </p:nvPicPr>
        <p:blipFill>
          <a:blip r:embed="rId3"/>
          <a:stretch>
            <a:fillRect/>
          </a:stretch>
        </p:blipFill>
        <p:spPr>
          <a:xfrm>
            <a:off x="660324" y="1538608"/>
            <a:ext cx="276982" cy="257019"/>
          </a:xfrm>
          <a:prstGeom prst="rect">
            <a:avLst/>
          </a:prstGeom>
        </p:spPr>
      </p:pic>
      <p:sp>
        <p:nvSpPr>
          <p:cNvPr id="30" name="Rectangle 29">
            <a:extLst>
              <a:ext uri="{FF2B5EF4-FFF2-40B4-BE49-F238E27FC236}">
                <a16:creationId xmlns:a16="http://schemas.microsoft.com/office/drawing/2014/main" id="{8B248F3D-F76D-DD4D-9BE2-630A0B02991D}"/>
              </a:ext>
            </a:extLst>
          </p:cNvPr>
          <p:cNvSpPr/>
          <p:nvPr/>
        </p:nvSpPr>
        <p:spPr>
          <a:xfrm>
            <a:off x="1843088" y="3268236"/>
            <a:ext cx="8505740" cy="74553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accent5">
                    <a:lumMod val="50000"/>
                  </a:schemeClr>
                </a:solidFill>
              </a:rPr>
              <a:t>       </a:t>
            </a:r>
            <a:endParaRPr lang="en-US" dirty="0">
              <a:solidFill>
                <a:schemeClr val="accent6"/>
              </a:solidFill>
            </a:endParaRPr>
          </a:p>
        </p:txBody>
      </p:sp>
      <p:sp>
        <p:nvSpPr>
          <p:cNvPr id="34" name="Rectangle 33">
            <a:extLst>
              <a:ext uri="{FF2B5EF4-FFF2-40B4-BE49-F238E27FC236}">
                <a16:creationId xmlns:a16="http://schemas.microsoft.com/office/drawing/2014/main" id="{B481B730-E4C4-7B4D-8F28-904D6964D2E5}"/>
              </a:ext>
            </a:extLst>
          </p:cNvPr>
          <p:cNvSpPr/>
          <p:nvPr/>
        </p:nvSpPr>
        <p:spPr>
          <a:xfrm>
            <a:off x="2195098" y="3348617"/>
            <a:ext cx="7753189" cy="584775"/>
          </a:xfrm>
          <a:prstGeom prst="rect">
            <a:avLst/>
          </a:prstGeom>
        </p:spPr>
        <p:txBody>
          <a:bodyPr wrap="square">
            <a:spAutoFit/>
          </a:bodyPr>
          <a:lstStyle/>
          <a:p>
            <a:r>
              <a:rPr lang="en-US" sz="1600" dirty="0"/>
              <a:t>Because these drugs are so rarely used, they are often subjected to step therapy, prior authorization, and other access-limiting mechanisms</a:t>
            </a:r>
          </a:p>
        </p:txBody>
      </p:sp>
      <p:sp>
        <p:nvSpPr>
          <p:cNvPr id="39" name="Rectangle 38">
            <a:extLst>
              <a:ext uri="{FF2B5EF4-FFF2-40B4-BE49-F238E27FC236}">
                <a16:creationId xmlns:a16="http://schemas.microsoft.com/office/drawing/2014/main" id="{819E84B0-AFA6-BB41-8700-0007F593B27F}"/>
              </a:ext>
            </a:extLst>
          </p:cNvPr>
          <p:cNvSpPr/>
          <p:nvPr/>
        </p:nvSpPr>
        <p:spPr>
          <a:xfrm>
            <a:off x="1843088" y="4168544"/>
            <a:ext cx="8517592" cy="74553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accent5">
                    <a:lumMod val="50000"/>
                  </a:schemeClr>
                </a:solidFill>
              </a:rPr>
              <a:t>       </a:t>
            </a:r>
            <a:endParaRPr lang="en-US" dirty="0">
              <a:solidFill>
                <a:schemeClr val="accent6"/>
              </a:solidFill>
            </a:endParaRPr>
          </a:p>
        </p:txBody>
      </p:sp>
      <p:sp>
        <p:nvSpPr>
          <p:cNvPr id="38" name="Rectangle 37">
            <a:extLst>
              <a:ext uri="{FF2B5EF4-FFF2-40B4-BE49-F238E27FC236}">
                <a16:creationId xmlns:a16="http://schemas.microsoft.com/office/drawing/2014/main" id="{B2A6B834-3353-B14C-B552-8D8E6F70383F}"/>
              </a:ext>
            </a:extLst>
          </p:cNvPr>
          <p:cNvSpPr/>
          <p:nvPr/>
        </p:nvSpPr>
        <p:spPr>
          <a:xfrm>
            <a:off x="2195097" y="4248925"/>
            <a:ext cx="7600951" cy="584775"/>
          </a:xfrm>
          <a:prstGeom prst="rect">
            <a:avLst/>
          </a:prstGeom>
        </p:spPr>
        <p:txBody>
          <a:bodyPr wrap="square">
            <a:spAutoFit/>
          </a:bodyPr>
          <a:lstStyle/>
          <a:p>
            <a:r>
              <a:rPr lang="en-US" sz="1600" dirty="0"/>
              <a:t>Because specialty drugs treat rare or life-threatening illnesses, pharmaceutical manufacturers can charge a premium </a:t>
            </a:r>
          </a:p>
        </p:txBody>
      </p:sp>
      <p:sp>
        <p:nvSpPr>
          <p:cNvPr id="40" name="Oval 39">
            <a:extLst>
              <a:ext uri="{FF2B5EF4-FFF2-40B4-BE49-F238E27FC236}">
                <a16:creationId xmlns:a16="http://schemas.microsoft.com/office/drawing/2014/main" id="{3E3B62BB-5AD4-E445-BA07-48014867E5E0}"/>
              </a:ext>
            </a:extLst>
          </p:cNvPr>
          <p:cNvSpPr/>
          <p:nvPr/>
        </p:nvSpPr>
        <p:spPr>
          <a:xfrm>
            <a:off x="1446163" y="3317536"/>
            <a:ext cx="598562" cy="598562"/>
          </a:xfrm>
          <a:prstGeom prst="ellipse">
            <a:avLst/>
          </a:prstGeom>
          <a:solidFill>
            <a:schemeClr val="bg1">
              <a:lumMod val="75000"/>
            </a:schemeClr>
          </a:solidFill>
          <a:ln w="34925">
            <a:solidFill>
              <a:schemeClr val="bg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13A72851-1049-A34D-8095-4539943B2D49}"/>
              </a:ext>
            </a:extLst>
          </p:cNvPr>
          <p:cNvSpPr/>
          <p:nvPr/>
        </p:nvSpPr>
        <p:spPr>
          <a:xfrm>
            <a:off x="1446163" y="4192274"/>
            <a:ext cx="598562" cy="598562"/>
          </a:xfrm>
          <a:prstGeom prst="ellipse">
            <a:avLst/>
          </a:prstGeom>
          <a:solidFill>
            <a:schemeClr val="bg1">
              <a:lumMod val="75000"/>
            </a:schemeClr>
          </a:solidFill>
          <a:ln w="34925">
            <a:solidFill>
              <a:schemeClr val="bg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2" name="Picture 41">
            <a:extLst>
              <a:ext uri="{FF2B5EF4-FFF2-40B4-BE49-F238E27FC236}">
                <a16:creationId xmlns:a16="http://schemas.microsoft.com/office/drawing/2014/main" id="{E3C699E6-9CA9-E84E-B22D-0AB2C7A092A5}"/>
              </a:ext>
            </a:extLst>
          </p:cNvPr>
          <p:cNvPicPr>
            <a:picLocks noChangeAspect="1"/>
          </p:cNvPicPr>
          <p:nvPr/>
        </p:nvPicPr>
        <p:blipFill>
          <a:blip r:embed="rId4"/>
          <a:stretch>
            <a:fillRect/>
          </a:stretch>
        </p:blipFill>
        <p:spPr>
          <a:xfrm>
            <a:off x="1632507" y="3462760"/>
            <a:ext cx="233974" cy="289027"/>
          </a:xfrm>
          <a:prstGeom prst="rect">
            <a:avLst/>
          </a:prstGeom>
        </p:spPr>
      </p:pic>
      <p:pic>
        <p:nvPicPr>
          <p:cNvPr id="44" name="Picture 43">
            <a:extLst>
              <a:ext uri="{FF2B5EF4-FFF2-40B4-BE49-F238E27FC236}">
                <a16:creationId xmlns:a16="http://schemas.microsoft.com/office/drawing/2014/main" id="{C2845626-A70D-2C4A-82EC-715004534715}"/>
              </a:ext>
            </a:extLst>
          </p:cNvPr>
          <p:cNvPicPr>
            <a:picLocks noChangeAspect="1"/>
          </p:cNvPicPr>
          <p:nvPr/>
        </p:nvPicPr>
        <p:blipFill>
          <a:blip r:embed="rId5"/>
          <a:stretch>
            <a:fillRect/>
          </a:stretch>
        </p:blipFill>
        <p:spPr>
          <a:xfrm>
            <a:off x="1593017" y="4378239"/>
            <a:ext cx="311302" cy="260477"/>
          </a:xfrm>
          <a:prstGeom prst="rect">
            <a:avLst/>
          </a:prstGeom>
        </p:spPr>
      </p:pic>
      <p:pic>
        <p:nvPicPr>
          <p:cNvPr id="3" name="Picture 2">
            <a:extLst>
              <a:ext uri="{FF2B5EF4-FFF2-40B4-BE49-F238E27FC236}">
                <a16:creationId xmlns:a16="http://schemas.microsoft.com/office/drawing/2014/main" id="{B08B2E84-38D2-7C44-A410-745C2FD9EED2}"/>
              </a:ext>
            </a:extLst>
          </p:cNvPr>
          <p:cNvPicPr>
            <a:picLocks noChangeAspect="1"/>
          </p:cNvPicPr>
          <p:nvPr/>
        </p:nvPicPr>
        <p:blipFill>
          <a:blip r:embed="rId6"/>
          <a:stretch>
            <a:fillRect/>
          </a:stretch>
        </p:blipFill>
        <p:spPr>
          <a:xfrm>
            <a:off x="660324" y="2398924"/>
            <a:ext cx="283284" cy="307466"/>
          </a:xfrm>
          <a:prstGeom prst="rect">
            <a:avLst/>
          </a:prstGeom>
        </p:spPr>
      </p:pic>
      <p:sp>
        <p:nvSpPr>
          <p:cNvPr id="17" name="Rectangle 16">
            <a:extLst>
              <a:ext uri="{FF2B5EF4-FFF2-40B4-BE49-F238E27FC236}">
                <a16:creationId xmlns:a16="http://schemas.microsoft.com/office/drawing/2014/main" id="{8CFEF4B1-4B53-4426-B5DC-1E6E94ADE31B}"/>
              </a:ext>
            </a:extLst>
          </p:cNvPr>
          <p:cNvSpPr/>
          <p:nvPr/>
        </p:nvSpPr>
        <p:spPr>
          <a:xfrm>
            <a:off x="822057" y="5092582"/>
            <a:ext cx="9561865" cy="1193375"/>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5385B3C-FBD4-41DB-A490-B61D1D001DD2}"/>
              </a:ext>
            </a:extLst>
          </p:cNvPr>
          <p:cNvSpPr/>
          <p:nvPr/>
        </p:nvSpPr>
        <p:spPr>
          <a:xfrm>
            <a:off x="937306" y="5280471"/>
            <a:ext cx="9311103" cy="79083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r>
              <a:rPr lang="en-US" sz="2000" b="1" dirty="0">
                <a:solidFill>
                  <a:schemeClr val="bg1"/>
                </a:solidFill>
              </a:rPr>
              <a:t>“When people ask me what keeps me up at night, I say specialty drugs”</a:t>
            </a:r>
          </a:p>
          <a:p>
            <a:pPr algn="ctr">
              <a:spcBef>
                <a:spcPts val="0"/>
              </a:spcBef>
            </a:pPr>
            <a:r>
              <a:rPr lang="en-US" sz="2000" dirty="0">
                <a:solidFill>
                  <a:schemeClr val="bg1"/>
                </a:solidFill>
              </a:rPr>
              <a:t>Phil Oravetz, Chief Population Health Officer of Ochsner Health</a:t>
            </a:r>
          </a:p>
        </p:txBody>
      </p:sp>
    </p:spTree>
    <p:extLst>
      <p:ext uri="{BB962C8B-B14F-4D97-AF65-F5344CB8AC3E}">
        <p14:creationId xmlns:p14="http://schemas.microsoft.com/office/powerpoint/2010/main" val="193939056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COVID IMPACT – REGULATORY TRENDS</a:t>
            </a:r>
          </a:p>
        </p:txBody>
      </p:sp>
      <p:sp>
        <p:nvSpPr>
          <p:cNvPr id="28" name="Oval 27">
            <a:extLst>
              <a:ext uri="{FF2B5EF4-FFF2-40B4-BE49-F238E27FC236}">
                <a16:creationId xmlns:a16="http://schemas.microsoft.com/office/drawing/2014/main" id="{867543ED-D235-C449-AA06-B392696B6306}"/>
              </a:ext>
            </a:extLst>
          </p:cNvPr>
          <p:cNvSpPr/>
          <p:nvPr/>
        </p:nvSpPr>
        <p:spPr>
          <a:xfrm>
            <a:off x="7391518" y="1819834"/>
            <a:ext cx="1698694" cy="1698694"/>
          </a:xfrm>
          <a:prstGeom prst="ellipse">
            <a:avLst/>
          </a:prstGeom>
          <a:solidFill>
            <a:schemeClr val="bg1"/>
          </a:solidFill>
          <a:ln w="28575">
            <a:solidFill>
              <a:srgbClr val="F58C6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DF09C1-598C-DD44-B80B-334342797881}"/>
              </a:ext>
            </a:extLst>
          </p:cNvPr>
          <p:cNvSpPr txBox="1"/>
          <p:nvPr/>
        </p:nvSpPr>
        <p:spPr>
          <a:xfrm>
            <a:off x="6871642" y="2399076"/>
            <a:ext cx="2756453" cy="646331"/>
          </a:xfrm>
          <a:prstGeom prst="rect">
            <a:avLst/>
          </a:prstGeom>
          <a:solidFill>
            <a:schemeClr val="bg1"/>
          </a:solidFill>
        </p:spPr>
        <p:txBody>
          <a:bodyPr wrap="square" rtlCol="0">
            <a:spAutoFit/>
          </a:bodyPr>
          <a:lstStyle/>
          <a:p>
            <a:pPr algn="ctr"/>
            <a:r>
              <a:rPr lang="en-US" dirty="0">
                <a:solidFill>
                  <a:schemeClr val="bg1">
                    <a:lumMod val="65000"/>
                  </a:schemeClr>
                </a:solidFill>
              </a:rPr>
              <a:t>QUICKER PATH TO MARKET</a:t>
            </a:r>
          </a:p>
        </p:txBody>
      </p:sp>
      <p:sp>
        <p:nvSpPr>
          <p:cNvPr id="44" name="Oval 43">
            <a:extLst>
              <a:ext uri="{FF2B5EF4-FFF2-40B4-BE49-F238E27FC236}">
                <a16:creationId xmlns:a16="http://schemas.microsoft.com/office/drawing/2014/main" id="{97147C6D-E64B-4A4D-895C-DCF5F5E2051B}"/>
              </a:ext>
            </a:extLst>
          </p:cNvPr>
          <p:cNvSpPr/>
          <p:nvPr/>
        </p:nvSpPr>
        <p:spPr>
          <a:xfrm>
            <a:off x="2864342" y="1819834"/>
            <a:ext cx="1698694" cy="1698694"/>
          </a:xfrm>
          <a:prstGeom prst="ellipse">
            <a:avLst/>
          </a:prstGeom>
          <a:solidFill>
            <a:schemeClr val="bg1"/>
          </a:solidFill>
          <a:ln w="28575">
            <a:solidFill>
              <a:srgbClr val="F58C6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1DABCC77-7458-E84A-B08E-EA0739605E5E}"/>
              </a:ext>
            </a:extLst>
          </p:cNvPr>
          <p:cNvSpPr txBox="1"/>
          <p:nvPr/>
        </p:nvSpPr>
        <p:spPr>
          <a:xfrm>
            <a:off x="2344466" y="2246676"/>
            <a:ext cx="2756453" cy="923330"/>
          </a:xfrm>
          <a:prstGeom prst="rect">
            <a:avLst/>
          </a:prstGeom>
          <a:solidFill>
            <a:schemeClr val="bg1"/>
          </a:solidFill>
        </p:spPr>
        <p:txBody>
          <a:bodyPr wrap="square" rtlCol="0">
            <a:spAutoFit/>
          </a:bodyPr>
          <a:lstStyle/>
          <a:p>
            <a:pPr algn="ctr"/>
            <a:r>
              <a:rPr lang="en-US" dirty="0">
                <a:solidFill>
                  <a:schemeClr val="accent5"/>
                </a:solidFill>
              </a:rPr>
              <a:t>Funding, safety monitoring, emergency use authorization</a:t>
            </a:r>
          </a:p>
        </p:txBody>
      </p:sp>
      <p:sp>
        <p:nvSpPr>
          <p:cNvPr id="46" name="Oval 45">
            <a:extLst>
              <a:ext uri="{FF2B5EF4-FFF2-40B4-BE49-F238E27FC236}">
                <a16:creationId xmlns:a16="http://schemas.microsoft.com/office/drawing/2014/main" id="{F513101F-6E71-EB4A-975E-0BE76DBCC733}"/>
              </a:ext>
            </a:extLst>
          </p:cNvPr>
          <p:cNvSpPr/>
          <p:nvPr/>
        </p:nvSpPr>
        <p:spPr>
          <a:xfrm>
            <a:off x="7418413" y="3962400"/>
            <a:ext cx="1698694" cy="1698694"/>
          </a:xfrm>
          <a:prstGeom prst="ellipse">
            <a:avLst/>
          </a:prstGeom>
          <a:solidFill>
            <a:schemeClr val="bg1"/>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C66220A-6B71-034B-B0A8-15B57C62F512}"/>
              </a:ext>
            </a:extLst>
          </p:cNvPr>
          <p:cNvSpPr txBox="1"/>
          <p:nvPr/>
        </p:nvSpPr>
        <p:spPr>
          <a:xfrm>
            <a:off x="6898537" y="4541642"/>
            <a:ext cx="2756453" cy="646331"/>
          </a:xfrm>
          <a:prstGeom prst="rect">
            <a:avLst/>
          </a:prstGeom>
          <a:solidFill>
            <a:schemeClr val="bg1"/>
          </a:solidFill>
        </p:spPr>
        <p:txBody>
          <a:bodyPr wrap="square" rtlCol="0">
            <a:spAutoFit/>
          </a:bodyPr>
          <a:lstStyle/>
          <a:p>
            <a:pPr algn="ctr"/>
            <a:r>
              <a:rPr lang="en-US" dirty="0">
                <a:solidFill>
                  <a:schemeClr val="accent2"/>
                </a:solidFill>
                <a:sym typeface="Wingdings" pitchFamily="2" charset="2"/>
              </a:rPr>
              <a:t>EARLY-TO-MARKET OPPORTUNITY</a:t>
            </a:r>
            <a:endParaRPr lang="en-US" dirty="0">
              <a:solidFill>
                <a:schemeClr val="accent2"/>
              </a:solidFill>
            </a:endParaRPr>
          </a:p>
        </p:txBody>
      </p:sp>
      <p:sp>
        <p:nvSpPr>
          <p:cNvPr id="48" name="Oval 47">
            <a:extLst>
              <a:ext uri="{FF2B5EF4-FFF2-40B4-BE49-F238E27FC236}">
                <a16:creationId xmlns:a16="http://schemas.microsoft.com/office/drawing/2014/main" id="{69DA0469-47AD-7740-8A97-DF032D8FC797}"/>
              </a:ext>
            </a:extLst>
          </p:cNvPr>
          <p:cNvSpPr/>
          <p:nvPr/>
        </p:nvSpPr>
        <p:spPr>
          <a:xfrm>
            <a:off x="2891237" y="3962400"/>
            <a:ext cx="1698694" cy="1698694"/>
          </a:xfrm>
          <a:prstGeom prst="ellipse">
            <a:avLst/>
          </a:prstGeom>
          <a:solidFill>
            <a:schemeClr val="bg1"/>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7799A82-6068-D747-B6C8-048A35A6B546}"/>
              </a:ext>
            </a:extLst>
          </p:cNvPr>
          <p:cNvSpPr txBox="1"/>
          <p:nvPr/>
        </p:nvSpPr>
        <p:spPr>
          <a:xfrm>
            <a:off x="2371361" y="4425101"/>
            <a:ext cx="2756453" cy="923330"/>
          </a:xfrm>
          <a:prstGeom prst="rect">
            <a:avLst/>
          </a:prstGeom>
          <a:solidFill>
            <a:schemeClr val="bg1"/>
          </a:solidFill>
        </p:spPr>
        <p:txBody>
          <a:bodyPr wrap="square" rtlCol="0">
            <a:spAutoFit/>
          </a:bodyPr>
          <a:lstStyle/>
          <a:p>
            <a:pPr algn="ctr"/>
            <a:r>
              <a:rPr lang="en-US" dirty="0">
                <a:solidFill>
                  <a:schemeClr val="accent5"/>
                </a:solidFill>
                <a:sym typeface="Wingdings" pitchFamily="2" charset="2"/>
              </a:rPr>
              <a:t>Engagement of FDA for guidance and expectations</a:t>
            </a:r>
            <a:endParaRPr lang="en-US" dirty="0">
              <a:solidFill>
                <a:schemeClr val="accent5"/>
              </a:solidFill>
            </a:endParaRPr>
          </a:p>
        </p:txBody>
      </p:sp>
      <p:sp>
        <p:nvSpPr>
          <p:cNvPr id="50" name="Right Arrow 49">
            <a:extLst>
              <a:ext uri="{FF2B5EF4-FFF2-40B4-BE49-F238E27FC236}">
                <a16:creationId xmlns:a16="http://schemas.microsoft.com/office/drawing/2014/main" id="{F6260E3C-08A1-314F-BFC5-23B84AA69957}"/>
              </a:ext>
            </a:extLst>
          </p:cNvPr>
          <p:cNvSpPr/>
          <p:nvPr/>
        </p:nvSpPr>
        <p:spPr>
          <a:xfrm>
            <a:off x="5378823" y="2438400"/>
            <a:ext cx="1434353" cy="394447"/>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Right Arrow 50">
            <a:extLst>
              <a:ext uri="{FF2B5EF4-FFF2-40B4-BE49-F238E27FC236}">
                <a16:creationId xmlns:a16="http://schemas.microsoft.com/office/drawing/2014/main" id="{3973AFDA-44B1-0F41-A1B9-4B04C4A6ADB5}"/>
              </a:ext>
            </a:extLst>
          </p:cNvPr>
          <p:cNvSpPr/>
          <p:nvPr/>
        </p:nvSpPr>
        <p:spPr>
          <a:xfrm>
            <a:off x="5378823" y="4580964"/>
            <a:ext cx="1434353" cy="394447"/>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551474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TRENDS</a:t>
            </a:r>
          </a:p>
        </p:txBody>
      </p:sp>
      <p:sp>
        <p:nvSpPr>
          <p:cNvPr id="13" name="Content Placeholder 2">
            <a:extLst>
              <a:ext uri="{FF2B5EF4-FFF2-40B4-BE49-F238E27FC236}">
                <a16:creationId xmlns:a16="http://schemas.microsoft.com/office/drawing/2014/main" id="{7B1D6BB3-6932-564F-9EA4-E191288A0903}"/>
              </a:ext>
            </a:extLst>
          </p:cNvPr>
          <p:cNvSpPr txBox="1">
            <a:spLocks/>
          </p:cNvSpPr>
          <p:nvPr/>
        </p:nvSpPr>
        <p:spPr bwMode="auto">
          <a:xfrm>
            <a:off x="545634" y="1852516"/>
            <a:ext cx="11578166"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171450" indent="-171450" algn="l" defTabSz="457200" rtl="0" eaLnBrk="1" fontAlgn="base" hangingPunct="1">
              <a:lnSpc>
                <a:spcPct val="95000"/>
              </a:lnSpc>
              <a:spcBef>
                <a:spcPts val="1800"/>
              </a:spcBef>
              <a:spcAft>
                <a:spcPct val="0"/>
              </a:spcAft>
              <a:buClr>
                <a:schemeClr val="accent1"/>
              </a:buClr>
              <a:buFont typeface="Arial" charset="0"/>
              <a:buChar char="•"/>
              <a:defRPr sz="2000" kern="1200">
                <a:solidFill>
                  <a:srgbClr val="333333"/>
                </a:solidFill>
                <a:latin typeface="Arial" panose="020B0604020202020204" pitchFamily="34" charset="0"/>
                <a:ea typeface="ＭＳ Ｐゴシック" charset="0"/>
                <a:cs typeface="Arial" panose="020B0604020202020204" pitchFamily="34" charset="0"/>
              </a:defRPr>
            </a:lvl1pPr>
            <a:lvl2pPr marL="514350" indent="-228600" algn="l" defTabSz="457200" rtl="0" eaLnBrk="1" fontAlgn="base" hangingPunct="1">
              <a:lnSpc>
                <a:spcPct val="95000"/>
              </a:lnSpc>
              <a:spcBef>
                <a:spcPct val="20000"/>
              </a:spcBef>
              <a:spcAft>
                <a:spcPct val="0"/>
              </a:spcAft>
              <a:buClr>
                <a:srgbClr val="888888"/>
              </a:buClr>
              <a:buFont typeface="Georgia" charset="0"/>
              <a:buChar char="–"/>
              <a:defRPr sz="1800" kern="1200">
                <a:solidFill>
                  <a:srgbClr val="333333"/>
                </a:solidFill>
                <a:latin typeface="Arial" panose="020B0604020202020204" pitchFamily="34" charset="0"/>
                <a:ea typeface="ＭＳ Ｐゴシック" charset="0"/>
                <a:cs typeface="Arial" panose="020B0604020202020204" pitchFamily="34" charset="0"/>
              </a:defRPr>
            </a:lvl2pPr>
            <a:lvl3pPr marL="800100" indent="-114300" algn="l" defTabSz="457200" rtl="0" eaLnBrk="1" fontAlgn="base" hangingPunct="1">
              <a:lnSpc>
                <a:spcPct val="95000"/>
              </a:lnSpc>
              <a:spcBef>
                <a:spcPts val="300"/>
              </a:spcBef>
              <a:spcAft>
                <a:spcPct val="0"/>
              </a:spcAft>
              <a:buClr>
                <a:srgbClr val="888888"/>
              </a:buClr>
              <a:buFont typeface="Arial" charset="0"/>
              <a:buChar char="•"/>
              <a:defRPr sz="1600" kern="1200">
                <a:solidFill>
                  <a:srgbClr val="333333"/>
                </a:solidFill>
                <a:latin typeface="Arial" panose="020B0604020202020204" pitchFamily="34" charset="0"/>
                <a:ea typeface="ＭＳ Ｐゴシック" charset="0"/>
                <a:cs typeface="Arial" panose="020B0604020202020204" pitchFamily="34" charset="0"/>
              </a:defRPr>
            </a:lvl3pPr>
            <a:lvl4pPr marL="1600200" indent="-228600" algn="l" defTabSz="457200" rtl="0" eaLnBrk="1" fontAlgn="base" hangingPunct="1">
              <a:lnSpc>
                <a:spcPct val="95000"/>
              </a:lnSpc>
              <a:spcBef>
                <a:spcPct val="20000"/>
              </a:spcBef>
              <a:spcAft>
                <a:spcPct val="0"/>
              </a:spcAft>
              <a:buFont typeface="Arial" charset="0"/>
              <a:buChar char="•"/>
              <a:defRPr sz="1400" kern="1200">
                <a:solidFill>
                  <a:srgbClr val="333333"/>
                </a:solidFill>
                <a:latin typeface="Arial" panose="020B0604020202020204" pitchFamily="34" charset="0"/>
                <a:ea typeface="ＭＳ Ｐゴシック" charset="0"/>
                <a:cs typeface="Arial" panose="020B0604020202020204" pitchFamily="34" charset="0"/>
              </a:defRPr>
            </a:lvl4pPr>
            <a:lvl5pPr marL="2057400" indent="-228600" algn="l" defTabSz="457200" rtl="0" eaLnBrk="1" fontAlgn="base" hangingPunct="1">
              <a:lnSpc>
                <a:spcPct val="95000"/>
              </a:lnSpc>
              <a:spcBef>
                <a:spcPct val="20000"/>
              </a:spcBef>
              <a:spcAft>
                <a:spcPct val="0"/>
              </a:spcAft>
              <a:buFont typeface="Arial" charset="0"/>
              <a:buChar char="•"/>
              <a:defRPr sz="1400" kern="1200">
                <a:solidFill>
                  <a:srgbClr val="333333"/>
                </a:solidFill>
                <a:latin typeface="Arial" panose="020B0604020202020204" pitchFamily="34" charset="0"/>
                <a:ea typeface="ＭＳ Ｐゴシック" charset="0"/>
                <a:cs typeface="Arial" panose="020B0604020202020204" pitchFamily="34"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charset="0"/>
              <a:buNone/>
            </a:pPr>
            <a:r>
              <a:rPr lang="en-US" sz="1800" b="1" i="1" dirty="0">
                <a:solidFill>
                  <a:schemeClr val="bg1">
                    <a:lumMod val="50000"/>
                  </a:schemeClr>
                </a:solidFill>
                <a:sym typeface="Wingdings" pitchFamily="2" charset="2"/>
              </a:rPr>
              <a:t>Advanced real-world-evidence analytics can play an important role across the pharma value chain  </a:t>
            </a:r>
            <a:endParaRPr lang="en-US" sz="1800" b="1" i="1" dirty="0">
              <a:solidFill>
                <a:schemeClr val="bg1">
                  <a:lumMod val="50000"/>
                </a:schemeClr>
              </a:solidFill>
            </a:endParaRPr>
          </a:p>
        </p:txBody>
      </p:sp>
      <p:sp>
        <p:nvSpPr>
          <p:cNvPr id="14" name="TextBox 13">
            <a:extLst>
              <a:ext uri="{FF2B5EF4-FFF2-40B4-BE49-F238E27FC236}">
                <a16:creationId xmlns:a16="http://schemas.microsoft.com/office/drawing/2014/main" id="{762AD2EE-252B-7B45-B6EC-4EE478AB5870}"/>
              </a:ext>
            </a:extLst>
          </p:cNvPr>
          <p:cNvSpPr txBox="1"/>
          <p:nvPr/>
        </p:nvSpPr>
        <p:spPr>
          <a:xfrm>
            <a:off x="342122" y="3423903"/>
            <a:ext cx="2844800" cy="1456809"/>
          </a:xfrm>
          <a:prstGeom prst="rect">
            <a:avLst/>
          </a:prstGeom>
          <a:noFill/>
        </p:spPr>
        <p:txBody>
          <a:bodyPr wrap="square" rtlCol="0">
            <a:spAutoFit/>
          </a:bodyPr>
          <a:lstStyle/>
          <a:p>
            <a:pPr marL="342900" indent="-342900">
              <a:spcAft>
                <a:spcPts val="400"/>
              </a:spcAft>
              <a:buFont typeface="+mj-lt"/>
              <a:buAutoNum type="arabicPeriod"/>
            </a:pPr>
            <a:r>
              <a:rPr lang="en-US" sz="1200" dirty="0"/>
              <a:t>Identify unmet need</a:t>
            </a:r>
          </a:p>
          <a:p>
            <a:pPr marL="342900" indent="-342900">
              <a:spcAft>
                <a:spcPts val="400"/>
              </a:spcAft>
              <a:buFont typeface="+mj-lt"/>
              <a:buAutoNum type="arabicPeriod"/>
            </a:pPr>
            <a:r>
              <a:rPr lang="en-US" sz="1200" dirty="0"/>
              <a:t>Innovate in trial design</a:t>
            </a:r>
          </a:p>
          <a:p>
            <a:pPr marL="342900" indent="-342900">
              <a:spcAft>
                <a:spcPts val="400"/>
              </a:spcAft>
              <a:buFont typeface="+mj-lt"/>
              <a:buAutoNum type="arabicPeriod"/>
            </a:pPr>
            <a:r>
              <a:rPr lang="en-US" sz="1200" dirty="0"/>
              <a:t>Improve trial design</a:t>
            </a:r>
          </a:p>
          <a:p>
            <a:pPr marL="342900" indent="-342900">
              <a:spcAft>
                <a:spcPts val="400"/>
              </a:spcAft>
              <a:buFont typeface="+mj-lt"/>
              <a:buAutoNum type="arabicPeriod"/>
            </a:pPr>
            <a:r>
              <a:rPr lang="en-US" sz="1200" dirty="0"/>
              <a:t>Accelerate time to market</a:t>
            </a:r>
          </a:p>
          <a:p>
            <a:pPr marL="342900" indent="-342900">
              <a:spcAft>
                <a:spcPts val="400"/>
              </a:spcAft>
              <a:buFont typeface="+mj-lt"/>
              <a:buAutoNum type="arabicPeriod"/>
            </a:pPr>
            <a:r>
              <a:rPr lang="en-US" sz="1200" dirty="0"/>
              <a:t>Refine formularies</a:t>
            </a:r>
          </a:p>
          <a:p>
            <a:pPr marL="342900" indent="-342900">
              <a:spcAft>
                <a:spcPts val="400"/>
              </a:spcAft>
              <a:buFont typeface="+mj-lt"/>
              <a:buAutoNum type="arabicPeriod"/>
            </a:pPr>
            <a:r>
              <a:rPr lang="en-US" sz="1200" dirty="0"/>
              <a:t>Monitor real-world outcomes</a:t>
            </a:r>
          </a:p>
        </p:txBody>
      </p:sp>
      <p:sp>
        <p:nvSpPr>
          <p:cNvPr id="15" name="TextBox 14">
            <a:extLst>
              <a:ext uri="{FF2B5EF4-FFF2-40B4-BE49-F238E27FC236}">
                <a16:creationId xmlns:a16="http://schemas.microsoft.com/office/drawing/2014/main" id="{63EBCAF2-C110-5E40-8C42-43EE4B18E3B4}"/>
              </a:ext>
            </a:extLst>
          </p:cNvPr>
          <p:cNvSpPr txBox="1"/>
          <p:nvPr/>
        </p:nvSpPr>
        <p:spPr>
          <a:xfrm>
            <a:off x="3085322" y="3449303"/>
            <a:ext cx="2667000" cy="933589"/>
          </a:xfrm>
          <a:prstGeom prst="rect">
            <a:avLst/>
          </a:prstGeom>
          <a:noFill/>
        </p:spPr>
        <p:txBody>
          <a:bodyPr wrap="square" rtlCol="0">
            <a:spAutoFit/>
          </a:bodyPr>
          <a:lstStyle/>
          <a:p>
            <a:pPr marL="342900" indent="-342900">
              <a:spcAft>
                <a:spcPts val="400"/>
              </a:spcAft>
              <a:buFont typeface="+mj-lt"/>
              <a:buAutoNum type="arabicPeriod"/>
            </a:pPr>
            <a:r>
              <a:rPr lang="en-US" sz="1200" dirty="0"/>
              <a:t>Improve evidence of economical value</a:t>
            </a:r>
          </a:p>
          <a:p>
            <a:pPr marL="342900" indent="-342900">
              <a:spcAft>
                <a:spcPts val="400"/>
              </a:spcAft>
              <a:buFont typeface="+mj-lt"/>
              <a:buAutoNum type="arabicPeriod"/>
            </a:pPr>
            <a:r>
              <a:rPr lang="en-US" sz="1200" dirty="0"/>
              <a:t>Improve formulary position</a:t>
            </a:r>
          </a:p>
          <a:p>
            <a:pPr marL="342900" indent="-342900">
              <a:spcAft>
                <a:spcPts val="400"/>
              </a:spcAft>
              <a:buFont typeface="+mj-lt"/>
              <a:buAutoNum type="arabicPeriod"/>
            </a:pPr>
            <a:r>
              <a:rPr lang="en-US" sz="1200" dirty="0"/>
              <a:t>Achieve label expansion</a:t>
            </a:r>
          </a:p>
        </p:txBody>
      </p:sp>
      <p:sp>
        <p:nvSpPr>
          <p:cNvPr id="16" name="TextBox 15">
            <a:extLst>
              <a:ext uri="{FF2B5EF4-FFF2-40B4-BE49-F238E27FC236}">
                <a16:creationId xmlns:a16="http://schemas.microsoft.com/office/drawing/2014/main" id="{2D7B0448-3762-C347-AF56-4FD22D68458F}"/>
              </a:ext>
            </a:extLst>
          </p:cNvPr>
          <p:cNvSpPr txBox="1"/>
          <p:nvPr/>
        </p:nvSpPr>
        <p:spPr>
          <a:xfrm>
            <a:off x="6107922" y="3449303"/>
            <a:ext cx="2616200" cy="1118255"/>
          </a:xfrm>
          <a:prstGeom prst="rect">
            <a:avLst/>
          </a:prstGeom>
          <a:noFill/>
        </p:spPr>
        <p:txBody>
          <a:bodyPr wrap="square" rtlCol="0">
            <a:spAutoFit/>
          </a:bodyPr>
          <a:lstStyle/>
          <a:p>
            <a:pPr marL="342900" indent="-342900">
              <a:spcAft>
                <a:spcPts val="400"/>
              </a:spcAft>
              <a:buFont typeface="+mj-lt"/>
              <a:buAutoNum type="arabicPeriod"/>
            </a:pPr>
            <a:r>
              <a:rPr lang="en-US" sz="1200" dirty="0"/>
              <a:t>Improve targeting of commercial activities</a:t>
            </a:r>
          </a:p>
          <a:p>
            <a:pPr marL="342900" indent="-342900">
              <a:spcAft>
                <a:spcPts val="400"/>
              </a:spcAft>
              <a:buFont typeface="+mj-lt"/>
              <a:buAutoNum type="arabicPeriod"/>
            </a:pPr>
            <a:r>
              <a:rPr lang="en-US" sz="1200" dirty="0"/>
              <a:t>Refine commercial strategy</a:t>
            </a:r>
          </a:p>
          <a:p>
            <a:pPr marL="342900" indent="-342900">
              <a:spcAft>
                <a:spcPts val="400"/>
              </a:spcAft>
              <a:buFont typeface="+mj-lt"/>
              <a:buAutoNum type="arabicPeriod"/>
            </a:pPr>
            <a:r>
              <a:rPr lang="en-US" sz="1200" dirty="0"/>
              <a:t>Build clinical-decision support systems</a:t>
            </a:r>
          </a:p>
        </p:txBody>
      </p:sp>
      <p:sp>
        <p:nvSpPr>
          <p:cNvPr id="17" name="TextBox 16">
            <a:extLst>
              <a:ext uri="{FF2B5EF4-FFF2-40B4-BE49-F238E27FC236}">
                <a16:creationId xmlns:a16="http://schemas.microsoft.com/office/drawing/2014/main" id="{B0ECE82D-4EC0-1745-B968-4F2B06319DBD}"/>
              </a:ext>
            </a:extLst>
          </p:cNvPr>
          <p:cNvSpPr txBox="1"/>
          <p:nvPr/>
        </p:nvSpPr>
        <p:spPr>
          <a:xfrm>
            <a:off x="9105122" y="3423903"/>
            <a:ext cx="2895600" cy="1354217"/>
          </a:xfrm>
          <a:prstGeom prst="rect">
            <a:avLst/>
          </a:prstGeom>
          <a:noFill/>
        </p:spPr>
        <p:txBody>
          <a:bodyPr wrap="square" rtlCol="0">
            <a:spAutoFit/>
          </a:bodyPr>
          <a:lstStyle/>
          <a:p>
            <a:pPr marL="342900" indent="-342900">
              <a:spcAft>
                <a:spcPts val="400"/>
              </a:spcAft>
              <a:buFont typeface="+mj-lt"/>
              <a:buAutoNum type="arabicPeriod"/>
            </a:pPr>
            <a:r>
              <a:rPr lang="en-US" sz="1200" dirty="0"/>
              <a:t>Improve pharmacovigilance</a:t>
            </a:r>
          </a:p>
          <a:p>
            <a:pPr marL="342900" indent="-342900">
              <a:spcAft>
                <a:spcPts val="400"/>
              </a:spcAft>
              <a:buFont typeface="+mj-lt"/>
              <a:buAutoNum type="arabicPeriod"/>
            </a:pPr>
            <a:r>
              <a:rPr lang="en-US" sz="1200" dirty="0"/>
              <a:t>Strengthen evidence for differentiation</a:t>
            </a:r>
          </a:p>
          <a:p>
            <a:pPr marL="342900" indent="-342900">
              <a:spcAft>
                <a:spcPts val="400"/>
              </a:spcAft>
              <a:buFont typeface="+mj-lt"/>
              <a:buAutoNum type="arabicPeriod"/>
            </a:pPr>
            <a:r>
              <a:rPr lang="en-US" sz="1200" dirty="0"/>
              <a:t>Improve effectiveness of medical affairs</a:t>
            </a:r>
          </a:p>
          <a:p>
            <a:pPr marL="342900" indent="-342900">
              <a:spcAft>
                <a:spcPts val="400"/>
              </a:spcAft>
              <a:buFont typeface="+mj-lt"/>
              <a:buAutoNum type="arabicPeriod"/>
            </a:pPr>
            <a:r>
              <a:rPr lang="en-US" sz="1200" dirty="0"/>
              <a:t>Improve Adherence</a:t>
            </a:r>
          </a:p>
        </p:txBody>
      </p:sp>
      <p:cxnSp>
        <p:nvCxnSpPr>
          <p:cNvPr id="18" name="Straight Connector 17">
            <a:extLst>
              <a:ext uri="{FF2B5EF4-FFF2-40B4-BE49-F238E27FC236}">
                <a16:creationId xmlns:a16="http://schemas.microsoft.com/office/drawing/2014/main" id="{1AF44B5E-161B-8144-A28F-B13CB9D3F71E}"/>
              </a:ext>
            </a:extLst>
          </p:cNvPr>
          <p:cNvCxnSpPr/>
          <p:nvPr/>
        </p:nvCxnSpPr>
        <p:spPr>
          <a:xfrm>
            <a:off x="482600" y="5104475"/>
            <a:ext cx="11226800"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7B7925A5-7225-374C-A75D-D65143A636C1}"/>
              </a:ext>
            </a:extLst>
          </p:cNvPr>
          <p:cNvCxnSpPr>
            <a:cxnSpLocks/>
          </p:cNvCxnSpPr>
          <p:nvPr/>
        </p:nvCxnSpPr>
        <p:spPr>
          <a:xfrm>
            <a:off x="8901922" y="2545063"/>
            <a:ext cx="0" cy="2250440"/>
          </a:xfrm>
          <a:prstGeom prst="line">
            <a:avLst/>
          </a:prstGeom>
          <a:ln>
            <a:solidFill>
              <a:srgbClr val="F58C6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6FA7A81B-A29C-4145-B6EF-FA2F3955E895}"/>
              </a:ext>
            </a:extLst>
          </p:cNvPr>
          <p:cNvCxnSpPr>
            <a:cxnSpLocks/>
          </p:cNvCxnSpPr>
          <p:nvPr/>
        </p:nvCxnSpPr>
        <p:spPr>
          <a:xfrm>
            <a:off x="5843762" y="2524743"/>
            <a:ext cx="0" cy="2270760"/>
          </a:xfrm>
          <a:prstGeom prst="line">
            <a:avLst/>
          </a:prstGeom>
          <a:ln>
            <a:solidFill>
              <a:srgbClr val="F58C6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EC6D1B57-FE10-3841-8E80-57D8BE1334DB}"/>
              </a:ext>
            </a:extLst>
          </p:cNvPr>
          <p:cNvCxnSpPr>
            <a:cxnSpLocks/>
          </p:cNvCxnSpPr>
          <p:nvPr/>
        </p:nvCxnSpPr>
        <p:spPr>
          <a:xfrm>
            <a:off x="2917902" y="2484103"/>
            <a:ext cx="0" cy="2311400"/>
          </a:xfrm>
          <a:prstGeom prst="line">
            <a:avLst/>
          </a:prstGeom>
          <a:ln>
            <a:solidFill>
              <a:srgbClr val="F58C61"/>
            </a:solidFill>
          </a:ln>
          <a:effectLst/>
        </p:spPr>
        <p:style>
          <a:lnRef idx="2">
            <a:schemeClr val="accent1"/>
          </a:lnRef>
          <a:fillRef idx="0">
            <a:schemeClr val="accent1"/>
          </a:fillRef>
          <a:effectRef idx="1">
            <a:schemeClr val="accent1"/>
          </a:effectRef>
          <a:fontRef idx="minor">
            <a:schemeClr val="tx1"/>
          </a:fontRef>
        </p:style>
      </p:cxnSp>
      <p:pic>
        <p:nvPicPr>
          <p:cNvPr id="22" name="Picture 21">
            <a:extLst>
              <a:ext uri="{FF2B5EF4-FFF2-40B4-BE49-F238E27FC236}">
                <a16:creationId xmlns:a16="http://schemas.microsoft.com/office/drawing/2014/main" id="{3688D49B-ACA9-E74E-9E22-40FF02A8250C}"/>
              </a:ext>
            </a:extLst>
          </p:cNvPr>
          <p:cNvPicPr>
            <a:picLocks noChangeAspect="1"/>
          </p:cNvPicPr>
          <p:nvPr/>
        </p:nvPicPr>
        <p:blipFill>
          <a:blip r:embed="rId3">
            <a:alphaModFix amt="70000"/>
          </a:blip>
          <a:stretch>
            <a:fillRect/>
          </a:stretch>
        </p:blipFill>
        <p:spPr>
          <a:xfrm>
            <a:off x="772652" y="2612373"/>
            <a:ext cx="502397" cy="661049"/>
          </a:xfrm>
          <a:prstGeom prst="rect">
            <a:avLst/>
          </a:prstGeom>
        </p:spPr>
      </p:pic>
      <p:pic>
        <p:nvPicPr>
          <p:cNvPr id="23" name="Picture 22">
            <a:extLst>
              <a:ext uri="{FF2B5EF4-FFF2-40B4-BE49-F238E27FC236}">
                <a16:creationId xmlns:a16="http://schemas.microsoft.com/office/drawing/2014/main" id="{A87D48BA-0C5F-CC48-AE85-C71E282CF54F}"/>
              </a:ext>
            </a:extLst>
          </p:cNvPr>
          <p:cNvPicPr>
            <a:picLocks noChangeAspect="1"/>
          </p:cNvPicPr>
          <p:nvPr/>
        </p:nvPicPr>
        <p:blipFill>
          <a:blip r:embed="rId4">
            <a:alphaModFix amt="85000"/>
          </a:blip>
          <a:stretch>
            <a:fillRect/>
          </a:stretch>
        </p:blipFill>
        <p:spPr>
          <a:xfrm>
            <a:off x="3520410" y="2738401"/>
            <a:ext cx="539376" cy="539376"/>
          </a:xfrm>
          <a:prstGeom prst="rect">
            <a:avLst/>
          </a:prstGeom>
        </p:spPr>
      </p:pic>
      <p:pic>
        <p:nvPicPr>
          <p:cNvPr id="24" name="Graphic 23">
            <a:extLst>
              <a:ext uri="{FF2B5EF4-FFF2-40B4-BE49-F238E27FC236}">
                <a16:creationId xmlns:a16="http://schemas.microsoft.com/office/drawing/2014/main" id="{40FAD6B1-DD1F-4D4F-B9D1-B15841713B8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30263" y="2758984"/>
            <a:ext cx="603520" cy="518166"/>
          </a:xfrm>
          <a:prstGeom prst="rect">
            <a:avLst/>
          </a:prstGeom>
        </p:spPr>
      </p:pic>
      <p:pic>
        <p:nvPicPr>
          <p:cNvPr id="25" name="Picture 24">
            <a:extLst>
              <a:ext uri="{FF2B5EF4-FFF2-40B4-BE49-F238E27FC236}">
                <a16:creationId xmlns:a16="http://schemas.microsoft.com/office/drawing/2014/main" id="{3356C9A1-0911-F44B-A43D-A7EFBE9D371C}"/>
              </a:ext>
            </a:extLst>
          </p:cNvPr>
          <p:cNvPicPr>
            <a:picLocks noChangeAspect="1"/>
          </p:cNvPicPr>
          <p:nvPr/>
        </p:nvPicPr>
        <p:blipFill>
          <a:blip r:embed="rId7">
            <a:alphaModFix amt="70000"/>
          </a:blip>
          <a:stretch>
            <a:fillRect/>
          </a:stretch>
        </p:blipFill>
        <p:spPr>
          <a:xfrm>
            <a:off x="9380712" y="2658093"/>
            <a:ext cx="633730" cy="633730"/>
          </a:xfrm>
          <a:prstGeom prst="rect">
            <a:avLst/>
          </a:prstGeom>
        </p:spPr>
      </p:pic>
      <p:sp>
        <p:nvSpPr>
          <p:cNvPr id="26" name="TextBox 25">
            <a:extLst>
              <a:ext uri="{FF2B5EF4-FFF2-40B4-BE49-F238E27FC236}">
                <a16:creationId xmlns:a16="http://schemas.microsoft.com/office/drawing/2014/main" id="{4DA9BC42-9B24-1C42-83FD-C90B1E6A893B}"/>
              </a:ext>
            </a:extLst>
          </p:cNvPr>
          <p:cNvSpPr txBox="1"/>
          <p:nvPr/>
        </p:nvSpPr>
        <p:spPr>
          <a:xfrm>
            <a:off x="4121642" y="2849863"/>
            <a:ext cx="1381760" cy="523220"/>
          </a:xfrm>
          <a:prstGeom prst="rect">
            <a:avLst/>
          </a:prstGeom>
          <a:noFill/>
        </p:spPr>
        <p:txBody>
          <a:bodyPr wrap="square" rtlCol="0">
            <a:spAutoFit/>
          </a:bodyPr>
          <a:lstStyle/>
          <a:p>
            <a:r>
              <a:rPr lang="en-US" sz="1400" b="1" dirty="0">
                <a:solidFill>
                  <a:schemeClr val="bg1">
                    <a:lumMod val="50000"/>
                  </a:schemeClr>
                </a:solidFill>
              </a:rPr>
              <a:t>Market Access</a:t>
            </a:r>
          </a:p>
        </p:txBody>
      </p:sp>
      <p:sp>
        <p:nvSpPr>
          <p:cNvPr id="27" name="TextBox 26">
            <a:extLst>
              <a:ext uri="{FF2B5EF4-FFF2-40B4-BE49-F238E27FC236}">
                <a16:creationId xmlns:a16="http://schemas.microsoft.com/office/drawing/2014/main" id="{6FFA99C7-8634-3A41-BAE0-A8CD68991134}"/>
              </a:ext>
            </a:extLst>
          </p:cNvPr>
          <p:cNvSpPr txBox="1"/>
          <p:nvPr/>
        </p:nvSpPr>
        <p:spPr>
          <a:xfrm>
            <a:off x="1429242" y="2819383"/>
            <a:ext cx="1381760" cy="307777"/>
          </a:xfrm>
          <a:prstGeom prst="rect">
            <a:avLst/>
          </a:prstGeom>
          <a:noFill/>
        </p:spPr>
        <p:txBody>
          <a:bodyPr wrap="square" rtlCol="0">
            <a:spAutoFit/>
          </a:bodyPr>
          <a:lstStyle/>
          <a:p>
            <a:r>
              <a:rPr lang="en-US" sz="1400" b="1" dirty="0">
                <a:solidFill>
                  <a:schemeClr val="bg1">
                    <a:lumMod val="50000"/>
                  </a:schemeClr>
                </a:solidFill>
              </a:rPr>
              <a:t>R&amp;D</a:t>
            </a:r>
          </a:p>
        </p:txBody>
      </p:sp>
      <p:sp>
        <p:nvSpPr>
          <p:cNvPr id="29" name="TextBox 28">
            <a:extLst>
              <a:ext uri="{FF2B5EF4-FFF2-40B4-BE49-F238E27FC236}">
                <a16:creationId xmlns:a16="http://schemas.microsoft.com/office/drawing/2014/main" id="{84DCEE13-7914-A84C-995B-C01E714EC950}"/>
              </a:ext>
            </a:extLst>
          </p:cNvPr>
          <p:cNvSpPr txBox="1"/>
          <p:nvPr/>
        </p:nvSpPr>
        <p:spPr>
          <a:xfrm>
            <a:off x="7291562" y="2788903"/>
            <a:ext cx="1381760" cy="523220"/>
          </a:xfrm>
          <a:prstGeom prst="rect">
            <a:avLst/>
          </a:prstGeom>
          <a:noFill/>
        </p:spPr>
        <p:txBody>
          <a:bodyPr wrap="square" rtlCol="0">
            <a:spAutoFit/>
          </a:bodyPr>
          <a:lstStyle/>
          <a:p>
            <a:r>
              <a:rPr lang="en-US" sz="1400" b="1" dirty="0">
                <a:solidFill>
                  <a:schemeClr val="bg1">
                    <a:lumMod val="50000"/>
                  </a:schemeClr>
                </a:solidFill>
              </a:rPr>
              <a:t>Sales &amp; Marketing</a:t>
            </a:r>
          </a:p>
        </p:txBody>
      </p:sp>
      <p:sp>
        <p:nvSpPr>
          <p:cNvPr id="30" name="TextBox 29">
            <a:extLst>
              <a:ext uri="{FF2B5EF4-FFF2-40B4-BE49-F238E27FC236}">
                <a16:creationId xmlns:a16="http://schemas.microsoft.com/office/drawing/2014/main" id="{0A7A821D-D591-FE40-82C0-0283E2169E62}"/>
              </a:ext>
            </a:extLst>
          </p:cNvPr>
          <p:cNvSpPr txBox="1"/>
          <p:nvPr/>
        </p:nvSpPr>
        <p:spPr>
          <a:xfrm>
            <a:off x="10105882" y="2758423"/>
            <a:ext cx="1381760" cy="307777"/>
          </a:xfrm>
          <a:prstGeom prst="rect">
            <a:avLst/>
          </a:prstGeom>
          <a:noFill/>
        </p:spPr>
        <p:txBody>
          <a:bodyPr wrap="square" rtlCol="0">
            <a:spAutoFit/>
          </a:bodyPr>
          <a:lstStyle/>
          <a:p>
            <a:r>
              <a:rPr lang="en-US" sz="1400" b="1" dirty="0">
                <a:solidFill>
                  <a:schemeClr val="bg1">
                    <a:lumMod val="50000"/>
                  </a:schemeClr>
                </a:solidFill>
              </a:rPr>
              <a:t>Medical</a:t>
            </a:r>
          </a:p>
        </p:txBody>
      </p:sp>
      <p:sp>
        <p:nvSpPr>
          <p:cNvPr id="31" name="TextBox 30">
            <a:extLst>
              <a:ext uri="{FF2B5EF4-FFF2-40B4-BE49-F238E27FC236}">
                <a16:creationId xmlns:a16="http://schemas.microsoft.com/office/drawing/2014/main" id="{1CBC62EA-4CCB-2041-90DA-3FA2F4EEFE54}"/>
              </a:ext>
            </a:extLst>
          </p:cNvPr>
          <p:cNvSpPr txBox="1"/>
          <p:nvPr/>
        </p:nvSpPr>
        <p:spPr>
          <a:xfrm>
            <a:off x="4008120" y="5385431"/>
            <a:ext cx="2428240" cy="307777"/>
          </a:xfrm>
          <a:prstGeom prst="rect">
            <a:avLst/>
          </a:prstGeom>
          <a:noFill/>
        </p:spPr>
        <p:txBody>
          <a:bodyPr wrap="square" rtlCol="0">
            <a:spAutoFit/>
          </a:bodyPr>
          <a:lstStyle/>
          <a:p>
            <a:r>
              <a:rPr lang="en-US" sz="1400" b="1" dirty="0">
                <a:solidFill>
                  <a:schemeClr val="bg1">
                    <a:lumMod val="50000"/>
                  </a:schemeClr>
                </a:solidFill>
              </a:rPr>
              <a:t>Desire to accelerate R&amp;D</a:t>
            </a:r>
          </a:p>
        </p:txBody>
      </p:sp>
      <p:sp>
        <p:nvSpPr>
          <p:cNvPr id="32" name="TextBox 31">
            <a:extLst>
              <a:ext uri="{FF2B5EF4-FFF2-40B4-BE49-F238E27FC236}">
                <a16:creationId xmlns:a16="http://schemas.microsoft.com/office/drawing/2014/main" id="{FA475380-DEEB-3144-8533-7B65AC7A51AA}"/>
              </a:ext>
            </a:extLst>
          </p:cNvPr>
          <p:cNvSpPr txBox="1"/>
          <p:nvPr/>
        </p:nvSpPr>
        <p:spPr>
          <a:xfrm>
            <a:off x="3997960" y="5761351"/>
            <a:ext cx="2428240" cy="523220"/>
          </a:xfrm>
          <a:prstGeom prst="rect">
            <a:avLst/>
          </a:prstGeom>
          <a:noFill/>
        </p:spPr>
        <p:txBody>
          <a:bodyPr wrap="square" rtlCol="0">
            <a:spAutoFit/>
          </a:bodyPr>
          <a:lstStyle/>
          <a:p>
            <a:r>
              <a:rPr lang="en-US" sz="1400" b="1" dirty="0">
                <a:solidFill>
                  <a:schemeClr val="bg1">
                    <a:lumMod val="50000"/>
                  </a:schemeClr>
                </a:solidFill>
              </a:rPr>
              <a:t>Supporting Pricing and demonstrate value </a:t>
            </a:r>
          </a:p>
        </p:txBody>
      </p:sp>
      <p:sp>
        <p:nvSpPr>
          <p:cNvPr id="33" name="TextBox 32">
            <a:extLst>
              <a:ext uri="{FF2B5EF4-FFF2-40B4-BE49-F238E27FC236}">
                <a16:creationId xmlns:a16="http://schemas.microsoft.com/office/drawing/2014/main" id="{F8F92F7B-CCBF-C949-8EDB-CEE555E36BA7}"/>
              </a:ext>
            </a:extLst>
          </p:cNvPr>
          <p:cNvSpPr txBox="1"/>
          <p:nvPr/>
        </p:nvSpPr>
        <p:spPr>
          <a:xfrm>
            <a:off x="7564120" y="5385431"/>
            <a:ext cx="2428240" cy="307777"/>
          </a:xfrm>
          <a:prstGeom prst="rect">
            <a:avLst/>
          </a:prstGeom>
          <a:noFill/>
        </p:spPr>
        <p:txBody>
          <a:bodyPr wrap="square" rtlCol="0">
            <a:spAutoFit/>
          </a:bodyPr>
          <a:lstStyle/>
          <a:p>
            <a:r>
              <a:rPr lang="en-US" sz="1400" b="1" dirty="0">
                <a:solidFill>
                  <a:schemeClr val="bg1">
                    <a:lumMod val="50000"/>
                  </a:schemeClr>
                </a:solidFill>
              </a:rPr>
              <a:t>Epidemiological Expertise</a:t>
            </a:r>
          </a:p>
        </p:txBody>
      </p:sp>
      <p:sp>
        <p:nvSpPr>
          <p:cNvPr id="34" name="TextBox 33">
            <a:extLst>
              <a:ext uri="{FF2B5EF4-FFF2-40B4-BE49-F238E27FC236}">
                <a16:creationId xmlns:a16="http://schemas.microsoft.com/office/drawing/2014/main" id="{2713148B-BD48-AA4A-B152-B05809249744}"/>
              </a:ext>
            </a:extLst>
          </p:cNvPr>
          <p:cNvSpPr txBox="1"/>
          <p:nvPr/>
        </p:nvSpPr>
        <p:spPr>
          <a:xfrm>
            <a:off x="7574280" y="5761351"/>
            <a:ext cx="2428240" cy="523220"/>
          </a:xfrm>
          <a:prstGeom prst="rect">
            <a:avLst/>
          </a:prstGeom>
          <a:noFill/>
        </p:spPr>
        <p:txBody>
          <a:bodyPr wrap="square" rtlCol="0">
            <a:spAutoFit/>
          </a:bodyPr>
          <a:lstStyle/>
          <a:p>
            <a:r>
              <a:rPr lang="en-US" sz="1400" b="1" dirty="0">
                <a:solidFill>
                  <a:schemeClr val="bg1">
                    <a:lumMod val="50000"/>
                  </a:schemeClr>
                </a:solidFill>
              </a:rPr>
              <a:t>Health Authorities methodology guidelines</a:t>
            </a:r>
          </a:p>
        </p:txBody>
      </p:sp>
      <p:sp>
        <p:nvSpPr>
          <p:cNvPr id="35" name="TextBox 34">
            <a:extLst>
              <a:ext uri="{FF2B5EF4-FFF2-40B4-BE49-F238E27FC236}">
                <a16:creationId xmlns:a16="http://schemas.microsoft.com/office/drawing/2014/main" id="{712F5281-C0F9-4244-B3CE-7A522980F3F8}"/>
              </a:ext>
            </a:extLst>
          </p:cNvPr>
          <p:cNvSpPr txBox="1"/>
          <p:nvPr/>
        </p:nvSpPr>
        <p:spPr>
          <a:xfrm>
            <a:off x="782320" y="5539319"/>
            <a:ext cx="1960880" cy="584775"/>
          </a:xfrm>
          <a:prstGeom prst="rect">
            <a:avLst/>
          </a:prstGeom>
          <a:noFill/>
        </p:spPr>
        <p:txBody>
          <a:bodyPr wrap="square" rtlCol="0">
            <a:spAutoFit/>
          </a:bodyPr>
          <a:lstStyle/>
          <a:p>
            <a:pPr algn="ctr"/>
            <a:r>
              <a:rPr lang="en-US" sz="1600" b="1" dirty="0">
                <a:solidFill>
                  <a:srgbClr val="F58C61"/>
                </a:solidFill>
              </a:rPr>
              <a:t>COVID 19 WAS A REAL CATALYST</a:t>
            </a:r>
          </a:p>
        </p:txBody>
      </p:sp>
      <p:sp>
        <p:nvSpPr>
          <p:cNvPr id="36" name="Right Arrow 35">
            <a:extLst>
              <a:ext uri="{FF2B5EF4-FFF2-40B4-BE49-F238E27FC236}">
                <a16:creationId xmlns:a16="http://schemas.microsoft.com/office/drawing/2014/main" id="{948252AE-62FC-5A47-A6AD-0DA182E1A679}"/>
              </a:ext>
            </a:extLst>
          </p:cNvPr>
          <p:cNvSpPr/>
          <p:nvPr/>
        </p:nvSpPr>
        <p:spPr>
          <a:xfrm>
            <a:off x="3327400" y="5375271"/>
            <a:ext cx="447040" cy="406400"/>
          </a:xfrm>
          <a:prstGeom prst="rightArrow">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ight Arrow 36">
            <a:extLst>
              <a:ext uri="{FF2B5EF4-FFF2-40B4-BE49-F238E27FC236}">
                <a16:creationId xmlns:a16="http://schemas.microsoft.com/office/drawing/2014/main" id="{33FA8C45-F1FA-554D-95EA-E507FE7DEAE2}"/>
              </a:ext>
            </a:extLst>
          </p:cNvPr>
          <p:cNvSpPr/>
          <p:nvPr/>
        </p:nvSpPr>
        <p:spPr>
          <a:xfrm>
            <a:off x="3317240" y="5873111"/>
            <a:ext cx="447040" cy="406400"/>
          </a:xfrm>
          <a:prstGeom prst="rightArrow">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ight Arrow 37">
            <a:extLst>
              <a:ext uri="{FF2B5EF4-FFF2-40B4-BE49-F238E27FC236}">
                <a16:creationId xmlns:a16="http://schemas.microsoft.com/office/drawing/2014/main" id="{84FB7D8D-CABC-4A40-A626-4365AC133155}"/>
              </a:ext>
            </a:extLst>
          </p:cNvPr>
          <p:cNvSpPr/>
          <p:nvPr/>
        </p:nvSpPr>
        <p:spPr>
          <a:xfrm>
            <a:off x="6812280" y="5405751"/>
            <a:ext cx="447040" cy="406400"/>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ight Arrow 38">
            <a:extLst>
              <a:ext uri="{FF2B5EF4-FFF2-40B4-BE49-F238E27FC236}">
                <a16:creationId xmlns:a16="http://schemas.microsoft.com/office/drawing/2014/main" id="{BFF1C884-C016-064A-A2E5-A7D9A0D10D60}"/>
              </a:ext>
            </a:extLst>
          </p:cNvPr>
          <p:cNvSpPr/>
          <p:nvPr/>
        </p:nvSpPr>
        <p:spPr>
          <a:xfrm>
            <a:off x="6802120" y="5903591"/>
            <a:ext cx="447040" cy="406400"/>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Content Placeholder 2">
            <a:extLst>
              <a:ext uri="{FF2B5EF4-FFF2-40B4-BE49-F238E27FC236}">
                <a16:creationId xmlns:a16="http://schemas.microsoft.com/office/drawing/2014/main" id="{388BEF15-1496-F647-8C59-FF6D56546909}"/>
              </a:ext>
            </a:extLst>
          </p:cNvPr>
          <p:cNvSpPr>
            <a:spLocks noGrp="1"/>
          </p:cNvSpPr>
          <p:nvPr>
            <p:ph sz="half" idx="1"/>
          </p:nvPr>
        </p:nvSpPr>
        <p:spPr>
          <a:xfrm>
            <a:off x="546174" y="1065687"/>
            <a:ext cx="11577626" cy="838200"/>
          </a:xfrm>
        </p:spPr>
        <p:txBody>
          <a:bodyPr/>
          <a:lstStyle/>
          <a:p>
            <a:pPr marL="0" indent="0">
              <a:buNone/>
            </a:pPr>
            <a:r>
              <a:rPr lang="en-US" sz="1800" dirty="0">
                <a:solidFill>
                  <a:schemeClr val="accent2"/>
                </a:solidFill>
                <a:sym typeface="Wingdings" pitchFamily="2" charset="2"/>
              </a:rPr>
              <a:t>Real-time post-approval monitoring (RWE) is more significant than controlled clinical studies environments </a:t>
            </a:r>
            <a:endParaRPr lang="en-US" sz="1800" dirty="0">
              <a:solidFill>
                <a:schemeClr val="accent2"/>
              </a:solidFill>
            </a:endParaRPr>
          </a:p>
        </p:txBody>
      </p:sp>
    </p:spTree>
    <p:extLst>
      <p:ext uri="{BB962C8B-B14F-4D97-AF65-F5344CB8AC3E}">
        <p14:creationId xmlns:p14="http://schemas.microsoft.com/office/powerpoint/2010/main" val="337685994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TRENDS</a:t>
            </a:r>
          </a:p>
        </p:txBody>
      </p:sp>
      <p:sp>
        <p:nvSpPr>
          <p:cNvPr id="41" name="Rectangle 40">
            <a:extLst>
              <a:ext uri="{FF2B5EF4-FFF2-40B4-BE49-F238E27FC236}">
                <a16:creationId xmlns:a16="http://schemas.microsoft.com/office/drawing/2014/main" id="{63A620D6-4C72-2A40-8B14-455DFAD8FDBC}"/>
              </a:ext>
            </a:extLst>
          </p:cNvPr>
          <p:cNvSpPr/>
          <p:nvPr/>
        </p:nvSpPr>
        <p:spPr>
          <a:xfrm>
            <a:off x="688975" y="1321508"/>
            <a:ext cx="10814050" cy="54864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i="1" dirty="0">
                <a:solidFill>
                  <a:schemeClr val="accent5">
                    <a:lumMod val="50000"/>
                  </a:schemeClr>
                </a:solidFill>
              </a:rPr>
              <a:t>          </a:t>
            </a:r>
            <a:r>
              <a:rPr lang="en-US" sz="1600" i="1" dirty="0">
                <a:solidFill>
                  <a:schemeClr val="accent6"/>
                </a:solidFill>
              </a:rPr>
              <a:t>Revitalizing pharmaceutical research and development</a:t>
            </a:r>
          </a:p>
        </p:txBody>
      </p:sp>
      <p:sp>
        <p:nvSpPr>
          <p:cNvPr id="42" name="Oval 41">
            <a:extLst>
              <a:ext uri="{FF2B5EF4-FFF2-40B4-BE49-F238E27FC236}">
                <a16:creationId xmlns:a16="http://schemas.microsoft.com/office/drawing/2014/main" id="{FEA402AC-487E-E741-8FC5-36921E9FAC66}"/>
              </a:ext>
            </a:extLst>
          </p:cNvPr>
          <p:cNvSpPr/>
          <p:nvPr/>
        </p:nvSpPr>
        <p:spPr>
          <a:xfrm>
            <a:off x="398545" y="1176728"/>
            <a:ext cx="838200" cy="838200"/>
          </a:xfrm>
          <a:prstGeom prst="ellipse">
            <a:avLst/>
          </a:prstGeom>
          <a:solidFill>
            <a:schemeClr val="accent2"/>
          </a:solidFill>
          <a:ln w="34925">
            <a:solidFill>
              <a:schemeClr val="bg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Content Placeholder 2">
            <a:extLst>
              <a:ext uri="{FF2B5EF4-FFF2-40B4-BE49-F238E27FC236}">
                <a16:creationId xmlns:a16="http://schemas.microsoft.com/office/drawing/2014/main" id="{15B7A9EA-50BC-4D4D-994F-7E30AB717BAD}"/>
              </a:ext>
            </a:extLst>
          </p:cNvPr>
          <p:cNvSpPr>
            <a:spLocks noGrp="1"/>
          </p:cNvSpPr>
          <p:nvPr>
            <p:ph sz="half" idx="1"/>
          </p:nvPr>
        </p:nvSpPr>
        <p:spPr>
          <a:xfrm>
            <a:off x="1357369" y="1700306"/>
            <a:ext cx="10025032" cy="2907553"/>
          </a:xfrm>
        </p:spPr>
        <p:txBody>
          <a:bodyPr/>
          <a:lstStyle/>
          <a:p>
            <a:pPr marL="0" indent="0">
              <a:buNone/>
            </a:pPr>
            <a:endParaRPr lang="en-US" dirty="0"/>
          </a:p>
          <a:p>
            <a:pPr lvl="1">
              <a:spcAft>
                <a:spcPts val="300"/>
              </a:spcAft>
              <a:buClr>
                <a:schemeClr val="accent2"/>
              </a:buClr>
              <a:buFont typeface="Arial" panose="020B0604020202020204" pitchFamily="34" charset="0"/>
              <a:buChar char="•"/>
            </a:pPr>
            <a:r>
              <a:rPr lang="en-US" sz="1800" b="1" dirty="0"/>
              <a:t>Reducing cycle times and lower late-stage attrition </a:t>
            </a:r>
          </a:p>
          <a:p>
            <a:pPr lvl="2">
              <a:spcAft>
                <a:spcPts val="300"/>
              </a:spcAft>
              <a:buFont typeface="STIXGeneral-Regular" pitchFamily="2" charset="2"/>
              <a:buChar char="⎯"/>
            </a:pPr>
            <a:r>
              <a:rPr lang="en-US" dirty="0"/>
              <a:t>Currently, the average investment required to bring a new molecule to the market remains at $3 billion to $5 billion, and there is an unsustainably high late-stage attrition rate</a:t>
            </a:r>
          </a:p>
          <a:p>
            <a:pPr lvl="2">
              <a:spcAft>
                <a:spcPts val="300"/>
              </a:spcAft>
              <a:buFont typeface="STIXGeneral-Regular" pitchFamily="2" charset="2"/>
              <a:buChar char="⎯"/>
            </a:pPr>
            <a:r>
              <a:rPr lang="en-US" dirty="0"/>
              <a:t>By reducing cycle times and lower late-stage attrition, profit can be retained, and research and development efforts will be more feasible </a:t>
            </a:r>
          </a:p>
          <a:p>
            <a:pPr lvl="1">
              <a:spcBef>
                <a:spcPts val="1032"/>
              </a:spcBef>
              <a:spcAft>
                <a:spcPts val="300"/>
              </a:spcAft>
              <a:buClr>
                <a:schemeClr val="accent2"/>
              </a:buClr>
              <a:buFont typeface="Arial" panose="020B0604020202020204" pitchFamily="34" charset="0"/>
              <a:buChar char="•"/>
            </a:pPr>
            <a:r>
              <a:rPr lang="en-US" sz="1800" b="1" dirty="0"/>
              <a:t>Risk-based resource allocation to monitoring of clinical trial sites </a:t>
            </a:r>
          </a:p>
          <a:p>
            <a:pPr lvl="2">
              <a:spcAft>
                <a:spcPts val="300"/>
              </a:spcAft>
              <a:buFont typeface="STIXGeneral-Regular" pitchFamily="2" charset="2"/>
              <a:buChar char="⎯"/>
            </a:pPr>
            <a:r>
              <a:rPr lang="en-US" dirty="0"/>
              <a:t>Prioritizing resources to develop treatments that have lower risks associated with funding </a:t>
            </a:r>
          </a:p>
          <a:p>
            <a:endParaRPr lang="en-US" dirty="0"/>
          </a:p>
        </p:txBody>
      </p:sp>
      <p:pic>
        <p:nvPicPr>
          <p:cNvPr id="44" name="Picture 43">
            <a:extLst>
              <a:ext uri="{FF2B5EF4-FFF2-40B4-BE49-F238E27FC236}">
                <a16:creationId xmlns:a16="http://schemas.microsoft.com/office/drawing/2014/main" id="{9E367BB4-C62E-3140-990F-192B3318CFE7}"/>
              </a:ext>
            </a:extLst>
          </p:cNvPr>
          <p:cNvPicPr>
            <a:picLocks noChangeAspect="1"/>
          </p:cNvPicPr>
          <p:nvPr/>
        </p:nvPicPr>
        <p:blipFill>
          <a:blip r:embed="rId3"/>
          <a:stretch>
            <a:fillRect/>
          </a:stretch>
        </p:blipFill>
        <p:spPr>
          <a:xfrm>
            <a:off x="639764" y="1308256"/>
            <a:ext cx="339670" cy="511744"/>
          </a:xfrm>
          <a:prstGeom prst="rect">
            <a:avLst/>
          </a:prstGeom>
        </p:spPr>
      </p:pic>
    </p:spTree>
    <p:extLst>
      <p:ext uri="{BB962C8B-B14F-4D97-AF65-F5344CB8AC3E}">
        <p14:creationId xmlns:p14="http://schemas.microsoft.com/office/powerpoint/2010/main" val="70522752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RAPID INNOVATION IN INDUSTRY </a:t>
            </a:r>
          </a:p>
        </p:txBody>
      </p:sp>
      <p:sp>
        <p:nvSpPr>
          <p:cNvPr id="8" name="Content Placeholder 2">
            <a:extLst>
              <a:ext uri="{FF2B5EF4-FFF2-40B4-BE49-F238E27FC236}">
                <a16:creationId xmlns:a16="http://schemas.microsoft.com/office/drawing/2014/main" id="{FB594C6B-4BBA-9041-98B5-A6F81128C36D}"/>
              </a:ext>
            </a:extLst>
          </p:cNvPr>
          <p:cNvSpPr>
            <a:spLocks noGrp="1"/>
          </p:cNvSpPr>
          <p:nvPr>
            <p:ph sz="half" idx="1"/>
          </p:nvPr>
        </p:nvSpPr>
        <p:spPr>
          <a:xfrm>
            <a:off x="645459" y="1270000"/>
            <a:ext cx="11206572" cy="4914900"/>
          </a:xfrm>
        </p:spPr>
        <p:txBody>
          <a:bodyPr/>
          <a:lstStyle/>
          <a:p>
            <a:r>
              <a:rPr lang="en-US" b="1" dirty="0"/>
              <a:t>Curative therapies</a:t>
            </a:r>
          </a:p>
          <a:p>
            <a:pPr marL="351450" lvl="1">
              <a:spcBef>
                <a:spcPts val="600"/>
              </a:spcBef>
            </a:pPr>
            <a:r>
              <a:rPr lang="en-US" sz="1800" dirty="0"/>
              <a:t>Novel treatments that cure, rather than treat, disease could reduce the demand for prescriptions </a:t>
            </a:r>
          </a:p>
          <a:p>
            <a:r>
              <a:rPr lang="en-US" b="1" dirty="0"/>
              <a:t>Customized treatments</a:t>
            </a:r>
          </a:p>
          <a:p>
            <a:pPr marL="351450" lvl="1">
              <a:spcBef>
                <a:spcPts val="600"/>
              </a:spcBef>
            </a:pPr>
            <a:r>
              <a:rPr lang="en-US" sz="1800" dirty="0"/>
              <a:t>Personalized approaches to patients </a:t>
            </a:r>
          </a:p>
          <a:p>
            <a:pPr marL="351450" lvl="1">
              <a:spcBef>
                <a:spcPts val="600"/>
              </a:spcBef>
            </a:pPr>
            <a:r>
              <a:rPr lang="en-US" sz="1800" dirty="0"/>
              <a:t>Design therapies tailored to a specific person </a:t>
            </a:r>
          </a:p>
          <a:p>
            <a:r>
              <a:rPr lang="en-US" b="1" dirty="0"/>
              <a:t>Digital therapies</a:t>
            </a:r>
          </a:p>
          <a:p>
            <a:pPr marL="351450" lvl="1">
              <a:spcBef>
                <a:spcPts val="600"/>
              </a:spcBef>
            </a:pPr>
            <a:r>
              <a:rPr lang="en-US" sz="1800" dirty="0"/>
              <a:t>Digital interventions that track behavior, such as adherence to medicine or healthy eating </a:t>
            </a:r>
          </a:p>
          <a:p>
            <a:r>
              <a:rPr lang="en-US" b="1" dirty="0"/>
              <a:t>Prevention and early detection</a:t>
            </a:r>
          </a:p>
          <a:p>
            <a:pPr marL="351450" lvl="1">
              <a:spcBef>
                <a:spcPts val="600"/>
              </a:spcBef>
            </a:pPr>
            <a:r>
              <a:rPr lang="en-US" sz="1800" dirty="0"/>
              <a:t>Overall emphasis on prevention rather than treatment could eliminate the demand for prescriptions</a:t>
            </a:r>
          </a:p>
          <a:p>
            <a:r>
              <a:rPr lang="en-US" b="1" dirty="0"/>
              <a:t>Nonpharmacological interventions </a:t>
            </a:r>
          </a:p>
          <a:p>
            <a:pPr marL="351450" lvl="1">
              <a:spcBef>
                <a:spcPts val="600"/>
              </a:spcBef>
            </a:pPr>
            <a:r>
              <a:rPr lang="en-US" sz="1800" dirty="0"/>
              <a:t>Precision interventions using robotics, nanotechnology, tissue engineering etc. </a:t>
            </a:r>
          </a:p>
        </p:txBody>
      </p:sp>
    </p:spTree>
    <p:extLst>
      <p:ext uri="{BB962C8B-B14F-4D97-AF65-F5344CB8AC3E}">
        <p14:creationId xmlns:p14="http://schemas.microsoft.com/office/powerpoint/2010/main" val="40287659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C9C38A0-D455-3244-9CCE-636C2E52CE6B}"/>
              </a:ext>
            </a:extLst>
          </p:cNvPr>
          <p:cNvSpPr txBox="1">
            <a:spLocks/>
          </p:cNvSpPr>
          <p:nvPr/>
        </p:nvSpPr>
        <p:spPr bwMode="auto">
          <a:xfrm>
            <a:off x="1021689" y="4848895"/>
            <a:ext cx="5740807"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171450" indent="-171450" algn="l" defTabSz="457200" rtl="0" eaLnBrk="1" fontAlgn="base" hangingPunct="1">
              <a:lnSpc>
                <a:spcPct val="95000"/>
              </a:lnSpc>
              <a:spcBef>
                <a:spcPts val="1200"/>
              </a:spcBef>
              <a:spcAft>
                <a:spcPct val="0"/>
              </a:spcAft>
              <a:buClr>
                <a:schemeClr val="accent1"/>
              </a:buClr>
              <a:buFont typeface="Arial" charset="0"/>
              <a:buChar char="•"/>
              <a:defRPr sz="2000" kern="1200">
                <a:solidFill>
                  <a:srgbClr val="333333"/>
                </a:solidFill>
                <a:latin typeface="Arial" panose="020B0604020202020204" pitchFamily="34" charset="0"/>
                <a:ea typeface="ＭＳ Ｐゴシック" charset="0"/>
                <a:cs typeface="Arial" panose="020B0604020202020204" pitchFamily="34" charset="0"/>
              </a:defRPr>
            </a:lvl1pPr>
            <a:lvl2pPr marL="514350" indent="-228600" algn="l" defTabSz="457200" rtl="0" eaLnBrk="1" fontAlgn="base" hangingPunct="1">
              <a:lnSpc>
                <a:spcPct val="95000"/>
              </a:lnSpc>
              <a:spcBef>
                <a:spcPct val="20000"/>
              </a:spcBef>
              <a:spcAft>
                <a:spcPct val="0"/>
              </a:spcAft>
              <a:buClr>
                <a:srgbClr val="888888"/>
              </a:buClr>
              <a:buFont typeface="Georgia" charset="0"/>
              <a:buChar char="–"/>
              <a:defRPr sz="1600" kern="1200">
                <a:solidFill>
                  <a:srgbClr val="333333"/>
                </a:solidFill>
                <a:latin typeface="Arial" panose="020B0604020202020204" pitchFamily="34" charset="0"/>
                <a:ea typeface="ＭＳ Ｐゴシック" charset="0"/>
                <a:cs typeface="Arial" panose="020B0604020202020204" pitchFamily="34" charset="0"/>
              </a:defRPr>
            </a:lvl2pPr>
            <a:lvl3pPr marL="800100" indent="-114300" algn="l" defTabSz="457200" rtl="0" eaLnBrk="1" fontAlgn="base" hangingPunct="1">
              <a:lnSpc>
                <a:spcPct val="95000"/>
              </a:lnSpc>
              <a:spcBef>
                <a:spcPts val="300"/>
              </a:spcBef>
              <a:spcAft>
                <a:spcPct val="0"/>
              </a:spcAft>
              <a:buClr>
                <a:srgbClr val="888888"/>
              </a:buClr>
              <a:buFont typeface="Arial" charset="0"/>
              <a:buChar char="•"/>
              <a:defRPr sz="1400" kern="1200">
                <a:solidFill>
                  <a:srgbClr val="333333"/>
                </a:solidFill>
                <a:latin typeface="Arial" panose="020B0604020202020204" pitchFamily="34" charset="0"/>
                <a:ea typeface="ＭＳ Ｐゴシック" charset="0"/>
                <a:cs typeface="Arial" panose="020B0604020202020204" pitchFamily="34" charset="0"/>
              </a:defRPr>
            </a:lvl3pPr>
            <a:lvl4pPr marL="1600200" indent="-228600" algn="l" defTabSz="457200" rtl="0" eaLnBrk="1" fontAlgn="base" hangingPunct="1">
              <a:lnSpc>
                <a:spcPct val="95000"/>
              </a:lnSpc>
              <a:spcBef>
                <a:spcPct val="20000"/>
              </a:spcBef>
              <a:spcAft>
                <a:spcPct val="0"/>
              </a:spcAft>
              <a:buFont typeface="Arial" charset="0"/>
              <a:buChar char="•"/>
              <a:defRPr sz="1200" kern="1200">
                <a:solidFill>
                  <a:srgbClr val="333333"/>
                </a:solidFill>
                <a:latin typeface="Arial" panose="020B0604020202020204" pitchFamily="34" charset="0"/>
                <a:ea typeface="ＭＳ Ｐゴシック" charset="0"/>
                <a:cs typeface="Arial" panose="020B0604020202020204" pitchFamily="34" charset="0"/>
              </a:defRPr>
            </a:lvl4pPr>
            <a:lvl5pPr marL="2057400" indent="-228600" algn="l" defTabSz="457200" rtl="0" eaLnBrk="1" fontAlgn="base" hangingPunct="1">
              <a:lnSpc>
                <a:spcPct val="95000"/>
              </a:lnSpc>
              <a:spcBef>
                <a:spcPct val="20000"/>
              </a:spcBef>
              <a:spcAft>
                <a:spcPct val="0"/>
              </a:spcAft>
              <a:buFont typeface="Arial" charset="0"/>
              <a:buChar char="•"/>
              <a:defRPr sz="1100" kern="1200">
                <a:solidFill>
                  <a:srgbClr val="333333"/>
                </a:solidFill>
                <a:latin typeface="Arial" panose="020B0604020202020204" pitchFamily="34" charset="0"/>
                <a:ea typeface="ＭＳ Ｐゴシック"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IE" sz="2800" dirty="0">
                <a:solidFill>
                  <a:schemeClr val="bg1"/>
                </a:solidFill>
              </a:rPr>
              <a:t>THANK YOU &amp; NEXT STEPS</a:t>
            </a:r>
          </a:p>
        </p:txBody>
      </p:sp>
    </p:spTree>
    <p:extLst>
      <p:ext uri="{BB962C8B-B14F-4D97-AF65-F5344CB8AC3E}">
        <p14:creationId xmlns:p14="http://schemas.microsoft.com/office/powerpoint/2010/main" val="240661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84FD842-A908-AC45-801C-96E94FADC229}"/>
              </a:ext>
            </a:extLst>
          </p:cNvPr>
          <p:cNvSpPr/>
          <p:nvPr/>
        </p:nvSpPr>
        <p:spPr>
          <a:xfrm>
            <a:off x="488607" y="5423437"/>
            <a:ext cx="5160843" cy="766916"/>
          </a:xfrm>
          <a:prstGeom prst="rect">
            <a:avLst/>
          </a:prstGeom>
          <a:solidFill>
            <a:schemeClr val="bg1">
              <a:lumMod val="95000"/>
              <a:alpha val="52721"/>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501F8B9-A333-BD40-AD1C-7D1BE28D064A}"/>
              </a:ext>
            </a:extLst>
          </p:cNvPr>
          <p:cNvSpPr/>
          <p:nvPr/>
        </p:nvSpPr>
        <p:spPr>
          <a:xfrm>
            <a:off x="483971" y="4165961"/>
            <a:ext cx="5160843" cy="766916"/>
          </a:xfrm>
          <a:prstGeom prst="rect">
            <a:avLst/>
          </a:prstGeom>
          <a:solidFill>
            <a:schemeClr val="bg1">
              <a:lumMod val="95000"/>
              <a:alpha val="52721"/>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5F6513E-9491-D047-A234-B2CFDC4F729D}"/>
              </a:ext>
            </a:extLst>
          </p:cNvPr>
          <p:cNvSpPr/>
          <p:nvPr/>
        </p:nvSpPr>
        <p:spPr>
          <a:xfrm>
            <a:off x="496528" y="2926364"/>
            <a:ext cx="5160843" cy="766916"/>
          </a:xfrm>
          <a:prstGeom prst="rect">
            <a:avLst/>
          </a:prstGeom>
          <a:solidFill>
            <a:schemeClr val="bg1">
              <a:lumMod val="95000"/>
              <a:alpha val="52721"/>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A830BB-C8BF-9A4A-B1A0-53FFA38D44AA}"/>
              </a:ext>
            </a:extLst>
          </p:cNvPr>
          <p:cNvSpPr/>
          <p:nvPr/>
        </p:nvSpPr>
        <p:spPr>
          <a:xfrm>
            <a:off x="496528" y="1769806"/>
            <a:ext cx="5160843" cy="766916"/>
          </a:xfrm>
          <a:prstGeom prst="rect">
            <a:avLst/>
          </a:prstGeom>
          <a:solidFill>
            <a:schemeClr val="bg1">
              <a:lumMod val="95000"/>
              <a:alpha val="52721"/>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CEB81E-4E9A-44EA-87B5-ED2FF5C13DBA}"/>
              </a:ext>
            </a:extLst>
          </p:cNvPr>
          <p:cNvSpPr>
            <a:spLocks noGrp="1"/>
          </p:cNvSpPr>
          <p:nvPr>
            <p:ph type="title"/>
          </p:nvPr>
        </p:nvSpPr>
        <p:spPr/>
        <p:txBody>
          <a:bodyPr/>
          <a:lstStyle/>
          <a:p>
            <a:r>
              <a:rPr lang="en-US" dirty="0"/>
              <a:t>BUILDING ON PHARMA 101 </a:t>
            </a:r>
          </a:p>
        </p:txBody>
      </p:sp>
      <p:sp>
        <p:nvSpPr>
          <p:cNvPr id="9" name="Round Same-side Corner of Rectangle 8">
            <a:extLst>
              <a:ext uri="{FF2B5EF4-FFF2-40B4-BE49-F238E27FC236}">
                <a16:creationId xmlns:a16="http://schemas.microsoft.com/office/drawing/2014/main" id="{B5F0980B-B26D-C54B-A7D4-1C3F3736DED5}"/>
              </a:ext>
            </a:extLst>
          </p:cNvPr>
          <p:cNvSpPr/>
          <p:nvPr/>
        </p:nvSpPr>
        <p:spPr>
          <a:xfrm>
            <a:off x="499534" y="1091377"/>
            <a:ext cx="5160843" cy="412955"/>
          </a:xfrm>
          <a:prstGeom prst="round2Same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PHARMA 101: KEY COMPONENTS</a:t>
            </a:r>
          </a:p>
        </p:txBody>
      </p:sp>
      <p:sp>
        <p:nvSpPr>
          <p:cNvPr id="10" name="Round Same-side Corner of Rectangle 9">
            <a:extLst>
              <a:ext uri="{FF2B5EF4-FFF2-40B4-BE49-F238E27FC236}">
                <a16:creationId xmlns:a16="http://schemas.microsoft.com/office/drawing/2014/main" id="{AE2966A7-120D-8042-AF13-A30A97E8AC4C}"/>
              </a:ext>
            </a:extLst>
          </p:cNvPr>
          <p:cNvSpPr/>
          <p:nvPr/>
        </p:nvSpPr>
        <p:spPr>
          <a:xfrm>
            <a:off x="6550191" y="1091377"/>
            <a:ext cx="4142385" cy="412955"/>
          </a:xfrm>
          <a:prstGeom prst="round2Same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PHARMA 201: KEY COMPONENTS</a:t>
            </a:r>
          </a:p>
        </p:txBody>
      </p:sp>
      <p:sp>
        <p:nvSpPr>
          <p:cNvPr id="11" name="Rectangle 10">
            <a:extLst>
              <a:ext uri="{FF2B5EF4-FFF2-40B4-BE49-F238E27FC236}">
                <a16:creationId xmlns:a16="http://schemas.microsoft.com/office/drawing/2014/main" id="{ECCB7F20-8700-7F47-A3B7-87A23253D1BC}"/>
              </a:ext>
            </a:extLst>
          </p:cNvPr>
          <p:cNvSpPr/>
          <p:nvPr/>
        </p:nvSpPr>
        <p:spPr>
          <a:xfrm>
            <a:off x="496530" y="1622797"/>
            <a:ext cx="5163847" cy="396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t>Introduction</a:t>
            </a:r>
          </a:p>
        </p:txBody>
      </p:sp>
      <p:sp>
        <p:nvSpPr>
          <p:cNvPr id="12" name="Rectangle 11">
            <a:extLst>
              <a:ext uri="{FF2B5EF4-FFF2-40B4-BE49-F238E27FC236}">
                <a16:creationId xmlns:a16="http://schemas.microsoft.com/office/drawing/2014/main" id="{14BA7111-D4AA-EB40-B823-54502A213537}"/>
              </a:ext>
            </a:extLst>
          </p:cNvPr>
          <p:cNvSpPr/>
          <p:nvPr/>
        </p:nvSpPr>
        <p:spPr>
          <a:xfrm>
            <a:off x="496529" y="2654982"/>
            <a:ext cx="5163847" cy="396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t>Overview of Pharmaceutical Industry</a:t>
            </a:r>
          </a:p>
        </p:txBody>
      </p:sp>
      <p:sp>
        <p:nvSpPr>
          <p:cNvPr id="13" name="Rectangle 12">
            <a:extLst>
              <a:ext uri="{FF2B5EF4-FFF2-40B4-BE49-F238E27FC236}">
                <a16:creationId xmlns:a16="http://schemas.microsoft.com/office/drawing/2014/main" id="{4F797BE2-9B18-FB44-8901-0009E06C4316}"/>
              </a:ext>
            </a:extLst>
          </p:cNvPr>
          <p:cNvSpPr/>
          <p:nvPr/>
        </p:nvSpPr>
        <p:spPr>
          <a:xfrm>
            <a:off x="496530" y="3810017"/>
            <a:ext cx="5163847" cy="396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t>Roles and Responsibilities Within a Pharma Company </a:t>
            </a:r>
          </a:p>
        </p:txBody>
      </p:sp>
      <p:sp>
        <p:nvSpPr>
          <p:cNvPr id="14" name="Rectangle 13">
            <a:extLst>
              <a:ext uri="{FF2B5EF4-FFF2-40B4-BE49-F238E27FC236}">
                <a16:creationId xmlns:a16="http://schemas.microsoft.com/office/drawing/2014/main" id="{CF7AB18A-610C-064A-97A7-5ECD1AAC7C3F}"/>
              </a:ext>
            </a:extLst>
          </p:cNvPr>
          <p:cNvSpPr/>
          <p:nvPr/>
        </p:nvSpPr>
        <p:spPr>
          <a:xfrm>
            <a:off x="488608" y="5034917"/>
            <a:ext cx="5163846" cy="396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t>Overview of Pharmaceutical Industry</a:t>
            </a:r>
          </a:p>
        </p:txBody>
      </p:sp>
      <p:sp>
        <p:nvSpPr>
          <p:cNvPr id="15" name="TextBox 14">
            <a:extLst>
              <a:ext uri="{FF2B5EF4-FFF2-40B4-BE49-F238E27FC236}">
                <a16:creationId xmlns:a16="http://schemas.microsoft.com/office/drawing/2014/main" id="{A659439A-47A8-C844-BAA9-463BD962DB34}"/>
              </a:ext>
            </a:extLst>
          </p:cNvPr>
          <p:cNvSpPr txBox="1"/>
          <p:nvPr/>
        </p:nvSpPr>
        <p:spPr>
          <a:xfrm>
            <a:off x="496530" y="2055574"/>
            <a:ext cx="3687097" cy="307777"/>
          </a:xfrm>
          <a:prstGeom prst="rect">
            <a:avLst/>
          </a:prstGeom>
          <a:noFill/>
        </p:spPr>
        <p:txBody>
          <a:bodyPr wrap="square" rtlCol="0">
            <a:spAutoFit/>
          </a:bodyPr>
          <a:lstStyle/>
          <a:p>
            <a:pPr marL="285750" indent="-177750">
              <a:buFont typeface="Arial" panose="020B0604020202020204" pitchFamily="34" charset="0"/>
              <a:buChar char="•"/>
            </a:pPr>
            <a:r>
              <a:rPr lang="en-US" sz="1400" dirty="0"/>
              <a:t>Healthcare Landscape stakeholders</a:t>
            </a:r>
          </a:p>
        </p:txBody>
      </p:sp>
      <p:sp>
        <p:nvSpPr>
          <p:cNvPr id="16" name="Rectangle 15">
            <a:extLst>
              <a:ext uri="{FF2B5EF4-FFF2-40B4-BE49-F238E27FC236}">
                <a16:creationId xmlns:a16="http://schemas.microsoft.com/office/drawing/2014/main" id="{A7AACAE2-FE3A-1445-9A52-280D010CA4FE}"/>
              </a:ext>
            </a:extLst>
          </p:cNvPr>
          <p:cNvSpPr/>
          <p:nvPr/>
        </p:nvSpPr>
        <p:spPr>
          <a:xfrm>
            <a:off x="496528" y="3089683"/>
            <a:ext cx="5160843" cy="523220"/>
          </a:xfrm>
          <a:prstGeom prst="rect">
            <a:avLst/>
          </a:prstGeom>
        </p:spPr>
        <p:txBody>
          <a:bodyPr wrap="square">
            <a:spAutoFit/>
          </a:bodyPr>
          <a:lstStyle/>
          <a:p>
            <a:pPr marL="342900" indent="-198900">
              <a:spcBef>
                <a:spcPts val="0"/>
              </a:spcBef>
              <a:buFont typeface="Arial" panose="020B0604020202020204" pitchFamily="34" charset="0"/>
              <a:buChar char="•"/>
            </a:pPr>
            <a:r>
              <a:rPr lang="en-US" sz="1400" dirty="0"/>
              <a:t>Product Categories</a:t>
            </a:r>
          </a:p>
          <a:p>
            <a:pPr marL="342900" indent="-198900">
              <a:spcBef>
                <a:spcPts val="0"/>
              </a:spcBef>
              <a:buFont typeface="Arial" panose="020B0604020202020204" pitchFamily="34" charset="0"/>
              <a:buChar char="•"/>
            </a:pPr>
            <a:r>
              <a:rPr lang="en-US" sz="1400" dirty="0"/>
              <a:t>Pharma Operating Model</a:t>
            </a:r>
          </a:p>
        </p:txBody>
      </p:sp>
      <p:sp>
        <p:nvSpPr>
          <p:cNvPr id="17" name="Rectangle 16">
            <a:extLst>
              <a:ext uri="{FF2B5EF4-FFF2-40B4-BE49-F238E27FC236}">
                <a16:creationId xmlns:a16="http://schemas.microsoft.com/office/drawing/2014/main" id="{D65FC321-74BB-8744-A174-F79F2850205F}"/>
              </a:ext>
            </a:extLst>
          </p:cNvPr>
          <p:cNvSpPr/>
          <p:nvPr/>
        </p:nvSpPr>
        <p:spPr>
          <a:xfrm>
            <a:off x="483971" y="4199915"/>
            <a:ext cx="5160843" cy="738664"/>
          </a:xfrm>
          <a:prstGeom prst="rect">
            <a:avLst/>
          </a:prstGeom>
        </p:spPr>
        <p:txBody>
          <a:bodyPr wrap="square">
            <a:spAutoFit/>
          </a:bodyPr>
          <a:lstStyle/>
          <a:p>
            <a:pPr marL="342900" indent="-198900">
              <a:spcBef>
                <a:spcPts val="0"/>
              </a:spcBef>
              <a:buFont typeface="Arial" panose="020B0604020202020204" pitchFamily="34" charset="0"/>
              <a:buChar char="•"/>
            </a:pPr>
            <a:r>
              <a:rPr lang="en-US" sz="1400" dirty="0"/>
              <a:t>Evidence Generation </a:t>
            </a:r>
          </a:p>
          <a:p>
            <a:pPr marL="342900" indent="-198900">
              <a:spcBef>
                <a:spcPts val="0"/>
              </a:spcBef>
              <a:buFont typeface="Arial" panose="020B0604020202020204" pitchFamily="34" charset="0"/>
              <a:buChar char="•"/>
            </a:pPr>
            <a:r>
              <a:rPr lang="en-US" sz="1400" dirty="0"/>
              <a:t>Connected Delivery </a:t>
            </a:r>
          </a:p>
          <a:p>
            <a:pPr marL="342900" indent="-198900">
              <a:spcBef>
                <a:spcPts val="0"/>
              </a:spcBef>
              <a:buFont typeface="Arial" panose="020B0604020202020204" pitchFamily="34" charset="0"/>
              <a:buChar char="•"/>
            </a:pPr>
            <a:r>
              <a:rPr lang="en-US" sz="1400" dirty="0"/>
              <a:t>Customer Management </a:t>
            </a:r>
          </a:p>
        </p:txBody>
      </p:sp>
      <p:sp>
        <p:nvSpPr>
          <p:cNvPr id="18" name="Rectangle 17">
            <a:extLst>
              <a:ext uri="{FF2B5EF4-FFF2-40B4-BE49-F238E27FC236}">
                <a16:creationId xmlns:a16="http://schemas.microsoft.com/office/drawing/2014/main" id="{18ACE24E-ADE2-F747-9D64-59D51F5134AF}"/>
              </a:ext>
            </a:extLst>
          </p:cNvPr>
          <p:cNvSpPr/>
          <p:nvPr/>
        </p:nvSpPr>
        <p:spPr>
          <a:xfrm>
            <a:off x="488607" y="5442321"/>
            <a:ext cx="5160843" cy="738664"/>
          </a:xfrm>
          <a:prstGeom prst="rect">
            <a:avLst/>
          </a:prstGeom>
        </p:spPr>
        <p:txBody>
          <a:bodyPr wrap="square">
            <a:spAutoFit/>
          </a:bodyPr>
          <a:lstStyle/>
          <a:p>
            <a:pPr marL="342900" indent="-198900">
              <a:spcBef>
                <a:spcPts val="0"/>
              </a:spcBef>
              <a:buFont typeface="Arial" panose="020B0604020202020204" pitchFamily="34" charset="0"/>
              <a:buChar char="•"/>
            </a:pPr>
            <a:r>
              <a:rPr lang="en-US" sz="1400" dirty="0"/>
              <a:t>Target Audience </a:t>
            </a:r>
          </a:p>
          <a:p>
            <a:pPr marL="342900" indent="-198900">
              <a:spcBef>
                <a:spcPts val="0"/>
              </a:spcBef>
              <a:buFont typeface="Arial" panose="020B0604020202020204" pitchFamily="34" charset="0"/>
              <a:buChar char="•"/>
            </a:pPr>
            <a:r>
              <a:rPr lang="en-US" sz="1400" dirty="0"/>
              <a:t>Branding</a:t>
            </a:r>
          </a:p>
          <a:p>
            <a:pPr marL="342900" indent="-198900">
              <a:spcBef>
                <a:spcPts val="0"/>
              </a:spcBef>
              <a:buFont typeface="Arial" panose="020B0604020202020204" pitchFamily="34" charset="0"/>
              <a:buChar char="•"/>
            </a:pPr>
            <a:r>
              <a:rPr lang="en-US" sz="1400" dirty="0"/>
              <a:t>Tactical Examples </a:t>
            </a:r>
          </a:p>
        </p:txBody>
      </p:sp>
      <p:sp>
        <p:nvSpPr>
          <p:cNvPr id="19" name="Rectangle 18">
            <a:extLst>
              <a:ext uri="{FF2B5EF4-FFF2-40B4-BE49-F238E27FC236}">
                <a16:creationId xmlns:a16="http://schemas.microsoft.com/office/drawing/2014/main" id="{EA9CD772-A163-944A-8342-6C2DB27AE790}"/>
              </a:ext>
            </a:extLst>
          </p:cNvPr>
          <p:cNvSpPr/>
          <p:nvPr/>
        </p:nvSpPr>
        <p:spPr>
          <a:xfrm>
            <a:off x="6547187" y="2652928"/>
            <a:ext cx="4142385" cy="1040351"/>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solidFill>
                  <a:schemeClr val="tx1"/>
                </a:solidFill>
              </a:rPr>
              <a:t>Product Lifecycle </a:t>
            </a:r>
          </a:p>
          <a:p>
            <a:r>
              <a:rPr lang="en-US" sz="1600" i="1" dirty="0">
                <a:solidFill>
                  <a:schemeClr val="tx1"/>
                </a:solidFill>
              </a:rPr>
              <a:t>(today)</a:t>
            </a:r>
          </a:p>
        </p:txBody>
      </p:sp>
      <p:sp>
        <p:nvSpPr>
          <p:cNvPr id="20" name="Rectangle 19">
            <a:extLst>
              <a:ext uri="{FF2B5EF4-FFF2-40B4-BE49-F238E27FC236}">
                <a16:creationId xmlns:a16="http://schemas.microsoft.com/office/drawing/2014/main" id="{E07E25B7-5E7F-4A49-91C7-E9A14E60C3EC}"/>
              </a:ext>
            </a:extLst>
          </p:cNvPr>
          <p:cNvSpPr/>
          <p:nvPr/>
        </p:nvSpPr>
        <p:spPr>
          <a:xfrm>
            <a:off x="6547187" y="3810016"/>
            <a:ext cx="4142385" cy="1023405"/>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solidFill>
                  <a:schemeClr val="tx1"/>
                </a:solidFill>
              </a:rPr>
              <a:t>Customer Management Deep Dive</a:t>
            </a:r>
            <a:r>
              <a:rPr lang="en-US" sz="1600" dirty="0">
                <a:solidFill>
                  <a:schemeClr val="tx1"/>
                </a:solidFill>
              </a:rPr>
              <a:t>: Sales, Marketing, Account Management </a:t>
            </a:r>
            <a:r>
              <a:rPr lang="en-US" sz="1600" i="1" dirty="0">
                <a:solidFill>
                  <a:schemeClr val="tx1"/>
                </a:solidFill>
              </a:rPr>
              <a:t>(coming soon)</a:t>
            </a:r>
          </a:p>
        </p:txBody>
      </p:sp>
      <p:sp>
        <p:nvSpPr>
          <p:cNvPr id="21" name="Rectangle 20">
            <a:extLst>
              <a:ext uri="{FF2B5EF4-FFF2-40B4-BE49-F238E27FC236}">
                <a16:creationId xmlns:a16="http://schemas.microsoft.com/office/drawing/2014/main" id="{4E3E0FB5-A6E9-1C40-AFAF-13456273D8F6}"/>
              </a:ext>
            </a:extLst>
          </p:cNvPr>
          <p:cNvSpPr/>
          <p:nvPr/>
        </p:nvSpPr>
        <p:spPr>
          <a:xfrm>
            <a:off x="6539267" y="5034916"/>
            <a:ext cx="4150305" cy="1117201"/>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solidFill>
                  <a:schemeClr val="tx1"/>
                </a:solidFill>
              </a:rPr>
              <a:t>Pharma Marketing: </a:t>
            </a:r>
          </a:p>
          <a:p>
            <a:r>
              <a:rPr lang="en-US" sz="1600" dirty="0">
                <a:solidFill>
                  <a:schemeClr val="tx1"/>
                </a:solidFill>
              </a:rPr>
              <a:t>Tactical Execution </a:t>
            </a:r>
          </a:p>
          <a:p>
            <a:r>
              <a:rPr lang="en-US" sz="1600" i="1" dirty="0">
                <a:solidFill>
                  <a:schemeClr val="tx1"/>
                </a:solidFill>
              </a:rPr>
              <a:t>(coming soon)</a:t>
            </a:r>
          </a:p>
        </p:txBody>
      </p:sp>
      <p:sp>
        <p:nvSpPr>
          <p:cNvPr id="26" name="Right Arrow 25">
            <a:extLst>
              <a:ext uri="{FF2B5EF4-FFF2-40B4-BE49-F238E27FC236}">
                <a16:creationId xmlns:a16="http://schemas.microsoft.com/office/drawing/2014/main" id="{14F7DA04-B427-214E-A8D4-378C935DF1CD}"/>
              </a:ext>
            </a:extLst>
          </p:cNvPr>
          <p:cNvSpPr/>
          <p:nvPr/>
        </p:nvSpPr>
        <p:spPr>
          <a:xfrm>
            <a:off x="5899355" y="3023685"/>
            <a:ext cx="389262" cy="383458"/>
          </a:xfrm>
          <a:prstGeom prst="rightArrow">
            <a:avLst/>
          </a:prstGeom>
          <a:solidFill>
            <a:srgbClr val="F58C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ight Arrow 26">
            <a:extLst>
              <a:ext uri="{FF2B5EF4-FFF2-40B4-BE49-F238E27FC236}">
                <a16:creationId xmlns:a16="http://schemas.microsoft.com/office/drawing/2014/main" id="{A494D51D-84D2-C246-BDCA-017184FDFE01}"/>
              </a:ext>
            </a:extLst>
          </p:cNvPr>
          <p:cNvSpPr/>
          <p:nvPr/>
        </p:nvSpPr>
        <p:spPr>
          <a:xfrm>
            <a:off x="5909151" y="4199915"/>
            <a:ext cx="389262" cy="383458"/>
          </a:xfrm>
          <a:prstGeom prst="rightArrow">
            <a:avLst/>
          </a:prstGeom>
          <a:solidFill>
            <a:srgbClr val="F58C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ight Arrow 27">
            <a:extLst>
              <a:ext uri="{FF2B5EF4-FFF2-40B4-BE49-F238E27FC236}">
                <a16:creationId xmlns:a16="http://schemas.microsoft.com/office/drawing/2014/main" id="{D25E10B4-1F47-4A4C-998C-08769BD98E9F}"/>
              </a:ext>
            </a:extLst>
          </p:cNvPr>
          <p:cNvSpPr/>
          <p:nvPr/>
        </p:nvSpPr>
        <p:spPr>
          <a:xfrm>
            <a:off x="5909151" y="5390440"/>
            <a:ext cx="389262" cy="383458"/>
          </a:xfrm>
          <a:prstGeom prst="rightArrow">
            <a:avLst/>
          </a:prstGeom>
          <a:solidFill>
            <a:srgbClr val="F58C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886528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EFE7AD0-C4F7-4609-BFD9-38441D31915B}"/>
              </a:ext>
            </a:extLst>
          </p:cNvPr>
          <p:cNvSpPr>
            <a:spLocks noGrp="1"/>
          </p:cNvSpPr>
          <p:nvPr>
            <p:ph type="body" idx="4294967295"/>
          </p:nvPr>
        </p:nvSpPr>
        <p:spPr>
          <a:xfrm>
            <a:off x="1021689" y="4848895"/>
            <a:ext cx="5740807" cy="1500187"/>
          </a:xfrm>
        </p:spPr>
        <p:txBody>
          <a:bodyPr/>
          <a:lstStyle/>
          <a:p>
            <a:pPr marL="0" indent="0">
              <a:buNone/>
            </a:pPr>
            <a:r>
              <a:rPr lang="en-IE" sz="2800" dirty="0">
                <a:solidFill>
                  <a:schemeClr val="bg1"/>
                </a:solidFill>
              </a:rPr>
              <a:t>PRODUCT LIFECYCLE</a:t>
            </a:r>
          </a:p>
        </p:txBody>
      </p:sp>
    </p:spTree>
    <p:extLst>
      <p:ext uri="{BB962C8B-B14F-4D97-AF65-F5344CB8AC3E}">
        <p14:creationId xmlns:p14="http://schemas.microsoft.com/office/powerpoint/2010/main" val="2121419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CBA77-B535-7F46-9BE7-70A4E995965C}"/>
              </a:ext>
            </a:extLst>
          </p:cNvPr>
          <p:cNvSpPr>
            <a:spLocks noGrp="1"/>
          </p:cNvSpPr>
          <p:nvPr>
            <p:ph type="title"/>
          </p:nvPr>
        </p:nvSpPr>
        <p:spPr/>
        <p:txBody>
          <a:bodyPr/>
          <a:lstStyle/>
          <a:p>
            <a:r>
              <a:rPr lang="en-US" dirty="0"/>
              <a:t>PRODUCT LIFECYCLE OVERVIEW</a:t>
            </a:r>
          </a:p>
        </p:txBody>
      </p:sp>
      <p:pic>
        <p:nvPicPr>
          <p:cNvPr id="4" name="Picture 3">
            <a:extLst>
              <a:ext uri="{FF2B5EF4-FFF2-40B4-BE49-F238E27FC236}">
                <a16:creationId xmlns:a16="http://schemas.microsoft.com/office/drawing/2014/main" id="{69A2E950-37DC-7D41-BF72-0F56B4142659}"/>
              </a:ext>
            </a:extLst>
          </p:cNvPr>
          <p:cNvPicPr>
            <a:picLocks noChangeAspect="1"/>
          </p:cNvPicPr>
          <p:nvPr/>
        </p:nvPicPr>
        <p:blipFill>
          <a:blip r:embed="rId3"/>
          <a:srcRect/>
          <a:stretch/>
        </p:blipFill>
        <p:spPr>
          <a:xfrm>
            <a:off x="800100" y="1524001"/>
            <a:ext cx="9470335" cy="4800034"/>
          </a:xfrm>
          <a:prstGeom prst="rect">
            <a:avLst/>
          </a:prstGeom>
        </p:spPr>
      </p:pic>
    </p:spTree>
    <p:extLst>
      <p:ext uri="{BB962C8B-B14F-4D97-AF65-F5344CB8AC3E}">
        <p14:creationId xmlns:p14="http://schemas.microsoft.com/office/powerpoint/2010/main" val="396284499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CBA77-B535-7F46-9BE7-70A4E995965C}"/>
              </a:ext>
            </a:extLst>
          </p:cNvPr>
          <p:cNvSpPr>
            <a:spLocks noGrp="1"/>
          </p:cNvSpPr>
          <p:nvPr>
            <p:ph type="title"/>
          </p:nvPr>
        </p:nvSpPr>
        <p:spPr/>
        <p:txBody>
          <a:bodyPr/>
          <a:lstStyle/>
          <a:p>
            <a:r>
              <a:rPr lang="en-US" dirty="0"/>
              <a:t>EARLY PHASE</a:t>
            </a:r>
          </a:p>
        </p:txBody>
      </p:sp>
      <p:pic>
        <p:nvPicPr>
          <p:cNvPr id="5" name="Picture 4">
            <a:extLst>
              <a:ext uri="{FF2B5EF4-FFF2-40B4-BE49-F238E27FC236}">
                <a16:creationId xmlns:a16="http://schemas.microsoft.com/office/drawing/2014/main" id="{820A00F8-01A0-D04E-8125-4FA0F38761E3}"/>
              </a:ext>
            </a:extLst>
          </p:cNvPr>
          <p:cNvPicPr>
            <a:picLocks noChangeAspect="1"/>
          </p:cNvPicPr>
          <p:nvPr/>
        </p:nvPicPr>
        <p:blipFill>
          <a:blip r:embed="rId3"/>
          <a:srcRect/>
          <a:stretch/>
        </p:blipFill>
        <p:spPr>
          <a:xfrm>
            <a:off x="800100" y="1523999"/>
            <a:ext cx="9457083" cy="4793317"/>
          </a:xfrm>
          <a:prstGeom prst="rect">
            <a:avLst/>
          </a:prstGeom>
        </p:spPr>
      </p:pic>
      <p:sp>
        <p:nvSpPr>
          <p:cNvPr id="4" name="Rectangle 3">
            <a:extLst>
              <a:ext uri="{FF2B5EF4-FFF2-40B4-BE49-F238E27FC236}">
                <a16:creationId xmlns:a16="http://schemas.microsoft.com/office/drawing/2014/main" id="{E6A6A8DC-6F2D-49EA-9D1C-911B4C4383AE}"/>
              </a:ext>
            </a:extLst>
          </p:cNvPr>
          <p:cNvSpPr/>
          <p:nvPr/>
        </p:nvSpPr>
        <p:spPr>
          <a:xfrm>
            <a:off x="1216242" y="1523998"/>
            <a:ext cx="3870664" cy="3331465"/>
          </a:xfrm>
          <a:prstGeom prst="rect">
            <a:avLst/>
          </a:prstGeom>
          <a:solidFill>
            <a:srgbClr val="F36F37">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573576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F3DE7-36F3-934A-9849-D4BD63DF60B5}"/>
              </a:ext>
            </a:extLst>
          </p:cNvPr>
          <p:cNvSpPr>
            <a:spLocks noGrp="1"/>
          </p:cNvSpPr>
          <p:nvPr>
            <p:ph type="title"/>
          </p:nvPr>
        </p:nvSpPr>
        <p:spPr/>
        <p:txBody>
          <a:bodyPr/>
          <a:lstStyle/>
          <a:p>
            <a:r>
              <a:rPr lang="en-US" b="1" dirty="0"/>
              <a:t>EARLY</a:t>
            </a:r>
            <a:r>
              <a:rPr lang="en-US" dirty="0"/>
              <a:t>: RESEARCH AND DEVELOPMENT + PRE-CLINICAL RESEARCH</a:t>
            </a:r>
          </a:p>
        </p:txBody>
      </p:sp>
      <p:sp>
        <p:nvSpPr>
          <p:cNvPr id="5" name="Content Placeholder 2">
            <a:extLst>
              <a:ext uri="{FF2B5EF4-FFF2-40B4-BE49-F238E27FC236}">
                <a16:creationId xmlns:a16="http://schemas.microsoft.com/office/drawing/2014/main" id="{D7980782-B6FE-284D-801C-3D92A21CBA8C}"/>
              </a:ext>
            </a:extLst>
          </p:cNvPr>
          <p:cNvSpPr>
            <a:spLocks noGrp="1"/>
          </p:cNvSpPr>
          <p:nvPr>
            <p:ph sz="half" idx="1"/>
          </p:nvPr>
        </p:nvSpPr>
        <p:spPr>
          <a:xfrm>
            <a:off x="499533" y="1270000"/>
            <a:ext cx="5384800" cy="4914900"/>
          </a:xfrm>
        </p:spPr>
        <p:txBody>
          <a:bodyPr/>
          <a:lstStyle/>
          <a:p>
            <a:pPr marL="0" indent="0">
              <a:spcAft>
                <a:spcPts val="700"/>
              </a:spcAft>
              <a:buNone/>
            </a:pPr>
            <a:r>
              <a:rPr lang="en-US" b="1" dirty="0"/>
              <a:t>Research and Development </a:t>
            </a:r>
          </a:p>
          <a:p>
            <a:pPr>
              <a:lnSpc>
                <a:spcPct val="100000"/>
              </a:lnSpc>
              <a:spcBef>
                <a:spcPts val="0"/>
              </a:spcBef>
              <a:spcAft>
                <a:spcPts val="900"/>
              </a:spcAft>
            </a:pPr>
            <a:r>
              <a:rPr lang="en-US" dirty="0">
                <a:solidFill>
                  <a:schemeClr val="tx1"/>
                </a:solidFill>
              </a:rPr>
              <a:t>Laboratory research aiming to discover and research promising compounds</a:t>
            </a:r>
          </a:p>
          <a:p>
            <a:pPr lvl="2">
              <a:lnSpc>
                <a:spcPct val="100000"/>
              </a:lnSpc>
              <a:spcBef>
                <a:spcPts val="0"/>
              </a:spcBef>
              <a:spcAft>
                <a:spcPts val="600"/>
              </a:spcAft>
              <a:buClr>
                <a:schemeClr val="accent2"/>
              </a:buClr>
              <a:buFont typeface="Arial" panose="020B0604020202020204" pitchFamily="34" charset="0"/>
              <a:buChar char="•"/>
            </a:pPr>
            <a:r>
              <a:rPr lang="en-US" sz="2000" dirty="0">
                <a:solidFill>
                  <a:schemeClr val="tx1"/>
                </a:solidFill>
              </a:rPr>
              <a:t>Serendipity (historical, observed effects of a treatment)</a:t>
            </a:r>
          </a:p>
          <a:p>
            <a:pPr lvl="2">
              <a:lnSpc>
                <a:spcPct val="100000"/>
              </a:lnSpc>
              <a:spcBef>
                <a:spcPts val="0"/>
              </a:spcBef>
              <a:spcAft>
                <a:spcPts val="600"/>
              </a:spcAft>
              <a:buClr>
                <a:schemeClr val="accent2"/>
              </a:buClr>
              <a:buFont typeface="Arial" panose="020B0604020202020204" pitchFamily="34" charset="0"/>
              <a:buChar char="•"/>
            </a:pPr>
            <a:r>
              <a:rPr lang="en-US" sz="2000" dirty="0">
                <a:solidFill>
                  <a:schemeClr val="tx1"/>
                </a:solidFill>
              </a:rPr>
              <a:t>New insights (disease process)</a:t>
            </a:r>
          </a:p>
          <a:p>
            <a:pPr lvl="2">
              <a:lnSpc>
                <a:spcPct val="100000"/>
              </a:lnSpc>
              <a:spcBef>
                <a:spcPts val="0"/>
              </a:spcBef>
              <a:spcAft>
                <a:spcPts val="600"/>
              </a:spcAft>
              <a:buClr>
                <a:schemeClr val="accent2"/>
              </a:buClr>
              <a:buFont typeface="Arial" panose="020B0604020202020204" pitchFamily="34" charset="0"/>
              <a:buChar char="•"/>
            </a:pPr>
            <a:r>
              <a:rPr lang="en-US" sz="2000" dirty="0">
                <a:solidFill>
                  <a:schemeClr val="tx1"/>
                </a:solidFill>
              </a:rPr>
              <a:t>Compound library screenings </a:t>
            </a:r>
          </a:p>
          <a:p>
            <a:pPr marL="0" indent="0">
              <a:buNone/>
            </a:pPr>
            <a:endParaRPr lang="en-US" dirty="0"/>
          </a:p>
        </p:txBody>
      </p:sp>
      <p:sp>
        <p:nvSpPr>
          <p:cNvPr id="6" name="Content Placeholder 3">
            <a:extLst>
              <a:ext uri="{FF2B5EF4-FFF2-40B4-BE49-F238E27FC236}">
                <a16:creationId xmlns:a16="http://schemas.microsoft.com/office/drawing/2014/main" id="{2E3811A0-9185-CD47-8F9D-F850FADFD4A1}"/>
              </a:ext>
            </a:extLst>
          </p:cNvPr>
          <p:cNvSpPr txBox="1">
            <a:spLocks/>
          </p:cNvSpPr>
          <p:nvPr/>
        </p:nvSpPr>
        <p:spPr>
          <a:xfrm>
            <a:off x="6197600" y="1270000"/>
            <a:ext cx="5031232" cy="4914900"/>
          </a:xfrm>
          <a:prstGeom prst="rect">
            <a:avLst/>
          </a:prstGeom>
        </p:spPr>
        <p:txBody>
          <a:bodyPr/>
          <a:lstStyle>
            <a:lvl1pPr marL="171450" indent="-171450" algn="l" defTabSz="457200" rtl="0" eaLnBrk="1" fontAlgn="base" hangingPunct="1">
              <a:lnSpc>
                <a:spcPct val="95000"/>
              </a:lnSpc>
              <a:spcBef>
                <a:spcPts val="1200"/>
              </a:spcBef>
              <a:spcAft>
                <a:spcPct val="0"/>
              </a:spcAft>
              <a:buClr>
                <a:schemeClr val="accent1"/>
              </a:buClr>
              <a:buFont typeface="Arial" charset="0"/>
              <a:buChar char="•"/>
              <a:defRPr sz="2000" kern="1200">
                <a:solidFill>
                  <a:srgbClr val="333333"/>
                </a:solidFill>
                <a:latin typeface="Arial" panose="020B0604020202020204" pitchFamily="34" charset="0"/>
                <a:ea typeface="ＭＳ Ｐゴシック" charset="0"/>
                <a:cs typeface="Arial" panose="020B0604020202020204" pitchFamily="34" charset="0"/>
              </a:defRPr>
            </a:lvl1pPr>
            <a:lvl2pPr marL="514350" indent="-228600" algn="l" defTabSz="457200" rtl="0" eaLnBrk="1" fontAlgn="base" hangingPunct="1">
              <a:lnSpc>
                <a:spcPct val="95000"/>
              </a:lnSpc>
              <a:spcBef>
                <a:spcPct val="20000"/>
              </a:spcBef>
              <a:spcAft>
                <a:spcPct val="0"/>
              </a:spcAft>
              <a:buClr>
                <a:srgbClr val="888888"/>
              </a:buClr>
              <a:buFont typeface="Georgia" charset="0"/>
              <a:buChar char="–"/>
              <a:defRPr sz="1600" kern="1200">
                <a:solidFill>
                  <a:srgbClr val="333333"/>
                </a:solidFill>
                <a:latin typeface="Arial" panose="020B0604020202020204" pitchFamily="34" charset="0"/>
                <a:ea typeface="ＭＳ Ｐゴシック" charset="0"/>
                <a:cs typeface="Arial" panose="020B0604020202020204" pitchFamily="34" charset="0"/>
              </a:defRPr>
            </a:lvl2pPr>
            <a:lvl3pPr marL="800100" indent="-114300" algn="l" defTabSz="457200" rtl="0" eaLnBrk="1" fontAlgn="base" hangingPunct="1">
              <a:lnSpc>
                <a:spcPct val="95000"/>
              </a:lnSpc>
              <a:spcBef>
                <a:spcPts val="300"/>
              </a:spcBef>
              <a:spcAft>
                <a:spcPct val="0"/>
              </a:spcAft>
              <a:buClr>
                <a:srgbClr val="888888"/>
              </a:buClr>
              <a:buFont typeface="Arial" charset="0"/>
              <a:buChar char="•"/>
              <a:defRPr sz="1400" kern="1200">
                <a:solidFill>
                  <a:srgbClr val="333333"/>
                </a:solidFill>
                <a:latin typeface="Arial" panose="020B0604020202020204" pitchFamily="34" charset="0"/>
                <a:ea typeface="ＭＳ Ｐゴシック" charset="0"/>
                <a:cs typeface="Arial" panose="020B0604020202020204" pitchFamily="34" charset="0"/>
              </a:defRPr>
            </a:lvl3pPr>
            <a:lvl4pPr marL="1600200" indent="-228600" algn="l" defTabSz="457200" rtl="0" eaLnBrk="1" fontAlgn="base" hangingPunct="1">
              <a:lnSpc>
                <a:spcPct val="95000"/>
              </a:lnSpc>
              <a:spcBef>
                <a:spcPct val="20000"/>
              </a:spcBef>
              <a:spcAft>
                <a:spcPct val="0"/>
              </a:spcAft>
              <a:buFont typeface="Arial" charset="0"/>
              <a:buChar char="•"/>
              <a:defRPr sz="1200" kern="1200">
                <a:solidFill>
                  <a:srgbClr val="333333"/>
                </a:solidFill>
                <a:latin typeface="Arial" panose="020B0604020202020204" pitchFamily="34" charset="0"/>
                <a:ea typeface="ＭＳ Ｐゴシック" charset="0"/>
                <a:cs typeface="Arial" panose="020B0604020202020204" pitchFamily="34" charset="0"/>
              </a:defRPr>
            </a:lvl4pPr>
            <a:lvl5pPr marL="2057400" indent="-228600" algn="l" defTabSz="457200" rtl="0" eaLnBrk="1" fontAlgn="base" hangingPunct="1">
              <a:lnSpc>
                <a:spcPct val="95000"/>
              </a:lnSpc>
              <a:spcBef>
                <a:spcPct val="20000"/>
              </a:spcBef>
              <a:spcAft>
                <a:spcPct val="0"/>
              </a:spcAft>
              <a:buFont typeface="Arial" charset="0"/>
              <a:buChar char="•"/>
              <a:defRPr sz="1100" kern="1200">
                <a:solidFill>
                  <a:srgbClr val="333333"/>
                </a:solidFill>
                <a:latin typeface="Arial" panose="020B0604020202020204" pitchFamily="34" charset="0"/>
                <a:ea typeface="ＭＳ Ｐゴシック"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700"/>
              </a:spcAft>
              <a:buNone/>
            </a:pPr>
            <a:r>
              <a:rPr lang="en-US" b="1" dirty="0">
                <a:solidFill>
                  <a:schemeClr val="accent5"/>
                </a:solidFill>
              </a:rPr>
              <a:t>Pre-clinical Research</a:t>
            </a:r>
          </a:p>
          <a:p>
            <a:pPr marL="0" indent="0">
              <a:lnSpc>
                <a:spcPct val="100000"/>
              </a:lnSpc>
              <a:spcBef>
                <a:spcPts val="0"/>
              </a:spcBef>
              <a:spcAft>
                <a:spcPts val="900"/>
              </a:spcAft>
              <a:buNone/>
            </a:pPr>
            <a:r>
              <a:rPr lang="en-US" b="1" dirty="0">
                <a:solidFill>
                  <a:schemeClr val="tx1"/>
                </a:solidFill>
              </a:rPr>
              <a:t>Laboratory (in vitro) and animal testing (in vivo) to answer basic safety questions</a:t>
            </a:r>
          </a:p>
          <a:p>
            <a:endParaRPr lang="en-US" dirty="0"/>
          </a:p>
        </p:txBody>
      </p:sp>
      <p:sp>
        <p:nvSpPr>
          <p:cNvPr id="7" name="Rectangle 6">
            <a:extLst>
              <a:ext uri="{FF2B5EF4-FFF2-40B4-BE49-F238E27FC236}">
                <a16:creationId xmlns:a16="http://schemas.microsoft.com/office/drawing/2014/main" id="{A2B20D4D-EFB7-074C-AA1F-4C9ADFF4A476}"/>
              </a:ext>
            </a:extLst>
          </p:cNvPr>
          <p:cNvSpPr/>
          <p:nvPr/>
        </p:nvSpPr>
        <p:spPr>
          <a:xfrm>
            <a:off x="789962" y="5054188"/>
            <a:ext cx="10902505" cy="54864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i="1" dirty="0">
                <a:solidFill>
                  <a:schemeClr val="accent5">
                    <a:lumMod val="50000"/>
                  </a:schemeClr>
                </a:solidFill>
              </a:rPr>
              <a:t>          </a:t>
            </a:r>
            <a:r>
              <a:rPr lang="en-US" sz="1600" i="1" dirty="0">
                <a:solidFill>
                  <a:schemeClr val="accent6"/>
                </a:solidFill>
              </a:rPr>
              <a:t>Have you encountered aspects of the Research and Development phase in your day-to-day work?</a:t>
            </a:r>
          </a:p>
        </p:txBody>
      </p:sp>
      <p:sp>
        <p:nvSpPr>
          <p:cNvPr id="9" name="Oval 8">
            <a:extLst>
              <a:ext uri="{FF2B5EF4-FFF2-40B4-BE49-F238E27FC236}">
                <a16:creationId xmlns:a16="http://schemas.microsoft.com/office/drawing/2014/main" id="{8A7BFB65-1D2B-0449-B379-17A8F852C957}"/>
              </a:ext>
            </a:extLst>
          </p:cNvPr>
          <p:cNvSpPr/>
          <p:nvPr/>
        </p:nvSpPr>
        <p:spPr>
          <a:xfrm>
            <a:off x="499533" y="4909408"/>
            <a:ext cx="838200" cy="838200"/>
          </a:xfrm>
          <a:prstGeom prst="ellipse">
            <a:avLst/>
          </a:prstGeom>
          <a:solidFill>
            <a:schemeClr val="accent2"/>
          </a:solidFill>
          <a:ln w="34925">
            <a:solidFill>
              <a:schemeClr val="bg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673C8A0-3F80-744A-9716-CE1E7D54BA9F}"/>
              </a:ext>
            </a:extLst>
          </p:cNvPr>
          <p:cNvSpPr/>
          <p:nvPr/>
        </p:nvSpPr>
        <p:spPr>
          <a:xfrm>
            <a:off x="6288617" y="3067744"/>
            <a:ext cx="5031232" cy="1404372"/>
          </a:xfrm>
          <a:prstGeom prst="rect">
            <a:avLst/>
          </a:prstGeom>
          <a:gradFill flip="none" rotWithShape="1">
            <a:gsLst>
              <a:gs pos="100000">
                <a:srgbClr val="C73F33"/>
              </a:gs>
              <a:gs pos="58000">
                <a:srgbClr val="C73F33"/>
              </a:gs>
              <a:gs pos="4000">
                <a:srgbClr val="F58C61"/>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Rectangle 11">
            <a:extLst>
              <a:ext uri="{FF2B5EF4-FFF2-40B4-BE49-F238E27FC236}">
                <a16:creationId xmlns:a16="http://schemas.microsoft.com/office/drawing/2014/main" id="{8D707420-5100-D44B-BC28-237B17FF7375}"/>
              </a:ext>
            </a:extLst>
          </p:cNvPr>
          <p:cNvSpPr/>
          <p:nvPr/>
        </p:nvSpPr>
        <p:spPr>
          <a:xfrm>
            <a:off x="6330665" y="3316201"/>
            <a:ext cx="4943675" cy="90745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r>
              <a:rPr lang="en-US" sz="2000" dirty="0">
                <a:solidFill>
                  <a:schemeClr val="bg1"/>
                </a:solidFill>
              </a:rPr>
              <a:t>“Blue sky” research often funded by academia, with later stage funding by venture capital, pharma, etc.</a:t>
            </a:r>
          </a:p>
        </p:txBody>
      </p:sp>
      <p:cxnSp>
        <p:nvCxnSpPr>
          <p:cNvPr id="14" name="Straight Connector 13">
            <a:extLst>
              <a:ext uri="{FF2B5EF4-FFF2-40B4-BE49-F238E27FC236}">
                <a16:creationId xmlns:a16="http://schemas.microsoft.com/office/drawing/2014/main" id="{821F52F1-4F61-C545-8223-74E25A5B400D}"/>
              </a:ext>
            </a:extLst>
          </p:cNvPr>
          <p:cNvCxnSpPr/>
          <p:nvPr/>
        </p:nvCxnSpPr>
        <p:spPr>
          <a:xfrm>
            <a:off x="5870478" y="1248402"/>
            <a:ext cx="0" cy="3366655"/>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pic>
        <p:nvPicPr>
          <p:cNvPr id="15" name="Graphic 14" descr="Lightbulb with solid fill">
            <a:extLst>
              <a:ext uri="{FF2B5EF4-FFF2-40B4-BE49-F238E27FC236}">
                <a16:creationId xmlns:a16="http://schemas.microsoft.com/office/drawing/2014/main" id="{6B39805A-417C-3942-ABBC-8538BB6093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6841" y="5095461"/>
            <a:ext cx="503583" cy="503583"/>
          </a:xfrm>
          <a:prstGeom prst="rect">
            <a:avLst/>
          </a:prstGeom>
        </p:spPr>
      </p:pic>
    </p:spTree>
    <p:extLst>
      <p:ext uri="{BB962C8B-B14F-4D97-AF65-F5344CB8AC3E}">
        <p14:creationId xmlns:p14="http://schemas.microsoft.com/office/powerpoint/2010/main" val="318020960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9566949-A080-084C-BD0A-102F6D39ED57}"/>
              </a:ext>
            </a:extLst>
          </p:cNvPr>
          <p:cNvSpPr/>
          <p:nvPr/>
        </p:nvSpPr>
        <p:spPr>
          <a:xfrm>
            <a:off x="371313" y="1533073"/>
            <a:ext cx="3599999" cy="3591991"/>
          </a:xfrm>
          <a:prstGeom prst="rect">
            <a:avLst/>
          </a:prstGeom>
          <a:gradFill>
            <a:gsLst>
              <a:gs pos="0">
                <a:schemeClr val="bg1">
                  <a:lumMod val="85000"/>
                </a:schemeClr>
              </a:gs>
              <a:gs pos="100000">
                <a:srgbClr val="FFFFFF"/>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lIns="182880" tIns="251999" rIns="180000" bIns="0" rtlCol="0" anchor="t"/>
          <a:lstStyle/>
          <a:p>
            <a:pPr marL="249750" indent="-213750">
              <a:spcBef>
                <a:spcPts val="0"/>
              </a:spcBef>
              <a:spcAft>
                <a:spcPts val="600"/>
              </a:spcAft>
              <a:buFont typeface="Arial" panose="020B0604020202020204" pitchFamily="34" charset="0"/>
              <a:buChar char="•"/>
            </a:pPr>
            <a:r>
              <a:rPr lang="en-US" sz="1400" b="1" dirty="0">
                <a:solidFill>
                  <a:schemeClr val="tx1"/>
                </a:solidFill>
              </a:rPr>
              <a:t>Study Participants</a:t>
            </a:r>
            <a:r>
              <a:rPr lang="en-US" sz="1400" dirty="0">
                <a:solidFill>
                  <a:schemeClr val="tx1"/>
                </a:solidFill>
              </a:rPr>
              <a:t>: 20 to 100 </a:t>
            </a:r>
            <a:r>
              <a:rPr lang="en-US" sz="1400" b="1" dirty="0">
                <a:solidFill>
                  <a:schemeClr val="tx1"/>
                </a:solidFill>
              </a:rPr>
              <a:t>healthy</a:t>
            </a:r>
            <a:r>
              <a:rPr lang="en-US" sz="1400" dirty="0">
                <a:solidFill>
                  <a:schemeClr val="tx1"/>
                </a:solidFill>
              </a:rPr>
              <a:t> volunteers or people with the disease/condition.</a:t>
            </a:r>
          </a:p>
          <a:p>
            <a:pPr marL="249750" indent="-213750">
              <a:spcBef>
                <a:spcPts val="0"/>
              </a:spcBef>
              <a:spcAft>
                <a:spcPts val="600"/>
              </a:spcAft>
              <a:buFont typeface="Arial" panose="020B0604020202020204" pitchFamily="34" charset="0"/>
              <a:buChar char="•"/>
            </a:pPr>
            <a:r>
              <a:rPr lang="en-US" sz="1400" b="1" dirty="0">
                <a:solidFill>
                  <a:schemeClr val="tx1"/>
                </a:solidFill>
              </a:rPr>
              <a:t>Length of Study</a:t>
            </a:r>
            <a:r>
              <a:rPr lang="en-US" sz="1400" dirty="0">
                <a:solidFill>
                  <a:schemeClr val="tx1"/>
                </a:solidFill>
              </a:rPr>
              <a:t>: Several months</a:t>
            </a:r>
          </a:p>
          <a:p>
            <a:pPr marL="249750" indent="-213750">
              <a:spcBef>
                <a:spcPts val="0"/>
              </a:spcBef>
              <a:spcAft>
                <a:spcPts val="600"/>
              </a:spcAft>
              <a:buFont typeface="Arial" panose="020B0604020202020204" pitchFamily="34" charset="0"/>
              <a:buChar char="•"/>
            </a:pPr>
            <a:r>
              <a:rPr lang="en-US" sz="1400" b="1" dirty="0">
                <a:solidFill>
                  <a:schemeClr val="tx1"/>
                </a:solidFill>
              </a:rPr>
              <a:t>Purpose</a:t>
            </a:r>
            <a:r>
              <a:rPr lang="en-US" sz="1400" dirty="0">
                <a:solidFill>
                  <a:schemeClr val="tx1"/>
                </a:solidFill>
              </a:rPr>
              <a:t>: Safety and dosage</a:t>
            </a:r>
          </a:p>
          <a:p>
            <a:pPr marL="2286" lvl="2">
              <a:spcAft>
                <a:spcPts val="600"/>
              </a:spcAft>
            </a:pPr>
            <a:endParaRPr lang="en-IE" sz="1300" dirty="0">
              <a:solidFill>
                <a:srgbClr val="333333"/>
              </a:solidFill>
            </a:endParaRPr>
          </a:p>
        </p:txBody>
      </p:sp>
      <p:sp>
        <p:nvSpPr>
          <p:cNvPr id="17" name="Rectangle 16">
            <a:extLst>
              <a:ext uri="{FF2B5EF4-FFF2-40B4-BE49-F238E27FC236}">
                <a16:creationId xmlns:a16="http://schemas.microsoft.com/office/drawing/2014/main" id="{F4EB33C6-86E9-6A40-AAE9-83A255C7A1D4}"/>
              </a:ext>
            </a:extLst>
          </p:cNvPr>
          <p:cNvSpPr/>
          <p:nvPr/>
        </p:nvSpPr>
        <p:spPr>
          <a:xfrm>
            <a:off x="4291137" y="1533073"/>
            <a:ext cx="3598267" cy="3591991"/>
          </a:xfrm>
          <a:prstGeom prst="rect">
            <a:avLst/>
          </a:prstGeom>
          <a:gradFill>
            <a:gsLst>
              <a:gs pos="0">
                <a:schemeClr val="bg1">
                  <a:lumMod val="85000"/>
                </a:schemeClr>
              </a:gs>
              <a:gs pos="100000">
                <a:srgbClr val="FFFFFF"/>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lIns="182880" tIns="288000" rIns="251999" bIns="0" rtlCol="0" anchor="t"/>
          <a:lstStyle/>
          <a:p>
            <a:pPr marL="249750" indent="-213750">
              <a:spcBef>
                <a:spcPts val="0"/>
              </a:spcBef>
              <a:spcAft>
                <a:spcPts val="600"/>
              </a:spcAft>
              <a:buFont typeface="Arial" panose="020B0604020202020204" pitchFamily="34" charset="0"/>
              <a:buChar char="•"/>
            </a:pPr>
            <a:r>
              <a:rPr lang="en-US" sz="1400" b="1" dirty="0">
                <a:solidFill>
                  <a:schemeClr val="tx1"/>
                </a:solidFill>
              </a:rPr>
              <a:t>Study Participants</a:t>
            </a:r>
            <a:r>
              <a:rPr lang="en-US" sz="1400" dirty="0">
                <a:solidFill>
                  <a:schemeClr val="tx1"/>
                </a:solidFill>
              </a:rPr>
              <a:t>: Up to several hundred people with the disease/condition.</a:t>
            </a:r>
          </a:p>
          <a:p>
            <a:pPr marL="249750" indent="-213750">
              <a:spcBef>
                <a:spcPts val="0"/>
              </a:spcBef>
              <a:spcAft>
                <a:spcPts val="600"/>
              </a:spcAft>
              <a:buFont typeface="Arial" panose="020B0604020202020204" pitchFamily="34" charset="0"/>
              <a:buChar char="•"/>
            </a:pPr>
            <a:r>
              <a:rPr lang="en-US" sz="1400" b="1" dirty="0">
                <a:solidFill>
                  <a:schemeClr val="tx1"/>
                </a:solidFill>
              </a:rPr>
              <a:t>Length</a:t>
            </a:r>
            <a:r>
              <a:rPr lang="en-US" sz="1400" dirty="0">
                <a:solidFill>
                  <a:schemeClr val="tx1"/>
                </a:solidFill>
              </a:rPr>
              <a:t> </a:t>
            </a:r>
            <a:r>
              <a:rPr lang="en-US" sz="1400" b="1" dirty="0">
                <a:solidFill>
                  <a:schemeClr val="tx1"/>
                </a:solidFill>
              </a:rPr>
              <a:t>of Study</a:t>
            </a:r>
            <a:r>
              <a:rPr lang="en-US" sz="1400" dirty="0">
                <a:solidFill>
                  <a:schemeClr val="tx1"/>
                </a:solidFill>
              </a:rPr>
              <a:t>: Several months to 2 years</a:t>
            </a:r>
          </a:p>
          <a:p>
            <a:pPr marL="249750" indent="-213750">
              <a:spcBef>
                <a:spcPts val="0"/>
              </a:spcBef>
              <a:spcAft>
                <a:spcPts val="600"/>
              </a:spcAft>
              <a:buFont typeface="Arial" panose="020B0604020202020204" pitchFamily="34" charset="0"/>
              <a:buChar char="•"/>
            </a:pPr>
            <a:r>
              <a:rPr lang="en-US" sz="1400" b="1" dirty="0">
                <a:solidFill>
                  <a:schemeClr val="tx1"/>
                </a:solidFill>
              </a:rPr>
              <a:t>Purpose</a:t>
            </a:r>
            <a:r>
              <a:rPr lang="en-US" sz="1400" dirty="0">
                <a:solidFill>
                  <a:schemeClr val="tx1"/>
                </a:solidFill>
              </a:rPr>
              <a:t>: </a:t>
            </a:r>
          </a:p>
          <a:p>
            <a:pPr marL="706950" lvl="1" indent="-213750">
              <a:buFont typeface="Arial" panose="020B0604020202020204" pitchFamily="34" charset="0"/>
              <a:buChar char="•"/>
            </a:pPr>
            <a:r>
              <a:rPr lang="en-US" sz="1400" dirty="0">
                <a:solidFill>
                  <a:schemeClr val="tx1"/>
                </a:solidFill>
              </a:rPr>
              <a:t>Efficacy and side effects</a:t>
            </a:r>
          </a:p>
          <a:p>
            <a:pPr marL="706950" lvl="1" indent="-213750">
              <a:spcAft>
                <a:spcPts val="600"/>
              </a:spcAft>
              <a:buFont typeface="Arial" panose="020B0604020202020204" pitchFamily="34" charset="0"/>
              <a:buChar char="•"/>
            </a:pPr>
            <a:r>
              <a:rPr lang="en-US" sz="1400" dirty="0">
                <a:solidFill>
                  <a:schemeClr val="tx1"/>
                </a:solidFill>
              </a:rPr>
              <a:t>Inform Phase III</a:t>
            </a:r>
          </a:p>
          <a:p>
            <a:pPr marL="493200" lvl="1">
              <a:spcAft>
                <a:spcPts val="600"/>
              </a:spcAft>
            </a:pPr>
            <a:endParaRPr lang="en-US" sz="1400" dirty="0">
              <a:solidFill>
                <a:schemeClr val="tx1"/>
              </a:solidFill>
            </a:endParaRPr>
          </a:p>
        </p:txBody>
      </p:sp>
      <p:sp>
        <p:nvSpPr>
          <p:cNvPr id="18" name="Rectangle 17">
            <a:extLst>
              <a:ext uri="{FF2B5EF4-FFF2-40B4-BE49-F238E27FC236}">
                <a16:creationId xmlns:a16="http://schemas.microsoft.com/office/drawing/2014/main" id="{964449A9-B4B2-F442-B4FD-E5C1B8494897}"/>
              </a:ext>
            </a:extLst>
          </p:cNvPr>
          <p:cNvSpPr/>
          <p:nvPr/>
        </p:nvSpPr>
        <p:spPr>
          <a:xfrm>
            <a:off x="8188648" y="1533073"/>
            <a:ext cx="3598266" cy="2523789"/>
          </a:xfrm>
          <a:prstGeom prst="rect">
            <a:avLst/>
          </a:prstGeom>
          <a:gradFill>
            <a:gsLst>
              <a:gs pos="0">
                <a:schemeClr val="bg1">
                  <a:lumMod val="85000"/>
                </a:schemeClr>
              </a:gs>
              <a:gs pos="100000">
                <a:srgbClr val="FFFFFF"/>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lIns="182880" tIns="288000" rIns="251999" bIns="0" rtlCol="0" anchor="t"/>
          <a:lstStyle/>
          <a:p>
            <a:pPr marL="249750" indent="-213750">
              <a:spcBef>
                <a:spcPts val="0"/>
              </a:spcBef>
              <a:spcAft>
                <a:spcPts val="600"/>
              </a:spcAft>
              <a:buFont typeface="Arial" panose="020B0604020202020204" pitchFamily="34" charset="0"/>
              <a:buChar char="•"/>
            </a:pPr>
            <a:r>
              <a:rPr lang="en-US" sz="1400" b="1" dirty="0">
                <a:solidFill>
                  <a:schemeClr val="tx1"/>
                </a:solidFill>
              </a:rPr>
              <a:t>Study</a:t>
            </a:r>
            <a:r>
              <a:rPr lang="en-US" sz="1400" dirty="0">
                <a:solidFill>
                  <a:schemeClr val="tx1"/>
                </a:solidFill>
              </a:rPr>
              <a:t> </a:t>
            </a:r>
            <a:r>
              <a:rPr lang="en-US" sz="1400" b="1" dirty="0">
                <a:solidFill>
                  <a:schemeClr val="tx1"/>
                </a:solidFill>
              </a:rPr>
              <a:t>Participants</a:t>
            </a:r>
            <a:r>
              <a:rPr lang="en-US" sz="1400" dirty="0">
                <a:solidFill>
                  <a:schemeClr val="tx1"/>
                </a:solidFill>
              </a:rPr>
              <a:t>: 300-3000 people with the disease/condition </a:t>
            </a:r>
          </a:p>
          <a:p>
            <a:pPr marL="249750" indent="-213750">
              <a:spcBef>
                <a:spcPts val="0"/>
              </a:spcBef>
              <a:spcAft>
                <a:spcPts val="600"/>
              </a:spcAft>
              <a:buFont typeface="Arial" panose="020B0604020202020204" pitchFamily="34" charset="0"/>
              <a:buChar char="•"/>
            </a:pPr>
            <a:r>
              <a:rPr lang="en-US" sz="1400" b="1" dirty="0">
                <a:solidFill>
                  <a:schemeClr val="tx1"/>
                </a:solidFill>
              </a:rPr>
              <a:t>Length of Study</a:t>
            </a:r>
            <a:r>
              <a:rPr lang="en-US" sz="1400" dirty="0">
                <a:solidFill>
                  <a:schemeClr val="tx1"/>
                </a:solidFill>
              </a:rPr>
              <a:t>: 1 to 4 years</a:t>
            </a:r>
          </a:p>
          <a:p>
            <a:pPr marL="249750" indent="-213750">
              <a:spcBef>
                <a:spcPts val="0"/>
              </a:spcBef>
              <a:spcAft>
                <a:spcPts val="600"/>
              </a:spcAft>
              <a:buFont typeface="Arial" panose="020B0604020202020204" pitchFamily="34" charset="0"/>
              <a:buChar char="•"/>
            </a:pPr>
            <a:r>
              <a:rPr lang="en-US" sz="1400" b="1" dirty="0">
                <a:solidFill>
                  <a:schemeClr val="tx1"/>
                </a:solidFill>
              </a:rPr>
              <a:t>Purpose</a:t>
            </a:r>
            <a:r>
              <a:rPr lang="en-US" sz="1400" dirty="0">
                <a:solidFill>
                  <a:schemeClr val="tx1"/>
                </a:solidFill>
              </a:rPr>
              <a:t>: </a:t>
            </a:r>
          </a:p>
          <a:p>
            <a:pPr marL="706950" lvl="1" indent="-213750">
              <a:buFont typeface="Arial" panose="020B0604020202020204" pitchFamily="34" charset="0"/>
              <a:buChar char="•"/>
            </a:pPr>
            <a:r>
              <a:rPr lang="en-US" sz="1400" dirty="0">
                <a:solidFill>
                  <a:schemeClr val="tx1"/>
                </a:solidFill>
              </a:rPr>
              <a:t>Efficacy, quality and adverse effects</a:t>
            </a:r>
          </a:p>
          <a:p>
            <a:pPr marL="702936" lvl="3" indent="-207450">
              <a:spcAft>
                <a:spcPts val="600"/>
              </a:spcAft>
              <a:buFont typeface="Arial" panose="020B0604020202020204" pitchFamily="34" charset="0"/>
              <a:buChar char="•"/>
            </a:pPr>
            <a:r>
              <a:rPr lang="en-IE" sz="1400" dirty="0">
                <a:solidFill>
                  <a:srgbClr val="333333"/>
                </a:solidFill>
              </a:rPr>
              <a:t>Conduct research to uncover the </a:t>
            </a:r>
            <a:r>
              <a:rPr lang="en-IE" sz="1400" b="1" dirty="0">
                <a:solidFill>
                  <a:srgbClr val="333333"/>
                </a:solidFill>
              </a:rPr>
              <a:t>scientific basis </a:t>
            </a:r>
            <a:r>
              <a:rPr lang="en-IE" sz="1400" dirty="0">
                <a:solidFill>
                  <a:srgbClr val="333333"/>
                </a:solidFill>
              </a:rPr>
              <a:t>underlying a drug’s mechanism of action </a:t>
            </a:r>
            <a:br>
              <a:rPr lang="en-US" sz="1400" dirty="0">
                <a:solidFill>
                  <a:schemeClr val="tx1"/>
                </a:solidFill>
              </a:rPr>
            </a:br>
            <a:endParaRPr lang="en-IE" sz="1400" dirty="0">
              <a:solidFill>
                <a:schemeClr val="tx1"/>
              </a:solidFill>
            </a:endParaRPr>
          </a:p>
        </p:txBody>
      </p:sp>
      <p:sp>
        <p:nvSpPr>
          <p:cNvPr id="2" name="Title 1">
            <a:extLst>
              <a:ext uri="{FF2B5EF4-FFF2-40B4-BE49-F238E27FC236}">
                <a16:creationId xmlns:a16="http://schemas.microsoft.com/office/drawing/2014/main" id="{80CF3DE7-36F3-934A-9849-D4BD63DF60B5}"/>
              </a:ext>
            </a:extLst>
          </p:cNvPr>
          <p:cNvSpPr>
            <a:spLocks noGrp="1"/>
          </p:cNvSpPr>
          <p:nvPr>
            <p:ph type="title"/>
          </p:nvPr>
        </p:nvSpPr>
        <p:spPr/>
        <p:txBody>
          <a:bodyPr/>
          <a:lstStyle/>
          <a:p>
            <a:r>
              <a:rPr lang="en-US" b="1" dirty="0"/>
              <a:t>EARLY</a:t>
            </a:r>
            <a:r>
              <a:rPr lang="en-US" dirty="0"/>
              <a:t>: CLINICAL RESEARCH</a:t>
            </a:r>
          </a:p>
        </p:txBody>
      </p:sp>
      <p:sp>
        <p:nvSpPr>
          <p:cNvPr id="7" name="Rectangle 6">
            <a:extLst>
              <a:ext uri="{FF2B5EF4-FFF2-40B4-BE49-F238E27FC236}">
                <a16:creationId xmlns:a16="http://schemas.microsoft.com/office/drawing/2014/main" id="{A2B20D4D-EFB7-074C-AA1F-4C9ADFF4A476}"/>
              </a:ext>
            </a:extLst>
          </p:cNvPr>
          <p:cNvSpPr/>
          <p:nvPr/>
        </p:nvSpPr>
        <p:spPr>
          <a:xfrm>
            <a:off x="851769" y="5677970"/>
            <a:ext cx="8620738" cy="54864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i="1" dirty="0">
                <a:solidFill>
                  <a:schemeClr val="accent5">
                    <a:lumMod val="50000"/>
                  </a:schemeClr>
                </a:solidFill>
              </a:rPr>
              <a:t>          </a:t>
            </a:r>
            <a:r>
              <a:rPr lang="en-US" sz="1600" i="1" dirty="0">
                <a:solidFill>
                  <a:schemeClr val="accent6"/>
                </a:solidFill>
              </a:rPr>
              <a:t>How does this process show up in our day-to-day work?</a:t>
            </a:r>
          </a:p>
        </p:txBody>
      </p:sp>
      <p:sp>
        <p:nvSpPr>
          <p:cNvPr id="11" name="Rectangle 10">
            <a:extLst>
              <a:ext uri="{FF2B5EF4-FFF2-40B4-BE49-F238E27FC236}">
                <a16:creationId xmlns:a16="http://schemas.microsoft.com/office/drawing/2014/main" id="{5673C8A0-3F80-744A-9716-CE1E7D54BA9F}"/>
              </a:ext>
            </a:extLst>
          </p:cNvPr>
          <p:cNvSpPr/>
          <p:nvPr/>
        </p:nvSpPr>
        <p:spPr>
          <a:xfrm>
            <a:off x="377907" y="1124542"/>
            <a:ext cx="3600000" cy="548640"/>
          </a:xfrm>
          <a:prstGeom prst="rect">
            <a:avLst/>
          </a:prstGeom>
          <a:gradFill flip="none" rotWithShape="1">
            <a:gsLst>
              <a:gs pos="100000">
                <a:srgbClr val="C73F33"/>
              </a:gs>
              <a:gs pos="58000">
                <a:srgbClr val="C73F33"/>
              </a:gs>
              <a:gs pos="4000">
                <a:srgbClr val="F58C61"/>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IE" altLang="ja-JP" dirty="0"/>
              <a:t>PHASE I</a:t>
            </a:r>
            <a:endParaRPr kumimoji="1" lang="ja-JP" altLang="en-US" dirty="0"/>
          </a:p>
        </p:txBody>
      </p:sp>
      <p:sp>
        <p:nvSpPr>
          <p:cNvPr id="13" name="Rectangle 12">
            <a:extLst>
              <a:ext uri="{FF2B5EF4-FFF2-40B4-BE49-F238E27FC236}">
                <a16:creationId xmlns:a16="http://schemas.microsoft.com/office/drawing/2014/main" id="{213E2A58-5F61-AD4C-8349-8897BB1A274A}"/>
              </a:ext>
            </a:extLst>
          </p:cNvPr>
          <p:cNvSpPr/>
          <p:nvPr/>
        </p:nvSpPr>
        <p:spPr>
          <a:xfrm>
            <a:off x="4296000" y="1124543"/>
            <a:ext cx="3600000" cy="548640"/>
          </a:xfrm>
          <a:prstGeom prst="rect">
            <a:avLst/>
          </a:prstGeom>
          <a:gradFill flip="none" rotWithShape="1">
            <a:gsLst>
              <a:gs pos="100000">
                <a:srgbClr val="C73F33"/>
              </a:gs>
              <a:gs pos="58000">
                <a:srgbClr val="C73F33"/>
              </a:gs>
              <a:gs pos="4000">
                <a:srgbClr val="F58C61"/>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IE" altLang="ja-JP" dirty="0"/>
              <a:t>PHASE II</a:t>
            </a:r>
            <a:endParaRPr kumimoji="1" lang="ja-JP" altLang="en-US" dirty="0"/>
          </a:p>
        </p:txBody>
      </p:sp>
      <p:sp>
        <p:nvSpPr>
          <p:cNvPr id="15" name="Rectangle 14">
            <a:extLst>
              <a:ext uri="{FF2B5EF4-FFF2-40B4-BE49-F238E27FC236}">
                <a16:creationId xmlns:a16="http://schemas.microsoft.com/office/drawing/2014/main" id="{D6D223FF-08AC-FD45-B3DF-E8A43274586C}"/>
              </a:ext>
            </a:extLst>
          </p:cNvPr>
          <p:cNvSpPr/>
          <p:nvPr/>
        </p:nvSpPr>
        <p:spPr>
          <a:xfrm>
            <a:off x="8195243" y="1124543"/>
            <a:ext cx="3600000" cy="548640"/>
          </a:xfrm>
          <a:prstGeom prst="rect">
            <a:avLst/>
          </a:prstGeom>
          <a:gradFill flip="none" rotWithShape="1">
            <a:gsLst>
              <a:gs pos="100000">
                <a:srgbClr val="C73F33"/>
              </a:gs>
              <a:gs pos="58000">
                <a:srgbClr val="C73F33"/>
              </a:gs>
              <a:gs pos="4000">
                <a:srgbClr val="F58C61"/>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IE" altLang="ja-JP" dirty="0"/>
              <a:t>PHASE III</a:t>
            </a:r>
            <a:endParaRPr kumimoji="1" lang="ja-JP" altLang="en-US" dirty="0"/>
          </a:p>
        </p:txBody>
      </p:sp>
      <p:sp>
        <p:nvSpPr>
          <p:cNvPr id="19" name="Oval 18">
            <a:extLst>
              <a:ext uri="{FF2B5EF4-FFF2-40B4-BE49-F238E27FC236}">
                <a16:creationId xmlns:a16="http://schemas.microsoft.com/office/drawing/2014/main" id="{AFD05CE3-D415-D84C-953E-1490637FB45D}"/>
              </a:ext>
            </a:extLst>
          </p:cNvPr>
          <p:cNvSpPr/>
          <p:nvPr/>
        </p:nvSpPr>
        <p:spPr>
          <a:xfrm>
            <a:off x="561339" y="5533190"/>
            <a:ext cx="838200" cy="838200"/>
          </a:xfrm>
          <a:prstGeom prst="ellipse">
            <a:avLst/>
          </a:prstGeom>
          <a:solidFill>
            <a:schemeClr val="accent2"/>
          </a:solidFill>
          <a:ln w="34925">
            <a:solidFill>
              <a:schemeClr val="bg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Graphic 19" descr="Lightbulb with solid fill">
            <a:extLst>
              <a:ext uri="{FF2B5EF4-FFF2-40B4-BE49-F238E27FC236}">
                <a16:creationId xmlns:a16="http://schemas.microsoft.com/office/drawing/2014/main" id="{752FE390-AD9F-804A-8383-E7515ABAEF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8647" y="5700498"/>
            <a:ext cx="503583" cy="503583"/>
          </a:xfrm>
          <a:prstGeom prst="rect">
            <a:avLst/>
          </a:prstGeom>
        </p:spPr>
      </p:pic>
      <p:sp>
        <p:nvSpPr>
          <p:cNvPr id="4" name="Rectangle 3">
            <a:extLst>
              <a:ext uri="{FF2B5EF4-FFF2-40B4-BE49-F238E27FC236}">
                <a16:creationId xmlns:a16="http://schemas.microsoft.com/office/drawing/2014/main" id="{437C4C52-481A-184B-B480-993CF86A30A0}"/>
              </a:ext>
            </a:extLst>
          </p:cNvPr>
          <p:cNvSpPr/>
          <p:nvPr/>
        </p:nvSpPr>
        <p:spPr>
          <a:xfrm>
            <a:off x="593985" y="4666022"/>
            <a:ext cx="3129699" cy="677108"/>
          </a:xfrm>
          <a:prstGeom prst="rect">
            <a:avLst/>
          </a:prstGeom>
          <a:solidFill>
            <a:schemeClr val="accent1">
              <a:lumMod val="40000"/>
              <a:lumOff val="60000"/>
            </a:schemeClr>
          </a:solidFill>
        </p:spPr>
        <p:txBody>
          <a:bodyPr wrap="square">
            <a:spAutoFit/>
          </a:bodyPr>
          <a:lstStyle/>
          <a:p>
            <a:pPr marL="36000">
              <a:spcBef>
                <a:spcPts val="0"/>
              </a:spcBef>
              <a:spcAft>
                <a:spcPts val="600"/>
              </a:spcAft>
            </a:pPr>
            <a:r>
              <a:rPr lang="en-US" sz="1400" dirty="0">
                <a:solidFill>
                  <a:schemeClr val="accent2"/>
                </a:solidFill>
              </a:rPr>
              <a:t>Approximately </a:t>
            </a:r>
            <a:r>
              <a:rPr lang="en-US" sz="2400" b="1" dirty="0">
                <a:solidFill>
                  <a:schemeClr val="accent2"/>
                </a:solidFill>
              </a:rPr>
              <a:t>70%</a:t>
            </a:r>
            <a:r>
              <a:rPr lang="en-US" sz="2000" dirty="0">
                <a:solidFill>
                  <a:schemeClr val="accent2"/>
                </a:solidFill>
              </a:rPr>
              <a:t> </a:t>
            </a:r>
            <a:r>
              <a:rPr lang="en-US" sz="1400" dirty="0">
                <a:solidFill>
                  <a:schemeClr val="accent2"/>
                </a:solidFill>
              </a:rPr>
              <a:t>of drugs move to the next phase</a:t>
            </a:r>
          </a:p>
        </p:txBody>
      </p:sp>
      <p:sp>
        <p:nvSpPr>
          <p:cNvPr id="14" name="Rectangle 13">
            <a:extLst>
              <a:ext uri="{FF2B5EF4-FFF2-40B4-BE49-F238E27FC236}">
                <a16:creationId xmlns:a16="http://schemas.microsoft.com/office/drawing/2014/main" id="{117A72F6-0F77-7A43-9E5C-65D8AC4FBFF4}"/>
              </a:ext>
            </a:extLst>
          </p:cNvPr>
          <p:cNvSpPr/>
          <p:nvPr/>
        </p:nvSpPr>
        <p:spPr>
          <a:xfrm>
            <a:off x="4534324" y="4666022"/>
            <a:ext cx="3021686" cy="677108"/>
          </a:xfrm>
          <a:prstGeom prst="rect">
            <a:avLst/>
          </a:prstGeom>
          <a:solidFill>
            <a:schemeClr val="accent1">
              <a:lumMod val="40000"/>
              <a:lumOff val="60000"/>
            </a:schemeClr>
          </a:solidFill>
        </p:spPr>
        <p:txBody>
          <a:bodyPr wrap="square">
            <a:spAutoFit/>
          </a:bodyPr>
          <a:lstStyle/>
          <a:p>
            <a:pPr marL="36000">
              <a:spcBef>
                <a:spcPts val="0"/>
              </a:spcBef>
              <a:spcAft>
                <a:spcPts val="600"/>
              </a:spcAft>
            </a:pPr>
            <a:r>
              <a:rPr lang="en-US" sz="1400" dirty="0">
                <a:solidFill>
                  <a:schemeClr val="accent2"/>
                </a:solidFill>
              </a:rPr>
              <a:t>Approximately </a:t>
            </a:r>
            <a:r>
              <a:rPr lang="en-US" sz="2400" b="1" dirty="0">
                <a:solidFill>
                  <a:schemeClr val="accent2"/>
                </a:solidFill>
              </a:rPr>
              <a:t>33%</a:t>
            </a:r>
            <a:r>
              <a:rPr lang="en-US" sz="1400" dirty="0">
                <a:solidFill>
                  <a:schemeClr val="accent2"/>
                </a:solidFill>
              </a:rPr>
              <a:t> of drugs move to the next phase</a:t>
            </a:r>
          </a:p>
        </p:txBody>
      </p:sp>
      <p:sp>
        <p:nvSpPr>
          <p:cNvPr id="21" name="Rectangle 20">
            <a:extLst>
              <a:ext uri="{FF2B5EF4-FFF2-40B4-BE49-F238E27FC236}">
                <a16:creationId xmlns:a16="http://schemas.microsoft.com/office/drawing/2014/main" id="{CB87370D-9FCB-FA4A-9C09-F255B9F856D6}"/>
              </a:ext>
            </a:extLst>
          </p:cNvPr>
          <p:cNvSpPr/>
          <p:nvPr/>
        </p:nvSpPr>
        <p:spPr>
          <a:xfrm>
            <a:off x="8452416" y="4666022"/>
            <a:ext cx="3085654" cy="677108"/>
          </a:xfrm>
          <a:prstGeom prst="rect">
            <a:avLst/>
          </a:prstGeom>
          <a:solidFill>
            <a:schemeClr val="accent1">
              <a:lumMod val="40000"/>
              <a:lumOff val="60000"/>
            </a:schemeClr>
          </a:solidFill>
        </p:spPr>
        <p:txBody>
          <a:bodyPr wrap="square">
            <a:spAutoFit/>
          </a:bodyPr>
          <a:lstStyle/>
          <a:p>
            <a:pPr marL="36000">
              <a:spcBef>
                <a:spcPts val="0"/>
              </a:spcBef>
              <a:spcAft>
                <a:spcPts val="600"/>
              </a:spcAft>
            </a:pPr>
            <a:r>
              <a:rPr lang="en-US" sz="1400" dirty="0">
                <a:solidFill>
                  <a:schemeClr val="accent2"/>
                </a:solidFill>
              </a:rPr>
              <a:t>Approximately </a:t>
            </a:r>
            <a:r>
              <a:rPr lang="en-US" sz="2400" b="1" dirty="0">
                <a:solidFill>
                  <a:schemeClr val="accent2"/>
                </a:solidFill>
              </a:rPr>
              <a:t>25-30%</a:t>
            </a:r>
            <a:r>
              <a:rPr lang="en-US" sz="1400" dirty="0">
                <a:solidFill>
                  <a:schemeClr val="accent2"/>
                </a:solidFill>
              </a:rPr>
              <a:t> of drugs move to the next phase</a:t>
            </a:r>
          </a:p>
        </p:txBody>
      </p:sp>
      <p:sp>
        <p:nvSpPr>
          <p:cNvPr id="5" name="Right Arrow 4">
            <a:extLst>
              <a:ext uri="{FF2B5EF4-FFF2-40B4-BE49-F238E27FC236}">
                <a16:creationId xmlns:a16="http://schemas.microsoft.com/office/drawing/2014/main" id="{FF3AFBCB-DA49-9B40-BB4A-588657435DF9}"/>
              </a:ext>
            </a:extLst>
          </p:cNvPr>
          <p:cNvSpPr/>
          <p:nvPr/>
        </p:nvSpPr>
        <p:spPr>
          <a:xfrm>
            <a:off x="3738819" y="4653776"/>
            <a:ext cx="810640" cy="766916"/>
          </a:xfrm>
          <a:prstGeom prst="rightArrow">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ight Arrow 21">
            <a:extLst>
              <a:ext uri="{FF2B5EF4-FFF2-40B4-BE49-F238E27FC236}">
                <a16:creationId xmlns:a16="http://schemas.microsoft.com/office/drawing/2014/main" id="{B1BA07CD-AC1E-B946-91B7-83BF21DC8458}"/>
              </a:ext>
            </a:extLst>
          </p:cNvPr>
          <p:cNvSpPr/>
          <p:nvPr/>
        </p:nvSpPr>
        <p:spPr>
          <a:xfrm>
            <a:off x="7556010" y="4634601"/>
            <a:ext cx="896406" cy="766916"/>
          </a:xfrm>
          <a:prstGeom prst="rightArrow">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404909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232472B1-9245-D241-B44B-0E9D0AB62AFD}"/>
              </a:ext>
            </a:extLst>
          </p:cNvPr>
          <p:cNvCxnSpPr>
            <a:cxnSpLocks/>
          </p:cNvCxnSpPr>
          <p:nvPr/>
        </p:nvCxnSpPr>
        <p:spPr>
          <a:xfrm>
            <a:off x="770532" y="2343349"/>
            <a:ext cx="10040036" cy="0"/>
          </a:xfrm>
          <a:prstGeom prst="line">
            <a:avLst/>
          </a:prstGeom>
          <a:ln w="952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80CF3DE7-36F3-934A-9849-D4BD63DF60B5}"/>
              </a:ext>
            </a:extLst>
          </p:cNvPr>
          <p:cNvSpPr>
            <a:spLocks noGrp="1"/>
          </p:cNvSpPr>
          <p:nvPr>
            <p:ph type="title"/>
          </p:nvPr>
        </p:nvSpPr>
        <p:spPr/>
        <p:txBody>
          <a:bodyPr/>
          <a:lstStyle/>
          <a:p>
            <a:r>
              <a:rPr lang="en-US" b="1" dirty="0"/>
              <a:t>EARLY</a:t>
            </a:r>
            <a:r>
              <a:rPr lang="en-US" dirty="0"/>
              <a:t>: GOVERNMENT REVIEW AND APPROVAL  - </a:t>
            </a:r>
            <a:r>
              <a:rPr lang="en-US" sz="2000" i="1" dirty="0"/>
              <a:t>FDA/CDER</a:t>
            </a:r>
            <a:endParaRPr lang="en-US" sz="2000" dirty="0"/>
          </a:p>
        </p:txBody>
      </p:sp>
      <p:sp>
        <p:nvSpPr>
          <p:cNvPr id="8" name="Content Placeholder 2">
            <a:extLst>
              <a:ext uri="{FF2B5EF4-FFF2-40B4-BE49-F238E27FC236}">
                <a16:creationId xmlns:a16="http://schemas.microsoft.com/office/drawing/2014/main" id="{D52C1F84-EFFD-D846-995C-BFFD8FD69A81}"/>
              </a:ext>
            </a:extLst>
          </p:cNvPr>
          <p:cNvSpPr txBox="1">
            <a:spLocks/>
          </p:cNvSpPr>
          <p:nvPr/>
        </p:nvSpPr>
        <p:spPr bwMode="auto">
          <a:xfrm>
            <a:off x="957320" y="4393821"/>
            <a:ext cx="6556847" cy="1044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171450" indent="-171450" algn="l" defTabSz="457200" rtl="0" eaLnBrk="1" fontAlgn="base" hangingPunct="1">
              <a:lnSpc>
                <a:spcPct val="95000"/>
              </a:lnSpc>
              <a:spcBef>
                <a:spcPts val="1800"/>
              </a:spcBef>
              <a:spcAft>
                <a:spcPct val="0"/>
              </a:spcAft>
              <a:buClr>
                <a:schemeClr val="accent1"/>
              </a:buClr>
              <a:buFont typeface="Arial" charset="0"/>
              <a:buChar char="•"/>
              <a:defRPr sz="2000" kern="1200">
                <a:solidFill>
                  <a:srgbClr val="333333"/>
                </a:solidFill>
                <a:latin typeface="Arial" panose="020B0604020202020204" pitchFamily="34" charset="0"/>
                <a:ea typeface="ＭＳ Ｐゴシック" charset="0"/>
                <a:cs typeface="Arial" panose="020B0604020202020204" pitchFamily="34" charset="0"/>
              </a:defRPr>
            </a:lvl1pPr>
            <a:lvl2pPr marL="514350" indent="-228600" algn="l" defTabSz="457200" rtl="0" eaLnBrk="1" fontAlgn="base" hangingPunct="1">
              <a:lnSpc>
                <a:spcPct val="95000"/>
              </a:lnSpc>
              <a:spcBef>
                <a:spcPct val="20000"/>
              </a:spcBef>
              <a:spcAft>
                <a:spcPct val="0"/>
              </a:spcAft>
              <a:buClr>
                <a:srgbClr val="888888"/>
              </a:buClr>
              <a:buFont typeface="Georgia" charset="0"/>
              <a:buChar char="–"/>
              <a:defRPr sz="1800" kern="1200">
                <a:solidFill>
                  <a:srgbClr val="333333"/>
                </a:solidFill>
                <a:latin typeface="Arial" panose="020B0604020202020204" pitchFamily="34" charset="0"/>
                <a:ea typeface="ＭＳ Ｐゴシック" charset="0"/>
                <a:cs typeface="Arial" panose="020B0604020202020204" pitchFamily="34" charset="0"/>
              </a:defRPr>
            </a:lvl2pPr>
            <a:lvl3pPr marL="800100" indent="-114300" algn="l" defTabSz="457200" rtl="0" eaLnBrk="1" fontAlgn="base" hangingPunct="1">
              <a:lnSpc>
                <a:spcPct val="95000"/>
              </a:lnSpc>
              <a:spcBef>
                <a:spcPts val="300"/>
              </a:spcBef>
              <a:spcAft>
                <a:spcPct val="0"/>
              </a:spcAft>
              <a:buClr>
                <a:srgbClr val="888888"/>
              </a:buClr>
              <a:buFont typeface="Arial" charset="0"/>
              <a:buChar char="•"/>
              <a:defRPr sz="1600" kern="1200">
                <a:solidFill>
                  <a:srgbClr val="333333"/>
                </a:solidFill>
                <a:latin typeface="Arial" panose="020B0604020202020204" pitchFamily="34" charset="0"/>
                <a:ea typeface="ＭＳ Ｐゴシック" charset="0"/>
                <a:cs typeface="Arial" panose="020B0604020202020204" pitchFamily="34" charset="0"/>
              </a:defRPr>
            </a:lvl3pPr>
            <a:lvl4pPr marL="1600200" indent="-228600" algn="l" defTabSz="457200" rtl="0" eaLnBrk="1" fontAlgn="base" hangingPunct="1">
              <a:lnSpc>
                <a:spcPct val="95000"/>
              </a:lnSpc>
              <a:spcBef>
                <a:spcPct val="20000"/>
              </a:spcBef>
              <a:spcAft>
                <a:spcPct val="0"/>
              </a:spcAft>
              <a:buFont typeface="Arial" charset="0"/>
              <a:buChar char="•"/>
              <a:defRPr sz="1400" kern="1200">
                <a:solidFill>
                  <a:srgbClr val="333333"/>
                </a:solidFill>
                <a:latin typeface="Arial" panose="020B0604020202020204" pitchFamily="34" charset="0"/>
                <a:ea typeface="ＭＳ Ｐゴシック" charset="0"/>
                <a:cs typeface="Arial" panose="020B0604020202020204" pitchFamily="34" charset="0"/>
              </a:defRPr>
            </a:lvl4pPr>
            <a:lvl5pPr marL="2057400" indent="-228600" algn="l" defTabSz="457200" rtl="0" eaLnBrk="1" fontAlgn="base" hangingPunct="1">
              <a:lnSpc>
                <a:spcPct val="95000"/>
              </a:lnSpc>
              <a:spcBef>
                <a:spcPct val="20000"/>
              </a:spcBef>
              <a:spcAft>
                <a:spcPct val="0"/>
              </a:spcAft>
              <a:buFont typeface="Arial" charset="0"/>
              <a:buChar char="•"/>
              <a:defRPr sz="1400" kern="1200">
                <a:solidFill>
                  <a:srgbClr val="333333"/>
                </a:solidFill>
                <a:latin typeface="Arial" panose="020B0604020202020204" pitchFamily="34" charset="0"/>
                <a:ea typeface="ＭＳ Ｐゴシック" charset="0"/>
                <a:cs typeface="Arial" panose="020B0604020202020204" pitchFamily="34"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lvl="1"/>
            <a:r>
              <a:rPr lang="en-US" sz="1600" dirty="0"/>
              <a:t>Evaluate new drugs before they can be sold </a:t>
            </a:r>
          </a:p>
          <a:p>
            <a:pPr lvl="1"/>
            <a:r>
              <a:rPr lang="en-US" sz="1600" dirty="0"/>
              <a:t>Provide information to doctors and patients to use drugs </a:t>
            </a:r>
          </a:p>
          <a:p>
            <a:pPr lvl="1"/>
            <a:r>
              <a:rPr lang="en-US" sz="1600" dirty="0"/>
              <a:t>Ensure health benefits outweigh known health risks</a:t>
            </a:r>
          </a:p>
          <a:p>
            <a:pPr marL="285750" lvl="1" indent="0">
              <a:buFont typeface="Georgia" charset="0"/>
              <a:buNone/>
            </a:pPr>
            <a:endParaRPr lang="en-US" dirty="0"/>
          </a:p>
        </p:txBody>
      </p:sp>
      <p:sp>
        <p:nvSpPr>
          <p:cNvPr id="9" name="Rectangle 8">
            <a:hlinkClick r:id="rId3" action="ppaction://hlinksldjump"/>
            <a:extLst>
              <a:ext uri="{FF2B5EF4-FFF2-40B4-BE49-F238E27FC236}">
                <a16:creationId xmlns:a16="http://schemas.microsoft.com/office/drawing/2014/main" id="{8928828C-16FD-EF4A-AFA8-49E632DA3A47}"/>
              </a:ext>
            </a:extLst>
          </p:cNvPr>
          <p:cNvSpPr/>
          <p:nvPr/>
        </p:nvSpPr>
        <p:spPr>
          <a:xfrm>
            <a:off x="770532" y="3636105"/>
            <a:ext cx="9110808" cy="549618"/>
          </a:xfrm>
          <a:prstGeom prst="rect">
            <a:avLst/>
          </a:prstGeom>
          <a:gradFill>
            <a:gsLst>
              <a:gs pos="0">
                <a:schemeClr val="bg1">
                  <a:lumMod val="85000"/>
                </a:schemeClr>
              </a:gs>
              <a:gs pos="100000">
                <a:schemeClr val="bg1"/>
              </a:gs>
            </a:gsLst>
            <a:lin ang="3000000" scaled="0"/>
          </a:gradFill>
          <a:ln>
            <a:noFill/>
          </a:ln>
          <a:effectLst/>
        </p:spPr>
        <p:style>
          <a:lnRef idx="1">
            <a:schemeClr val="accent1"/>
          </a:lnRef>
          <a:fillRef idx="3">
            <a:schemeClr val="accent1"/>
          </a:fillRef>
          <a:effectRef idx="2">
            <a:schemeClr val="accent1"/>
          </a:effectRef>
          <a:fontRef idx="minor">
            <a:schemeClr val="lt1"/>
          </a:fontRef>
        </p:style>
        <p:txBody>
          <a:bodyPr lIns="548640" tIns="0" rIns="0" bIns="0" rtlCol="0" anchor="ctr"/>
          <a:lstStyle/>
          <a:p>
            <a:r>
              <a:rPr lang="en-US" altLang="ja-JP" dirty="0">
                <a:solidFill>
                  <a:schemeClr val="accent6"/>
                </a:solidFill>
              </a:rPr>
              <a:t>Center for Drug Evaluation and Research (CDER) Responsibilities</a:t>
            </a:r>
          </a:p>
        </p:txBody>
      </p:sp>
      <p:sp>
        <p:nvSpPr>
          <p:cNvPr id="10" name="Oval 9">
            <a:extLst>
              <a:ext uri="{FF2B5EF4-FFF2-40B4-BE49-F238E27FC236}">
                <a16:creationId xmlns:a16="http://schemas.microsoft.com/office/drawing/2014/main" id="{293C6CB3-6221-4247-A35E-DE2DAFC3953B}"/>
              </a:ext>
            </a:extLst>
          </p:cNvPr>
          <p:cNvSpPr/>
          <p:nvPr/>
        </p:nvSpPr>
        <p:spPr>
          <a:xfrm>
            <a:off x="499534" y="3572304"/>
            <a:ext cx="650397" cy="650397"/>
          </a:xfrm>
          <a:prstGeom prst="ellipse">
            <a:avLst/>
          </a:prstGeom>
          <a:gradFill>
            <a:gsLst>
              <a:gs pos="0">
                <a:srgbClr val="C73F33"/>
              </a:gs>
              <a:gs pos="70000">
                <a:srgbClr val="DE664A"/>
              </a:gs>
              <a:gs pos="100000">
                <a:srgbClr val="F58C61"/>
              </a:gs>
            </a:gsLst>
            <a:lin ang="3000000" scaled="0"/>
          </a:gra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tIns="45720" bIns="0" rtlCol="0" anchor="ctr"/>
          <a:lstStyle/>
          <a:p>
            <a:pPr algn="ctr"/>
            <a:endParaRPr kumimoji="1" lang="ja-JP" altLang="en-US" sz="2400" b="1" dirty="0">
              <a:solidFill>
                <a:schemeClr val="bg1"/>
              </a:solidFill>
              <a:latin typeface="Brandon Grotesque Bold" charset="0"/>
              <a:ea typeface="Brandon Grotesque Bold" charset="0"/>
              <a:cs typeface="Brandon Grotesque Bold" charset="0"/>
            </a:endParaRPr>
          </a:p>
        </p:txBody>
      </p:sp>
      <p:pic>
        <p:nvPicPr>
          <p:cNvPr id="13" name="Picture 12">
            <a:extLst>
              <a:ext uri="{FF2B5EF4-FFF2-40B4-BE49-F238E27FC236}">
                <a16:creationId xmlns:a16="http://schemas.microsoft.com/office/drawing/2014/main" id="{9901FF2E-0248-7B44-B332-5E6677713E05}"/>
              </a:ext>
            </a:extLst>
          </p:cNvPr>
          <p:cNvPicPr>
            <a:picLocks noChangeAspect="1"/>
          </p:cNvPicPr>
          <p:nvPr/>
        </p:nvPicPr>
        <p:blipFill>
          <a:blip r:embed="rId4"/>
          <a:stretch>
            <a:fillRect/>
          </a:stretch>
        </p:blipFill>
        <p:spPr>
          <a:xfrm>
            <a:off x="655476" y="3725854"/>
            <a:ext cx="356247" cy="356247"/>
          </a:xfrm>
          <a:prstGeom prst="rect">
            <a:avLst/>
          </a:prstGeom>
        </p:spPr>
      </p:pic>
      <p:pic>
        <p:nvPicPr>
          <p:cNvPr id="15" name="Picture 14">
            <a:extLst>
              <a:ext uri="{FF2B5EF4-FFF2-40B4-BE49-F238E27FC236}">
                <a16:creationId xmlns:a16="http://schemas.microsoft.com/office/drawing/2014/main" id="{2E1F0CA3-BF2C-E544-B0A6-E2327AE068B0}"/>
              </a:ext>
            </a:extLst>
          </p:cNvPr>
          <p:cNvPicPr>
            <a:picLocks noChangeAspect="1"/>
          </p:cNvPicPr>
          <p:nvPr/>
        </p:nvPicPr>
        <p:blipFill>
          <a:blip r:embed="rId5" cstate="print">
            <a:alphaModFix amt="35000"/>
            <a:extLst>
              <a:ext uri="{28A0092B-C50C-407E-A947-70E740481C1C}">
                <a14:useLocalDpi xmlns:a14="http://schemas.microsoft.com/office/drawing/2010/main" val="0"/>
              </a:ext>
            </a:extLst>
          </a:blip>
          <a:stretch>
            <a:fillRect/>
          </a:stretch>
        </p:blipFill>
        <p:spPr>
          <a:xfrm>
            <a:off x="7831704" y="3046355"/>
            <a:ext cx="3530600" cy="3274760"/>
          </a:xfrm>
          <a:prstGeom prst="rect">
            <a:avLst/>
          </a:prstGeom>
        </p:spPr>
      </p:pic>
      <p:sp>
        <p:nvSpPr>
          <p:cNvPr id="16" name="TextBox 15">
            <a:extLst>
              <a:ext uri="{FF2B5EF4-FFF2-40B4-BE49-F238E27FC236}">
                <a16:creationId xmlns:a16="http://schemas.microsoft.com/office/drawing/2014/main" id="{B1934B46-A7E8-A846-977F-295F5C46575B}"/>
              </a:ext>
            </a:extLst>
          </p:cNvPr>
          <p:cNvSpPr txBox="1"/>
          <p:nvPr/>
        </p:nvSpPr>
        <p:spPr>
          <a:xfrm>
            <a:off x="10313505" y="4360570"/>
            <a:ext cx="1649895" cy="646331"/>
          </a:xfrm>
          <a:prstGeom prst="rect">
            <a:avLst/>
          </a:prstGeom>
          <a:solidFill>
            <a:schemeClr val="bg1"/>
          </a:solidFill>
        </p:spPr>
        <p:txBody>
          <a:bodyPr wrap="square" rtlCol="0">
            <a:spAutoFit/>
          </a:bodyPr>
          <a:lstStyle/>
          <a:p>
            <a:r>
              <a:rPr lang="en-US" b="1" dirty="0">
                <a:solidFill>
                  <a:schemeClr val="accent1"/>
                </a:solidFill>
              </a:rPr>
              <a:t>HEALTH BENEFITS</a:t>
            </a:r>
          </a:p>
        </p:txBody>
      </p:sp>
      <p:sp>
        <p:nvSpPr>
          <p:cNvPr id="17" name="TextBox 16">
            <a:extLst>
              <a:ext uri="{FF2B5EF4-FFF2-40B4-BE49-F238E27FC236}">
                <a16:creationId xmlns:a16="http://schemas.microsoft.com/office/drawing/2014/main" id="{6BDF9997-CC18-4946-AADC-F81A4268F863}"/>
              </a:ext>
            </a:extLst>
          </p:cNvPr>
          <p:cNvSpPr txBox="1"/>
          <p:nvPr/>
        </p:nvSpPr>
        <p:spPr>
          <a:xfrm>
            <a:off x="8424461" y="5072658"/>
            <a:ext cx="1306168" cy="584775"/>
          </a:xfrm>
          <a:prstGeom prst="rect">
            <a:avLst/>
          </a:prstGeom>
          <a:solidFill>
            <a:schemeClr val="bg1"/>
          </a:solidFill>
        </p:spPr>
        <p:txBody>
          <a:bodyPr wrap="square" rtlCol="0">
            <a:spAutoFit/>
          </a:bodyPr>
          <a:lstStyle/>
          <a:p>
            <a:pPr algn="ctr"/>
            <a:r>
              <a:rPr lang="en-US" sz="1600" b="1" dirty="0">
                <a:solidFill>
                  <a:schemeClr val="bg1">
                    <a:lumMod val="50000"/>
                  </a:schemeClr>
                </a:solidFill>
              </a:rPr>
              <a:t>HEALTH RISKS</a:t>
            </a:r>
          </a:p>
        </p:txBody>
      </p:sp>
      <p:cxnSp>
        <p:nvCxnSpPr>
          <p:cNvPr id="7" name="Straight Connector 6">
            <a:extLst>
              <a:ext uri="{FF2B5EF4-FFF2-40B4-BE49-F238E27FC236}">
                <a16:creationId xmlns:a16="http://schemas.microsoft.com/office/drawing/2014/main" id="{A2075EF7-3DCF-47E0-AF90-C0B2AE988060}"/>
              </a:ext>
            </a:extLst>
          </p:cNvPr>
          <p:cNvCxnSpPr/>
          <p:nvPr/>
        </p:nvCxnSpPr>
        <p:spPr>
          <a:xfrm>
            <a:off x="3876026" y="2797390"/>
            <a:ext cx="0" cy="801797"/>
          </a:xfrm>
          <a:prstGeom prst="line">
            <a:avLst/>
          </a:prstGeom>
          <a:ln w="9525">
            <a:solidFill>
              <a:schemeClr val="tx1">
                <a:lumMod val="50000"/>
                <a:lumOff val="50000"/>
              </a:schemeClr>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66114811-A9A0-4C9F-B0C0-944F62D08194}"/>
              </a:ext>
            </a:extLst>
          </p:cNvPr>
          <p:cNvSpPr txBox="1"/>
          <p:nvPr/>
        </p:nvSpPr>
        <p:spPr>
          <a:xfrm>
            <a:off x="3833080" y="1081836"/>
            <a:ext cx="3864926" cy="369332"/>
          </a:xfrm>
          <a:prstGeom prst="rect">
            <a:avLst/>
          </a:prstGeom>
          <a:solidFill>
            <a:schemeClr val="accent2">
              <a:lumMod val="40000"/>
              <a:lumOff val="60000"/>
            </a:schemeClr>
          </a:solidFill>
          <a:ln>
            <a:noFill/>
          </a:ln>
        </p:spPr>
        <p:txBody>
          <a:bodyPr wrap="square" rtlCol="0">
            <a:spAutoFit/>
          </a:bodyPr>
          <a:lstStyle/>
          <a:p>
            <a:pPr algn="ctr"/>
            <a:r>
              <a:rPr lang="en-US" b="1" dirty="0">
                <a:solidFill>
                  <a:schemeClr val="bg1"/>
                </a:solidFill>
              </a:rPr>
              <a:t>FDA</a:t>
            </a:r>
          </a:p>
        </p:txBody>
      </p:sp>
      <p:grpSp>
        <p:nvGrpSpPr>
          <p:cNvPr id="5" name="Group 4">
            <a:extLst>
              <a:ext uri="{FF2B5EF4-FFF2-40B4-BE49-F238E27FC236}">
                <a16:creationId xmlns:a16="http://schemas.microsoft.com/office/drawing/2014/main" id="{3F58A777-B7BF-EE4D-8A7C-D24B1583D0E0}"/>
              </a:ext>
            </a:extLst>
          </p:cNvPr>
          <p:cNvGrpSpPr/>
          <p:nvPr/>
        </p:nvGrpSpPr>
        <p:grpSpPr>
          <a:xfrm>
            <a:off x="496180" y="1951525"/>
            <a:ext cx="10642272" cy="870087"/>
            <a:chOff x="496180" y="1951525"/>
            <a:chExt cx="10642272" cy="870087"/>
          </a:xfrm>
        </p:grpSpPr>
        <p:sp>
          <p:nvSpPr>
            <p:cNvPr id="3" name="Rectangle 2">
              <a:extLst>
                <a:ext uri="{FF2B5EF4-FFF2-40B4-BE49-F238E27FC236}">
                  <a16:creationId xmlns:a16="http://schemas.microsoft.com/office/drawing/2014/main" id="{DDCFE366-4A5D-F543-B40B-8FF314F2E25B}"/>
                </a:ext>
              </a:extLst>
            </p:cNvPr>
            <p:cNvSpPr/>
            <p:nvPr/>
          </p:nvSpPr>
          <p:spPr>
            <a:xfrm>
              <a:off x="567647" y="1951525"/>
              <a:ext cx="1222936" cy="87008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9BF69FF-C7B9-364C-B522-052D949F2247}"/>
                </a:ext>
              </a:extLst>
            </p:cNvPr>
            <p:cNvSpPr/>
            <p:nvPr/>
          </p:nvSpPr>
          <p:spPr>
            <a:xfrm>
              <a:off x="1904003" y="1951525"/>
              <a:ext cx="1222936" cy="87008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467C5E4-1C35-584D-8416-D95B34B14BAC}"/>
                </a:ext>
              </a:extLst>
            </p:cNvPr>
            <p:cNvSpPr/>
            <p:nvPr/>
          </p:nvSpPr>
          <p:spPr>
            <a:xfrm>
              <a:off x="3240359" y="1951525"/>
              <a:ext cx="1222936" cy="87008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10DCE31-1A24-0B4D-AFF4-18E0A584C30A}"/>
                </a:ext>
              </a:extLst>
            </p:cNvPr>
            <p:cNvSpPr/>
            <p:nvPr/>
          </p:nvSpPr>
          <p:spPr>
            <a:xfrm>
              <a:off x="4599069" y="1951525"/>
              <a:ext cx="1222936" cy="87008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5A2E957-62C2-5D45-98D1-D62940F96F81}"/>
                </a:ext>
              </a:extLst>
            </p:cNvPr>
            <p:cNvSpPr/>
            <p:nvPr/>
          </p:nvSpPr>
          <p:spPr>
            <a:xfrm>
              <a:off x="5920064" y="1951525"/>
              <a:ext cx="1222936" cy="87008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BD38E45-4897-FC44-B802-5EB61732C1BF}"/>
                </a:ext>
              </a:extLst>
            </p:cNvPr>
            <p:cNvSpPr/>
            <p:nvPr/>
          </p:nvSpPr>
          <p:spPr>
            <a:xfrm>
              <a:off x="7241059" y="1951525"/>
              <a:ext cx="1222936" cy="87008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27BEB31-520B-D242-9238-D1B6FDA8B459}"/>
                </a:ext>
              </a:extLst>
            </p:cNvPr>
            <p:cNvSpPr/>
            <p:nvPr/>
          </p:nvSpPr>
          <p:spPr>
            <a:xfrm>
              <a:off x="8562054" y="1951525"/>
              <a:ext cx="1222936" cy="87008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8606953-DBCD-4B44-B613-70D7297E655E}"/>
                </a:ext>
              </a:extLst>
            </p:cNvPr>
            <p:cNvSpPr/>
            <p:nvPr/>
          </p:nvSpPr>
          <p:spPr>
            <a:xfrm>
              <a:off x="9867256" y="1951525"/>
              <a:ext cx="1222936" cy="87008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651DA28-F7F6-5045-951A-624905F4C488}"/>
                </a:ext>
              </a:extLst>
            </p:cNvPr>
            <p:cNvSpPr txBox="1"/>
            <p:nvPr/>
          </p:nvSpPr>
          <p:spPr>
            <a:xfrm>
              <a:off x="496180" y="1977322"/>
              <a:ext cx="1407823" cy="830997"/>
            </a:xfrm>
            <a:prstGeom prst="rect">
              <a:avLst/>
            </a:prstGeom>
            <a:noFill/>
            <a:ln>
              <a:noFill/>
            </a:ln>
          </p:spPr>
          <p:txBody>
            <a:bodyPr wrap="square" rtlCol="0">
              <a:spAutoFit/>
            </a:bodyPr>
            <a:lstStyle/>
            <a:p>
              <a:pPr algn="ctr"/>
              <a:r>
                <a:rPr lang="en-US" sz="1200" b="1" dirty="0"/>
                <a:t>Center for Biologics Evaluation &amp; Research</a:t>
              </a:r>
            </a:p>
          </p:txBody>
        </p:sp>
        <p:sp>
          <p:nvSpPr>
            <p:cNvPr id="18" name="TextBox 17">
              <a:extLst>
                <a:ext uri="{FF2B5EF4-FFF2-40B4-BE49-F238E27FC236}">
                  <a16:creationId xmlns:a16="http://schemas.microsoft.com/office/drawing/2014/main" id="{BCD351F0-55A7-5449-A6EB-811E6E67EF49}"/>
                </a:ext>
              </a:extLst>
            </p:cNvPr>
            <p:cNvSpPr txBox="1"/>
            <p:nvPr/>
          </p:nvSpPr>
          <p:spPr>
            <a:xfrm>
              <a:off x="1766353" y="1966393"/>
              <a:ext cx="1467513" cy="830997"/>
            </a:xfrm>
            <a:prstGeom prst="rect">
              <a:avLst/>
            </a:prstGeom>
            <a:noFill/>
            <a:ln>
              <a:noFill/>
            </a:ln>
          </p:spPr>
          <p:txBody>
            <a:bodyPr wrap="square" rtlCol="0">
              <a:spAutoFit/>
            </a:bodyPr>
            <a:lstStyle/>
            <a:p>
              <a:pPr algn="ctr"/>
              <a:r>
                <a:rPr lang="en-US" sz="1200" b="1" dirty="0"/>
                <a:t>Center for Devices &amp; Radiological Health</a:t>
              </a:r>
            </a:p>
          </p:txBody>
        </p:sp>
        <p:sp>
          <p:nvSpPr>
            <p:cNvPr id="20" name="TextBox 19">
              <a:extLst>
                <a:ext uri="{FF2B5EF4-FFF2-40B4-BE49-F238E27FC236}">
                  <a16:creationId xmlns:a16="http://schemas.microsoft.com/office/drawing/2014/main" id="{3C57B436-7E27-0049-9CC9-4AB9BADF957B}"/>
                </a:ext>
              </a:extLst>
            </p:cNvPr>
            <p:cNvSpPr txBox="1"/>
            <p:nvPr/>
          </p:nvSpPr>
          <p:spPr>
            <a:xfrm>
              <a:off x="3231945" y="1984882"/>
              <a:ext cx="1288163" cy="830997"/>
            </a:xfrm>
            <a:prstGeom prst="rect">
              <a:avLst/>
            </a:prstGeom>
            <a:noFill/>
            <a:ln>
              <a:noFill/>
            </a:ln>
          </p:spPr>
          <p:txBody>
            <a:bodyPr wrap="square" rtlCol="0">
              <a:spAutoFit/>
            </a:bodyPr>
            <a:lstStyle/>
            <a:p>
              <a:pPr algn="ctr"/>
              <a:r>
                <a:rPr lang="en-US" sz="1200" b="1" dirty="0"/>
                <a:t>Center for Drug Evaluation and Research</a:t>
              </a:r>
            </a:p>
          </p:txBody>
        </p:sp>
        <p:sp>
          <p:nvSpPr>
            <p:cNvPr id="21" name="TextBox 20">
              <a:extLst>
                <a:ext uri="{FF2B5EF4-FFF2-40B4-BE49-F238E27FC236}">
                  <a16:creationId xmlns:a16="http://schemas.microsoft.com/office/drawing/2014/main" id="{9D50E29D-AF45-9846-977D-749F26D2B88E}"/>
                </a:ext>
              </a:extLst>
            </p:cNvPr>
            <p:cNvSpPr txBox="1"/>
            <p:nvPr/>
          </p:nvSpPr>
          <p:spPr>
            <a:xfrm>
              <a:off x="4655277" y="1977322"/>
              <a:ext cx="1222936" cy="830997"/>
            </a:xfrm>
            <a:prstGeom prst="rect">
              <a:avLst/>
            </a:prstGeom>
            <a:noFill/>
            <a:ln>
              <a:noFill/>
            </a:ln>
          </p:spPr>
          <p:txBody>
            <a:bodyPr wrap="square" rtlCol="0">
              <a:spAutoFit/>
            </a:bodyPr>
            <a:lstStyle/>
            <a:p>
              <a:pPr algn="ctr"/>
              <a:r>
                <a:rPr lang="en-US" sz="1200" b="1" dirty="0"/>
                <a:t>Center for Food Safety &amp; Applied Nutrition</a:t>
              </a:r>
            </a:p>
          </p:txBody>
        </p:sp>
        <p:sp>
          <p:nvSpPr>
            <p:cNvPr id="22" name="TextBox 21">
              <a:extLst>
                <a:ext uri="{FF2B5EF4-FFF2-40B4-BE49-F238E27FC236}">
                  <a16:creationId xmlns:a16="http://schemas.microsoft.com/office/drawing/2014/main" id="{245F6E22-23B6-D642-BEEB-473315C75DA4}"/>
                </a:ext>
              </a:extLst>
            </p:cNvPr>
            <p:cNvSpPr txBox="1"/>
            <p:nvPr/>
          </p:nvSpPr>
          <p:spPr>
            <a:xfrm>
              <a:off x="5907341" y="2069654"/>
              <a:ext cx="1222936" cy="646331"/>
            </a:xfrm>
            <a:prstGeom prst="rect">
              <a:avLst/>
            </a:prstGeom>
            <a:noFill/>
            <a:ln>
              <a:noFill/>
            </a:ln>
          </p:spPr>
          <p:txBody>
            <a:bodyPr wrap="square" rtlCol="0">
              <a:spAutoFit/>
            </a:bodyPr>
            <a:lstStyle/>
            <a:p>
              <a:pPr algn="ctr"/>
              <a:r>
                <a:rPr lang="en-US" sz="1200" b="1" dirty="0"/>
                <a:t>Center for Tobacco Products</a:t>
              </a:r>
            </a:p>
          </p:txBody>
        </p:sp>
        <p:sp>
          <p:nvSpPr>
            <p:cNvPr id="23" name="TextBox 22">
              <a:extLst>
                <a:ext uri="{FF2B5EF4-FFF2-40B4-BE49-F238E27FC236}">
                  <a16:creationId xmlns:a16="http://schemas.microsoft.com/office/drawing/2014/main" id="{E7040479-F951-AB45-89CE-4FFA7F31C340}"/>
                </a:ext>
              </a:extLst>
            </p:cNvPr>
            <p:cNvSpPr txBox="1"/>
            <p:nvPr/>
          </p:nvSpPr>
          <p:spPr>
            <a:xfrm>
              <a:off x="7162911" y="2053016"/>
              <a:ext cx="1411425" cy="646331"/>
            </a:xfrm>
            <a:prstGeom prst="rect">
              <a:avLst/>
            </a:prstGeom>
            <a:noFill/>
            <a:ln>
              <a:noFill/>
            </a:ln>
          </p:spPr>
          <p:txBody>
            <a:bodyPr wrap="square" rtlCol="0">
              <a:spAutoFit/>
            </a:bodyPr>
            <a:lstStyle/>
            <a:p>
              <a:pPr algn="ctr"/>
              <a:r>
                <a:rPr lang="en-US" sz="1200" b="1" dirty="0"/>
                <a:t>Center for Veterinary Medicine</a:t>
              </a:r>
            </a:p>
          </p:txBody>
        </p:sp>
        <p:sp>
          <p:nvSpPr>
            <p:cNvPr id="24" name="TextBox 23">
              <a:extLst>
                <a:ext uri="{FF2B5EF4-FFF2-40B4-BE49-F238E27FC236}">
                  <a16:creationId xmlns:a16="http://schemas.microsoft.com/office/drawing/2014/main" id="{A6AF6CA2-8303-0843-ABB3-AE9F13C09C84}"/>
                </a:ext>
              </a:extLst>
            </p:cNvPr>
            <p:cNvSpPr txBox="1"/>
            <p:nvPr/>
          </p:nvSpPr>
          <p:spPr>
            <a:xfrm>
              <a:off x="8592935" y="2049696"/>
              <a:ext cx="1222936" cy="646331"/>
            </a:xfrm>
            <a:prstGeom prst="rect">
              <a:avLst/>
            </a:prstGeom>
            <a:noFill/>
            <a:ln>
              <a:noFill/>
            </a:ln>
          </p:spPr>
          <p:txBody>
            <a:bodyPr wrap="square" rtlCol="0">
              <a:spAutoFit/>
            </a:bodyPr>
            <a:lstStyle/>
            <a:p>
              <a:pPr algn="ctr"/>
              <a:r>
                <a:rPr lang="en-US" sz="1200" b="1" dirty="0"/>
                <a:t>Oncology Center of Excellence</a:t>
              </a:r>
            </a:p>
          </p:txBody>
        </p:sp>
        <p:sp>
          <p:nvSpPr>
            <p:cNvPr id="25" name="TextBox 24">
              <a:extLst>
                <a:ext uri="{FF2B5EF4-FFF2-40B4-BE49-F238E27FC236}">
                  <a16:creationId xmlns:a16="http://schemas.microsoft.com/office/drawing/2014/main" id="{F6B43EAC-1B00-9F41-B649-85DEC2D685A0}"/>
                </a:ext>
              </a:extLst>
            </p:cNvPr>
            <p:cNvSpPr txBox="1"/>
            <p:nvPr/>
          </p:nvSpPr>
          <p:spPr>
            <a:xfrm>
              <a:off x="9730629" y="2060535"/>
              <a:ext cx="1407823" cy="646331"/>
            </a:xfrm>
            <a:prstGeom prst="rect">
              <a:avLst/>
            </a:prstGeom>
            <a:noFill/>
            <a:ln>
              <a:noFill/>
            </a:ln>
          </p:spPr>
          <p:txBody>
            <a:bodyPr wrap="square" rtlCol="0">
              <a:spAutoFit/>
            </a:bodyPr>
            <a:lstStyle/>
            <a:p>
              <a:pPr algn="ctr"/>
              <a:r>
                <a:rPr lang="en-US" sz="1200" b="1" dirty="0"/>
                <a:t>Office of Regulatory Affairs</a:t>
              </a:r>
            </a:p>
          </p:txBody>
        </p:sp>
      </p:grpSp>
      <p:cxnSp>
        <p:nvCxnSpPr>
          <p:cNvPr id="11" name="Straight Connector 10">
            <a:extLst>
              <a:ext uri="{FF2B5EF4-FFF2-40B4-BE49-F238E27FC236}">
                <a16:creationId xmlns:a16="http://schemas.microsoft.com/office/drawing/2014/main" id="{5589BEB6-C9E5-AA45-B10D-6D02BE0DCA4A}"/>
              </a:ext>
            </a:extLst>
          </p:cNvPr>
          <p:cNvCxnSpPr/>
          <p:nvPr/>
        </p:nvCxnSpPr>
        <p:spPr>
          <a:xfrm>
            <a:off x="660855" y="1668912"/>
            <a:ext cx="10434716" cy="0"/>
          </a:xfrm>
          <a:prstGeom prst="line">
            <a:avLst/>
          </a:prstGeom>
          <a:ln w="952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D27B10C8-5521-4615-8C27-598438FDBF30}"/>
              </a:ext>
            </a:extLst>
          </p:cNvPr>
          <p:cNvCxnSpPr>
            <a:stCxn id="19" idx="2"/>
          </p:cNvCxnSpPr>
          <p:nvPr/>
        </p:nvCxnSpPr>
        <p:spPr>
          <a:xfrm>
            <a:off x="5765543" y="1451168"/>
            <a:ext cx="0" cy="217744"/>
          </a:xfrm>
          <a:prstGeom prst="line">
            <a:avLst/>
          </a:prstGeom>
          <a:ln w="952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668298"/>
      </p:ext>
    </p:extLst>
  </p:cSld>
  <p:clrMapOvr>
    <a:masterClrMapping/>
  </p:clrMapOvr>
  <p:transition>
    <p:fade/>
  </p:transition>
</p:sld>
</file>

<file path=ppt/theme/theme1.xml><?xml version="1.0" encoding="utf-8"?>
<a:theme xmlns:a="http://schemas.openxmlformats.org/drawingml/2006/main" name="TKG Theme">
  <a:themeElements>
    <a:clrScheme name="The Kinetix Group Template">
      <a:dk1>
        <a:srgbClr val="333333"/>
      </a:dk1>
      <a:lt1>
        <a:sysClr val="window" lastClr="FFFFFF"/>
      </a:lt1>
      <a:dk2>
        <a:srgbClr val="333333"/>
      </a:dk2>
      <a:lt2>
        <a:srgbClr val="EEEEEE"/>
      </a:lt2>
      <a:accent1>
        <a:srgbClr val="FF6E2E"/>
      </a:accent1>
      <a:accent2>
        <a:srgbClr val="C6310E"/>
      </a:accent2>
      <a:accent3>
        <a:srgbClr val="EEEEEE"/>
      </a:accent3>
      <a:accent4>
        <a:srgbClr val="CCCCCC"/>
      </a:accent4>
      <a:accent5>
        <a:srgbClr val="888888"/>
      </a:accent5>
      <a:accent6>
        <a:srgbClr val="333333"/>
      </a:accent6>
      <a:hlink>
        <a:srgbClr val="FF6E2E"/>
      </a:hlink>
      <a:folHlink>
        <a:srgbClr val="C6310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1">
              <a:lumMod val="50000"/>
              <a:lumOff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TKG Theme</Template>
  <TotalTime>4067</TotalTime>
  <Words>2427</Words>
  <Application>Microsoft Office PowerPoint</Application>
  <PresentationFormat>Widescreen</PresentationFormat>
  <Paragraphs>345</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Brandon Grotesque Bold</vt:lpstr>
      <vt:lpstr>Calibri</vt:lpstr>
      <vt:lpstr>Georgia</vt:lpstr>
      <vt:lpstr>STIXGeneral-Regular</vt:lpstr>
      <vt:lpstr>TKG Theme</vt:lpstr>
      <vt:lpstr>PowerPoint Presentation</vt:lpstr>
      <vt:lpstr>SESSION OVERVIEW</vt:lpstr>
      <vt:lpstr>BUILDING ON PHARMA 101 </vt:lpstr>
      <vt:lpstr>PowerPoint Presentation</vt:lpstr>
      <vt:lpstr>PRODUCT LIFECYCLE OVERVIEW</vt:lpstr>
      <vt:lpstr>EARLY PHASE</vt:lpstr>
      <vt:lpstr>EARLY: RESEARCH AND DEVELOPMENT + PRE-CLINICAL RESEARCH</vt:lpstr>
      <vt:lpstr>EARLY: CLINICAL RESEARCH</vt:lpstr>
      <vt:lpstr>EARLY: GOVERNMENT REVIEW AND APPROVAL  - FDA/CDER</vt:lpstr>
      <vt:lpstr>EARLY: GOVERNMENT REVIEW AND APPROVAL – FDA/CDER </vt:lpstr>
      <vt:lpstr>EARLY: GOVERNMENT REVIEW AND APPROVAL / Drug Development Designations </vt:lpstr>
      <vt:lpstr>A DRUG DEVELOPMENT PROGRAM MAY QUALIFY FOR MORE THAN ONE EXPEDITED PROGRAM</vt:lpstr>
      <vt:lpstr>PowerPoint Presentation</vt:lpstr>
      <vt:lpstr>PRIORITY REVIEW VOUCHERS REPRESENT A HIGH FINANCIAL VALUE TO MANUFACTURERS</vt:lpstr>
      <vt:lpstr>PRIORITY REVIEW VOUCHERS CAN BE SOLD AT A HIGH PRICE</vt:lpstr>
      <vt:lpstr>MIDDLE PHASE</vt:lpstr>
      <vt:lpstr>MIDDLE: LAUNCH</vt:lpstr>
      <vt:lpstr>MIDDLE: POST MARKET MONITORING</vt:lpstr>
      <vt:lpstr>MIDDLE: PHARMACEUTICAL VALUE CHAINS</vt:lpstr>
      <vt:lpstr>LATE PHASE</vt:lpstr>
      <vt:lpstr>MIDDLE TO LATE PHASE</vt:lpstr>
      <vt:lpstr>PowerPoint Presentation</vt:lpstr>
      <vt:lpstr>RISING DRUGS COSTS</vt:lpstr>
      <vt:lpstr>COVID IMPACT – REGULATORY TRENDS</vt:lpstr>
      <vt:lpstr>DATA TRENDS</vt:lpstr>
      <vt:lpstr>DATA TRENDS</vt:lpstr>
      <vt:lpstr>RAPID INNOVATION IN INDUSTRY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Juliette Nolan</dc:creator>
  <cp:lastModifiedBy>Rachel DiPietro</cp:lastModifiedBy>
  <cp:revision>369</cp:revision>
  <dcterms:created xsi:type="dcterms:W3CDTF">2015-08-25T15:17:02Z</dcterms:created>
  <dcterms:modified xsi:type="dcterms:W3CDTF">2021-08-17T13:11:45Z</dcterms:modified>
</cp:coreProperties>
</file>